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71" r:id="rId22"/>
    <p:sldId id="269" r:id="rId20"/>
    <p:sldId id="270" r:id="rId21"/>
    <p:sldId id="257" r:id="rId3"/>
    <p:sldId id="268" r:id="rId19"/>
    <p:sldId id="258" r:id="rId4"/>
    <p:sldId id="259" r:id="rId5"/>
    <p:sldId id="260" r:id="rId6"/>
    <p:sldId id="261" r:id="rId7"/>
    <p:sldId id="262" r:id="rId8"/>
    <p:sldId id="263" r:id="rId9"/>
    <p:sldId id="264" r:id="rId10"/>
    <p:sldId id="265" r:id="rId11"/>
    <p:sldId id="266" r:id="rId12"/>
    <p:sldId id="267"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9" d="100"/>
          <a:sy n="109" d="100"/>
        </p:scale>
        <p:origin x="70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5.xml"/><Relationship Id="rId4" Type="http://schemas.openxmlformats.org/officeDocument/2006/relationships/slide" Target="slides/slide7.xml"/><Relationship Id="rId5" Type="http://schemas.openxmlformats.org/officeDocument/2006/relationships/slide" Target="slides/slide8.xml"/><Relationship Id="rId6" Type="http://schemas.openxmlformats.org/officeDocument/2006/relationships/slide" Target="slides/slide9.xml"/><Relationship Id="rId7" Type="http://schemas.openxmlformats.org/officeDocument/2006/relationships/slide" Target="slides/slide10.xml"/><Relationship Id="rId8" Type="http://schemas.openxmlformats.org/officeDocument/2006/relationships/slide" Target="slides/slide11.xml"/><Relationship Id="rId9" Type="http://schemas.openxmlformats.org/officeDocument/2006/relationships/slide" Target="slides/slide12.xml"/><Relationship Id="rId10" Type="http://schemas.openxmlformats.org/officeDocument/2006/relationships/slide" Target="slides/slide13.xml"/><Relationship Id="rId11" Type="http://schemas.openxmlformats.org/officeDocument/2006/relationships/slide" Target="slides/slide14.xml"/><Relationship Id="rId12" Type="http://schemas.openxmlformats.org/officeDocument/2006/relationships/slide" Target="slides/slide15.xml"/><Relationship Id="rId13" Type="http://schemas.openxmlformats.org/officeDocument/2006/relationships/slide" Target="slides/slide16.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9" Type="http://schemas.openxmlformats.org/officeDocument/2006/relationships/slide" Target="slides/slide6.xml"/><Relationship Id="rId20" Type="http://schemas.openxmlformats.org/officeDocument/2006/relationships/slide" Target="slides/slide3.xml"/><Relationship Id="rId21" Type="http://schemas.openxmlformats.org/officeDocument/2006/relationships/slide" Target="slides/slide4.xml"/><Relationship Id="rId22"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barChart>
        <c:barDir val="col"/>
        <c:grouping val="clustered"/>
        <c:varyColors val="0"/>
        <c:ser>
          <c:idx val="0"/>
          <c:order val="0"/>
          <c:tx>
            <c:strRef>
              <c:f>Sheet1!$B$1</c:f>
              <c:strCache>
                <c:ptCount val="1"/>
                <c:pt idx="0">
                  <c:v>Baseline (2024)</c:v>
                </c:pt>
              </c:strCache>
            </c:strRef>
          </c:tx>
          <c:spPr>
            <a:solidFill>
              <a:srgbClr val="1E8A3C"/>
            </a:solidFill>
            <a:effectLst/>
          </c:spPr>
          <c:invertIfNegative val="0"/>
          <c:dLbls>
            <c:numFmt formatCode="#,##0" sourceLinked="0"/>
            <c:spPr>
              <a:noFill/>
              <a:ln>
                <a:noFill/>
              </a:ln>
              <a:effectLst/>
            </c:spPr>
            <c:txPr>
              <a:bodyPr/>
              <a:lstStyle/>
              <a:p>
                <a:pPr>
                  <a:defRPr sz="800" b="0" i="0" u="none" strike="noStrike">
                    <a:solidFill>
                      <a:srgbClr val="1A1A1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ECED
Enrolment</c:v>
                </c:pt>
                <c:pt idx="1">
                  <c:v>Learning
Benchmarks</c:v>
                </c:pt>
                <c:pt idx="2">
                  <c:v>Adult
Literacy</c:v>
                </c:pt>
                <c:pt idx="3">
                  <c:v>HE
Accreditation</c:v>
                </c:pt>
                <c:pt idx="4">
                  <c:v>HE Graduate
Employment</c:v>
                </c:pt>
                <c:pt idx="5">
                  <c:v>TVET
Employment</c:v>
                </c:pt>
                <c:pt idx="6">
                  <c:v>Employer
Satisfaction</c:v>
                </c:pt>
                <c:pt idx="7">
                  <c:v>Gender Parity
×100</c:v>
                </c:pt>
              </c:strCache>
            </c:strRef>
          </c:cat>
          <c:val>
            <c:numRef>
              <c:f>Sheet1!$B$2:$B$9</c:f>
              <c:numCache>
                <c:formatCode>General</c:formatCode>
                <c:ptCount val="8"/>
                <c:pt idx="0">
                  <c:v>28</c:v>
                </c:pt>
                <c:pt idx="1">
                  <c:v>40</c:v>
                </c:pt>
                <c:pt idx="2">
                  <c:v>67</c:v>
                </c:pt>
                <c:pt idx="3">
                  <c:v>60</c:v>
                </c:pt>
                <c:pt idx="4">
                  <c:v>65</c:v>
                </c:pt>
                <c:pt idx="5">
                  <c:v>50</c:v>
                </c:pt>
                <c:pt idx="6">
                  <c:v>40</c:v>
                </c:pt>
                <c:pt idx="7">
                  <c:v>93</c:v>
                </c:pt>
              </c:numCache>
            </c:numRef>
          </c:val>
          <c:extLst>
            <c:ext xmlns:c16="http://schemas.microsoft.com/office/drawing/2014/chart" uri="{C3380CC4-5D6E-409C-BE32-E72D297353CC}">
              <c16:uniqueId val="{00000000-A64B-4DDC-ADA2-14EFEA685A42}"/>
            </c:ext>
          </c:extLst>
        </c:ser>
        <c:ser>
          <c:idx val="1"/>
          <c:order val="1"/>
          <c:tx>
            <c:strRef>
              <c:f>Sheet1!$C$1</c:f>
              <c:strCache>
                <c:ptCount val="1"/>
                <c:pt idx="0">
                  <c:v>Target (2030)</c:v>
                </c:pt>
              </c:strCache>
            </c:strRef>
          </c:tx>
          <c:spPr>
            <a:solidFill>
              <a:srgbClr val="4472C4"/>
            </a:solidFill>
            <a:effectLst/>
          </c:spPr>
          <c:invertIfNegative val="0"/>
          <c:dLbls>
            <c:numFmt formatCode="#,##0" sourceLinked="0"/>
            <c:spPr>
              <a:noFill/>
              <a:ln>
                <a:noFill/>
              </a:ln>
              <a:effectLst/>
            </c:spPr>
            <c:txPr>
              <a:bodyPr/>
              <a:lstStyle/>
              <a:p>
                <a:pPr>
                  <a:defRPr sz="800" b="0" i="0" u="none" strike="noStrike">
                    <a:solidFill>
                      <a:srgbClr val="1A1A1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ECED
Enrolment</c:v>
                </c:pt>
                <c:pt idx="1">
                  <c:v>Learning
Benchmarks</c:v>
                </c:pt>
                <c:pt idx="2">
                  <c:v>Adult
Literacy</c:v>
                </c:pt>
                <c:pt idx="3">
                  <c:v>HE
Accreditation</c:v>
                </c:pt>
                <c:pt idx="4">
                  <c:v>HE Graduate
Employment</c:v>
                </c:pt>
                <c:pt idx="5">
                  <c:v>TVET
Employment</c:v>
                </c:pt>
                <c:pt idx="6">
                  <c:v>Employer
Satisfaction</c:v>
                </c:pt>
                <c:pt idx="7">
                  <c:v>Gender Parity
×100</c:v>
                </c:pt>
              </c:strCache>
            </c:strRef>
          </c:cat>
          <c:val>
            <c:numRef>
              <c:f>Sheet1!$C$2:$C$9</c:f>
              <c:numCache>
                <c:formatCode>General</c:formatCode>
                <c:ptCount val="8"/>
                <c:pt idx="0">
                  <c:v>80</c:v>
                </c:pt>
                <c:pt idx="1">
                  <c:v>75</c:v>
                </c:pt>
                <c:pt idx="2">
                  <c:v>90</c:v>
                </c:pt>
                <c:pt idx="3">
                  <c:v>90</c:v>
                </c:pt>
                <c:pt idx="4">
                  <c:v>85</c:v>
                </c:pt>
                <c:pt idx="5">
                  <c:v>80</c:v>
                </c:pt>
                <c:pt idx="6">
                  <c:v>75</c:v>
                </c:pt>
                <c:pt idx="7">
                  <c:v>100</c:v>
                </c:pt>
              </c:numCache>
            </c:numRef>
          </c:val>
          <c:extLst>
            <c:ext xmlns:c16="http://schemas.microsoft.com/office/drawing/2014/chart" uri="{C3380CC4-5D6E-409C-BE32-E72D297353CC}">
              <c16:uniqueId val="{00000001-A64B-4DDC-ADA2-14EFEA685A42}"/>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800" b="0" i="0" u="none" strike="noStrike">
                <a:solidFill>
                  <a:srgbClr val="444444"/>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DDDDDD"/>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444444"/>
                </a:solidFill>
                <a:latin typeface="Arial"/>
              </a:defRPr>
            </a:pPr>
            <a:endParaRPr lang="en-US"/>
          </a:p>
        </c:txPr>
        <c:crossAx val="2094734554"/>
        <c:crosses val="autoZero"/>
        <c:crossBetween val="between"/>
      </c:valAx>
      <c:spPr>
        <a:noFill/>
        <a:ln>
          <a:noFill/>
        </a:ln>
        <a:effectLst/>
      </c:spPr>
    </c:plotArea>
    <c:legend>
      <c:legendPos val="t"/>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2611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Welcome. This module introduces the Continental Education Strategy for Africa for 2026 to 2035 — CESA 26-35 — and the indicators framework that sits underneath it.</a:t>
            </a:r>
          </a:p>
          <a:p/>
          <a:p>
            <a:r>
              <a:t>By the end you should be able to answer three questions. What is CESA 26-35 trying to achieve? Why does a strategy need an indicators framework at all? And what is expected of my ministry or institution in producing and using this data?</a:t>
            </a:r>
          </a:p>
          <a:p/>
          <a:p>
            <a:r>
              <a:t>Around twenty-five minutes. The next slide maps out the route.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Two targets deserve separate treatment because they are Africa's additions rather than SDG 4 inheritances.</a:t>
            </a:r>
          </a:p>
          <a:p/>
          <a:p>
            <a:r>
              <a:t>Target 11, second chance and lifelong learning. Out-of-school rate from twenty per cent to below five. Second-chance enrolment from two million to five million. All fifty-five Member States funding adult and non-formal education. Bridging and access programmes into higher education. Participation in lifelong learning from fifteen per cent to forty.</a:t>
            </a:r>
          </a:p>
          <a:p/>
          <a:p>
            <a:r>
              <a:t>This matters because of what the strategy found about why children leave school. Lack of learning is often the main reason for dropout — not only cost or distance. Children who are not learning stop coming. Second chance programmes are how the system recovers them.</a:t>
            </a:r>
          </a:p>
          <a:p/>
          <a:p>
            <a:r>
              <a:t>Target 12, governance and evidence-based policy. Forty-four of fifty-five Member States with CESA-aligned policies. All fifty-five with functional EMIS by 2030. HEMIS operational in every state. National assessments from one a year to two. And monitoring and evaluation partners from two hundred to over five hundred.</a:t>
            </a:r>
          </a:p>
          <a:p/>
          <a:p>
            <a:r>
              <a:t>These two targets are why CESA is more than a regional restatement of SDG 4. They address the learners the formal system has already missed, and the systems capacity needed to see any of it.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To close, five things to carry away.</a:t>
            </a:r>
          </a:p>
          <a:p/>
          <a:p>
            <a:r>
              <a:t>One: CESA 26-35 fully operationalises SDG 4 for Africa. All twelve targets link directly to SDG 4 sub-targets — alignment, not duplication.</a:t>
            </a:r>
          </a:p>
          <a:p/>
          <a:p>
            <a:r>
              <a:t>Two: Higher Education and TVET is central, with five dedicated indicators covering accreditation, graduate employment, employer satisfaction, recognised qualifications and digital skills.</a:t>
            </a:r>
          </a:p>
          <a:p/>
          <a:p>
            <a:r>
              <a:t>Three: higher education is mainstreamed everywhere — gender equity, HEMIS governance, infrastructure, lifelong learning, green campus policies.</a:t>
            </a:r>
          </a:p>
          <a:p/>
          <a:p>
            <a:r>
              <a:t>Four: the targets are ambitious and specific. Sixty to ninety per cent accreditation, sixty-five to eighty-five per cent graduate employment, fifty to eighty per cent TVET employment by 2030.</a:t>
            </a:r>
          </a:p>
          <a:p/>
          <a:p>
            <a:r>
              <a:t>Five: the monitoring commitment. Functional EMIS and HEMIS in all fifty-five Member States, over five hundred partners, annual or biennial reporting cycles.</a:t>
            </a:r>
          </a:p>
          <a:p/>
          <a:p>
            <a:r>
              <a:t>If your audience remembers only one line, make it the fifth — and tie it back to slide two. CESA cannot compel any Member State to do anything. Its only real instruments are guidance and evidence. Which means the quality of the evidence is the strategy.</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Thank you.</a:t>
            </a:r>
          </a:p>
          <a:p/>
          <a:p>
            <a:r>
              <a:t>Three closing points before questions. Report once — into one agreed framework mapped to SDG 4, so you are not reporting twice. Compare fairly — because every country used the same definition. Decide on evidence — which is the entire purpose of the exercise.</a:t>
            </a:r>
          </a:p>
          <a:p/>
          <a:p>
            <a:r>
              <a:t>The next module works through the indicator metadata: formulas, disaggregation requirements and reporting templates, indicator by indicator.</a:t>
            </a:r>
          </a:p>
          <a:p/>
          <a:p>
            <a:r>
              <a:t>For queries on the framework, or on EMIS and HEMIS readiness in your country, contact AU-IPED through the Department of Education, Science, Technology and Innovation. The full strategy is available on the African Union website.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Before we look at the indicators themselves, be clear about why they exist. When Member States push back on reporting, this is the slide to return to.</a:t>
            </a:r>
          </a:p>
          <a:p/>
          <a:p>
            <a:r>
              <a:t>But first, the honest history — because this is not a hypothetical concern. CESA 16-25 envisioned a robust monitoring framework and it did not work. With twelve strategic objectives and sixty-nine action areas, indicators simply were not available for many of them. For some, no robust and feasible measure could even be proposed. Monitoring required extensive data collection that proved infeasible, the operational plans were never completed, and the result — in the review's own assessment — is that comprehensive data to assess progress are simply not available for the last decade. The CESA Journal was launched and quickly discontinued. The mid-term review was delayed until July 2024.</a:t>
            </a:r>
          </a:p>
          <a:p/>
          <a:p>
            <a:r>
              <a:t>That is the failure this framework exists to prevent. Now the five reasons.</a:t>
            </a:r>
          </a:p>
          <a:p/>
          <a:p>
            <a:r>
              <a:t>First, a strategy states intent; indicators state whether intent became reality. Twelve targets, seventy-plus indicators.</a:t>
            </a:r>
          </a:p>
          <a:p/>
          <a:p>
            <a:r>
              <a:t>Second, comparability. One agreed definition per indicator is what makes a Gender Parity Index of 0.93, or 3.7 per cent of GDP spent on education, the same quantity in every Member State.</a:t>
            </a:r>
          </a:p>
          <a:p/>
          <a:p>
            <a:r>
              <a:t>Third, baselines make ambition accountable. Twenty-eight per cent early childhood enrolment to eighty. Forty per cent learning proficiency to seventy-five. Sixty-seven per cent adult literacy to ninety.</a:t>
            </a:r>
          </a:p>
          <a:p/>
          <a:p>
            <a:r>
              <a:t>Fourth, global alignment. The strategy is explicit that the monitoring framework should be a streamlined list focused on indicators already available under SDG 4 monitoring. Africa reports once and is counted twice.</a:t>
            </a:r>
          </a:p>
          <a:p/>
          <a:p>
            <a:r>
              <a:t>Fifth, evidence for policy and peer learning. Without comparable data, peer review is anecdote.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Start with what CESA actually is, because most people meet it first as a reporting request rather than as a strategy — and that gets the relationship exactly backwards.</a:t>
            </a:r>
          </a:p>
          <a:p/>
          <a:p>
            <a:r>
              <a:t>CESA 26-35 was prepared between May and September 2024, reviewed by the Specialised Technical Committee that November, and approved at the AU Summit in February 2025. It runs for the decade from 2026 to 2035.</a:t>
            </a:r>
          </a:p>
          <a:p/>
          <a:p>
            <a:r>
              <a:t>On the left, purpose. It serves Agenda 2063's vision of a peaceful, prosperous, integrated Africa led by its own citizens. Its mission — carried over deliberately from CESA 16-25, because it still holds — is to reorient Africa's education and training systems to deliver the knowledge, skills, innovation and creativity the continent needs. The document has four parts: an investment case, a review of selected challenges, the framework for action, and governance and monitoring. The framework for action is the core: six strategic areas, twenty objectives.</a:t>
            </a:r>
          </a:p>
          <a:p/>
          <a:p>
            <a:r>
              <a:t>That number matters. CESA 16-25 had twelve strategic objectives and sixty-nine action areas. Twenty objectives is a deliberate reduction, capped to force prioritisation. Nothing from the old strategy was dropped — it was aggregated to a higher level.</a:t>
            </a:r>
          </a:p>
          <a:p/>
          <a:p>
            <a:r>
              <a:t>Now the right-hand panel, which in my experience is the more useful half of this slide. The African Union does not manage large education programmes. Its power here is convening power. So CESA is indicative, not prescriptive. It does not replace your national education sector plan — that stays sovereign, and country ownership and subsidiarity are explicit guiding principles of the strategy. It does not set your targets or cost them; the strategy is clear that targets and costs must be set at country level. And it does not try to say everything: TVET, science and technology, digital transformation, artificial intelligence and education for health and well-being all have their own AU strategies carrying the detail.</a:t>
            </a:r>
          </a:p>
          <a:p/>
          <a:p>
            <a:r>
              <a:t>If a Member State official takes away one thing from this module, it should be this slide. CESA is guidance to be adapted, not a set of instructions to be complied with.</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Who is this actually written for? The strategy is explicit about its stakeholders, and it is worth naming them because each has a different relationship to the document.</a:t>
            </a:r>
          </a:p>
          <a:p/>
          <a:p>
            <a:r>
              <a:t>Member States are the primary audience. Ministries of Education own their education systems and adapt CESA guidance to their own context and sector plans. Everything else in this list exists to support that.</a:t>
            </a:r>
          </a:p>
          <a:p/>
          <a:p>
            <a:r>
              <a:t>RECs translate continental guidance into regional priorities and coordinate across their member countries.</a:t>
            </a:r>
          </a:p>
          <a:p/>
          <a:p>
            <a:r>
              <a:t>AU organs and specialised agencies: AU-IPED on data and EMIS — that is us; AU/CIEFFA on girls' and women's education; the Pan-African University; and AUDA-NEPAD, which the strategy singles out for a special role among continental partners.</a:t>
            </a:r>
          </a:p>
          <a:p/>
          <a:p>
            <a:r>
              <a:t>CESA clusters — the thematic clusters, their coordinators and members. The strategy is candid that clusters have underperformed: fewer than half were highly operational in recent years. It asks them to move beyond information-sharing towards generating evidence and keeping the guidance current.</a:t>
            </a:r>
          </a:p>
          <a:p/>
          <a:p>
            <a:r>
              <a:t>Continental and international partners: AAU, ACA, ADEA, AfECN, AFTRA, ANCEFA, CAMES, FAWE, RUFORUM, alongside UNESCO, UNICEF, GPE and the development partners.</a:t>
            </a:r>
          </a:p>
          <a:p/>
          <a:p>
            <a:r>
              <a:t>And the wider constituency: universities and schools, teacher unions, researchers, civil society, employers and the media.</a:t>
            </a:r>
          </a:p>
          <a:p/>
          <a:p>
            <a:r>
              <a:t>Worth saying out loud, because it is what gives the strategy its legitimacy: this was not written in Addis and sent out. More than two thousand five hundred people took part in the consultations, twelve online surveys drew over seventeen hundred responses in English and French, a technical consultation meeting drew over a hundred and thirty participants, and more than seventy-five pages of written comments came back on the drafts. UNESCO IICBA led the drafting. When someone asks whose strategy this is — that is the answer.</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 quick map of where we are going, in five parts.</a:t>
            </a:r>
          </a:p>
          <a:p/>
          <a:p>
            <a:r>
              <a:t>We begin with CESA itself — what the strategy is, what it deliberately does not do, and who it is written for. That comes first by design. The indicators make no sense until you know what they are measuring and on whose behalf, and most confusion about CESA reporting comes from people meeting the indicators before they have met the strategy.</a:t>
            </a:r>
          </a:p>
          <a:p/>
          <a:p>
            <a:r>
              <a:t>Second, how CESA relates to SDG 4. The short answer is alignment rather than duplication, and it is worth understanding why that distinction reduces your reporting burden rather than adding to it.</a:t>
            </a:r>
          </a:p>
          <a:p/>
          <a:p>
            <a:r>
              <a:t>Third, why indicators are needed at all — including an honest look at what the previous decade was unable to measure.</a:t>
            </a:r>
          </a:p>
          <a:p/>
          <a:p>
            <a:r>
              <a:t>Fourth, the substance: all twelve targets, the indicators beneath them, their baselines and their 2030 destinations. This is the longest section.</a:t>
            </a:r>
          </a:p>
          <a:p/>
          <a:p>
            <a:r>
              <a:t>And fifth, the practical end — where the data comes from, which institutions supply which pieces, and what disaggregated reporting actually obliges you to do.</a:t>
            </a:r>
          </a:p>
          <a:p/>
          <a:p>
            <a:r>
              <a:t>If someone is watching this for a specific reason, parts one and three are the conceptual grounding, and part four is the reference material they will come back to.</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Now we move from the strategy to its measurement. Three numbers frame everything that follows.</a:t>
            </a:r>
          </a:p>
          <a:p/>
          <a:p>
            <a:r>
              <a:t>Twelve CESA targets, spanning the six strategic areas you saw a moment ago. Over seventy indicators beneath those targets. And ten SDG 4 sub-targets to which those indicators are mapped.</a:t>
            </a:r>
          </a:p>
          <a:p/>
          <a:p>
            <a:r>
              <a:t>That third number is the one people miss. CESA 26-35 is not a parallel reporting system running alongside the global goals. It operationalises SDG 4 for Africa — and then adds what SDG 4 does not adequately cover for this continent: skills, equity, resilience, lifelong learning, and dedicated Higher Education and TVET objectives.</a:t>
            </a:r>
          </a:p>
          <a:p/>
          <a:p>
            <a:r>
              <a:t>Read the six strategic areas across. Resources and enabling environment. Teachers, educators and caregivers. Basic education. Higher Education and TVET. Second chance and lifelong learning. Gender, equity and inclusion.</a:t>
            </a:r>
          </a:p>
          <a:p/>
          <a:p>
            <a:r>
              <a:t>Note the star against Higher Education and TVET. That is Africa's emphasis, and you will see it recur throughout this deck.</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Now the mapping itself. Twelve targets in three groups of four. The columns are the same each time: the target, its focus area, the key indicators, the SDG 4 alignment, and the baseline moving to the 2030 target.</a:t>
            </a:r>
          </a:p>
          <a:p/>
          <a:p>
            <a:r>
              <a:t>Target 1, resources and financing. Share of GDP on education, R&amp;D expenditure, and the STEAM budget share. The headline movement is 3.7 per cent of GDP to 6 per cent — that is the level the UN High-level Panel on the Teaching Profession calls for, alongside twenty per cent of total government expenditure. Most Member States are well short, and the strategy notes education spending has actually fallen as a share of government expenditure since CESA 16-25 was adopted.</a:t>
            </a:r>
          </a:p>
          <a:p/>
          <a:p>
            <a:r>
              <a:t>Target 2, early childhood education. Enrolment of three to five year olds, centres meeting standards, trained ECED teachers. Twenty-eight per cent to eighty is the single most ambitious jump in this framework — and in sub-Saharan Africa fewer than one in three children are currently enrolled in pre-primary.</a:t>
            </a:r>
          </a:p>
          <a:p/>
          <a:p>
            <a:r>
              <a:t>Target 3, primary and secondary. Learning benchmarks, national learning assessments, teachers trained in ICT and STEAM. Forty per cent proficiency to seventy-five.</a:t>
            </a:r>
          </a:p>
          <a:p/>
          <a:p>
            <a:r>
              <a:t>Target 4, Higher Education and TVET — the starred one, and the subject of the next slide.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deep-dive, and it is worth doing because it shows what a single target looks like unpacked.</a:t>
            </a:r>
          </a:p>
          <a:p/>
          <a:p>
            <a:r>
              <a:t>Target 4 calls for equal access to quality technical, vocational and tertiary education for all, aligned to SDG 4.3.</a:t>
            </a:r>
          </a:p>
          <a:p/>
          <a:p>
            <a:r>
              <a:t>Five indicator sets. Higher education accreditation, sixty per cent to ninety. Graduate employment within one year, via tracer studies, sixty-five to eighty-five. TVET graduates employed within six months, fifty to eighty — and note this one is disaggregated by gender as a requirement, not an option. Employer satisfaction with TVET graduates, forty to seventy-five. And TVET qualifications recognised through national or industry frameworks, from fifty to over a hundred.</a:t>
            </a:r>
          </a:p>
          <a:p/>
          <a:p>
            <a:r>
              <a:t>Two things to draw out. First, look how many of these depend on data that does not come from a school census — tracer studies, employer surveys, qualification frameworks. That is a genuine collection gap in most Member States, and it is where capacity support will be needed.</a:t>
            </a:r>
          </a:p>
          <a:p/>
          <a:p>
            <a:r>
              <a:t>Second, notice the pattern: an indicator, an SDG code, a baseline, a target. Every one of the seventy-plus indicators has that same anatomy. Learn to read one and you can read all of them.</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Targets 5 through 8.</a:t>
            </a:r>
          </a:p>
          <a:p/>
          <a:p>
            <a:r>
              <a:t>Target 5, skills and TVET for employment. NEET rate for youth fifteen to thirty-five, Member States with STEM curricula, ICT in higher education and TVET. NEET at 21.9 per cent falling below fifteen. Context worth adding: the OECD expects the number of Africans completing upper secondary or tertiary education to more than double between 2020 and 2040 — the question is what jobs they enter.</a:t>
            </a:r>
          </a:p>
          <a:p/>
          <a:p>
            <a:r>
              <a:t>Target 6, gender, equity and inclusion. Gender Parity Index, women in STEM and higher education, anti-GBV policies, disability enrolment including at tertiary level. GPI 0.93 to parity, and thirty per cent female participation in STEM to fifty. Parity has broadly been achieved at pre-primary, primary and lower secondary — the gaps are at higher levels, in the Sahel, and among the poor.</a:t>
            </a:r>
          </a:p>
          <a:p/>
          <a:p>
            <a:r>
              <a:t>Target 7, literacy and numeracy. Adult literacy, participation in literacy programmes, Member States funding adult literacy. Sixty-seven per cent to ninety.</a:t>
            </a:r>
          </a:p>
          <a:p/>
          <a:p>
            <a:r>
              <a:t>Target 8, sustainable development and values. Climate and peace education in higher education curricula, sustainable campus practices. Twenty-five states to fifty.</a:t>
            </a:r>
          </a:p>
          <a:p/>
          <a:p>
            <a:r>
              <a:t>Target 8 is the one people skip. Do not — the strategy names digitalisation and AI, greening education, and education in emergencies as the cross-cutting mega-trends education systems must adapt to.</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Targets 9 through 12 — the system and governance end of the framework.</a:t>
            </a:r>
          </a:p>
          <a:p/>
          <a:p>
            <a:r>
              <a:t>Target 9, education infrastructure. WASH facilities, safety standards, ICT infrastructure including laboratories. Forty-five per cent WASH coverage to ninety. The strategy is blunt that a lack of WASH is especially detrimental to girls, and that many buildings remain inaccessible to children with disabilities.</a:t>
            </a:r>
          </a:p>
          <a:p/>
          <a:p>
            <a:r>
              <a:t>Target 10, teachers and educators. In-service training including higher education lecturers, teacher-learner ratio, salary parity, leadership. The ratio moves from one to thirty-eight, to one to thirty-five.</a:t>
            </a:r>
          </a:p>
          <a:p/>
          <a:p>
            <a:r>
              <a:t>Target 11, second chance and lifelong learning. Out-of-school rate, second-chance enrolment, adult education, bridging programmes into higher education. Twenty per cent out of school falling below five.</a:t>
            </a:r>
          </a:p>
          <a:p/>
          <a:p>
            <a:r>
              <a:t>Target 12, governance and policy — slow down here, because this is our own target. Member States with CESA-aligned policies, functional EMIS including HEMIS, and assessment frequency. Thirty states aligned today, moving to forty-four of fifty-five.</a:t>
            </a:r>
          </a:p>
          <a:p/>
          <a:p>
            <a:r>
              <a:t>Target 12 is the enabling target. Every other number in this deck arrives through the EMIS that Target 12 asks Member States to build. And the strategy goes further than CESA 16-25 did: it explicitly calls for EMIS 2.0 — a shift beyond aggregate data to individual learner data, so systems can track a child's progress, identify learning gaps and tailor interventions. That is the direction of travel for our work with Member States.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 visual summary of the distance to travel. Baselines in 2024 against 2030 targets on selected indicators.</a:t>
            </a:r>
          </a:p>
          <a:p/>
          <a:p>
            <a:r>
              <a:t>Read the gaps rather than the bars. Early childhood enrolment has the widest by far, twenty-eight to eighty. Employer satisfaction, forty to seventy-five. Learning benchmarks, forty to seventy-five.</a:t>
            </a:r>
          </a:p>
          <a:p/>
          <a:p>
            <a:r>
              <a:t>The narrower gaps are instructive too. Gender parity sits at 0.93 against a target of 1.0 — close, but the national average conceals wide variation between countries and between fields of study, which is precisely why disaggregation is built into the framework.</a:t>
            </a:r>
          </a:p>
          <a:p/>
          <a:p>
            <a:r>
              <a:t>The honest message: these are ambitious targets on a short horizon, and the strategy itself acknowledges progress under the last decade was limited and may even have slowed. What makes them credible is not optimism, it is measurement. If we cannot see the trajectory annually, we cannot correct it.</a:t>
            </a:r>
          </a:p>
          <a:p/>
          <a:p>
            <a:r>
              <a:t>The review put it well — education systems are not sailboats that turn easily; they are more like tankers. Changing direction takes vision plus careful planning, and planning needs data.</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Where the data comes from — and this is effectively the partnership slide, because no single institution holds this chain.</a:t>
            </a:r>
          </a:p>
          <a:p/>
          <a:p>
            <a:r>
              <a:t>UIS supplies enrolment, teacher ratios, literacy, ICT access and higher education participation. As custodian agency for SDG 4, they are what keeps our indicators globally comparable.</a:t>
            </a:r>
          </a:p>
          <a:p/>
          <a:p>
            <a:r>
              <a:t>The AU Commission and AU-IPED handle policy alignment, HEMIS, CESA monitoring and continental reporting.</a:t>
            </a:r>
          </a:p>
          <a:p/>
          <a:p>
            <a:r>
              <a:t>ILO covers graduate employment, NEET rates, employer surveys and TVET tracer studies — the labour-market side education ministries rarely collect themselves.</a:t>
            </a:r>
          </a:p>
          <a:p/>
          <a:p>
            <a:r>
              <a:t>The Association of African Universities and HEMIS partners provide higher education enrolment, staff and research data.</a:t>
            </a:r>
          </a:p>
          <a:p/>
          <a:p>
            <a:r>
              <a:t>UNESCO and the GEM reports give learning benchmarks, curriculum audits and quality frameworks.</a:t>
            </a:r>
          </a:p>
          <a:p/>
          <a:p>
            <a:r>
              <a:t>And at the base of it all, national EMIS, HEMIS and statistical offices.</a:t>
            </a:r>
          </a:p>
          <a:p/>
          <a:p>
            <a:r>
              <a:t>Two points to make explicitly. First, Member States produce and own the data; AU-IPED convenes, quality-assures and reports it. We do not collect data about countries, we compile data from countries. Second, the strategy commits AU/ESTI to a brief annual report on progress, with a fuller report at biennial or triennial CESA conferences, and a mid-term review timed to coincide with the SDG horizon. That is the reporting rhythm this whole chain feeds.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Gender, equity and inclusion are not confined to Target 6. They are mainstreamed across the higher education and TVET indicators, with disaggregated reporting as a requirement.</a:t>
            </a:r>
          </a:p>
          <a:p/>
          <a:p>
            <a:r>
              <a:t>Women in STEM and higher education, thirty per cent to fifty. Higher education Gender Parity Index, 0.93 to parity. TVET qualification gender gap — disaggregation required now, parity expected by 2030. Anti-GBV policies in higher education, from half of Member States to ninety per cent.</a:t>
            </a:r>
          </a:p>
          <a:p/>
          <a:p>
            <a:r>
              <a:t>The operational implication is the point to stress in training. Mainstreaming is not a statement of values in a strategy document, it is a reporting obligation. If your submission is not disaggregated by sex, it does not satisfy the framework, however good the headline number looks.</a:t>
            </a:r>
          </a:p>
          <a:p/>
          <a:p>
            <a:r>
              <a:t>And the stakes are not abstract. The strategy sets out the evidence: if all girls completed secondary education, child marriage could be virtually eliminated and early childbearing reduced by two thirds. Women hold much lower human capital wealth than men, driven partly by educational attainment. Closing that gap is one of the largest available gains for the continent.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chart" Target="../charts/chart1.xml"/><Relationship Id="rId5"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notesSlide" Target="../notesSlides/notesSlide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notesSlide" Target="../notesSlides/notesSlide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notesSlide" Target="../notesSlides/notesSlide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notesSlide" Target="../notesSlides/notesSlide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4297680" cy="5143500"/>
          </a:xfrm>
          <a:prstGeom prst="rect">
            <a:avLst/>
          </a:prstGeom>
          <a:solidFill>
            <a:srgbClr val="1E8A3C"/>
          </a:solidFill>
          <a:ln w="12700">
            <a:solidFill>
              <a:srgbClr val="1E8A3C"/>
            </a:solidFill>
            <a:prstDash val="solid"/>
          </a:ln>
        </p:spPr>
        <p:txBody>
          <a:bodyPr/>
          <a:lstStyle/>
          <a:p>
            <a:endParaRPr lang="en-GB"/>
          </a:p>
        </p:txBody>
      </p:sp>
      <p:pic>
        <p:nvPicPr>
          <p:cNvPr id="3" name="Image 0" descr="preencoded.png"/>
          <p:cNvPicPr>
            <a:picLocks noChangeAspect="1"/>
          </p:cNvPicPr>
          <p:nvPr/>
        </p:nvPicPr>
        <p:blipFill>
          <a:blip r:embed="rId3"/>
          <a:stretch>
            <a:fillRect/>
          </a:stretch>
        </p:blipFill>
        <p:spPr>
          <a:xfrm>
            <a:off x="4297680" y="0"/>
            <a:ext cx="4846320" cy="5143500"/>
          </a:xfrm>
          <a:prstGeom prst="rect">
            <a:avLst/>
          </a:prstGeom>
        </p:spPr>
      </p:pic>
      <p:pic>
        <p:nvPicPr>
          <p:cNvPr id="4" name="Image 1" descr="preencoded.png"/>
          <p:cNvPicPr>
            <a:picLocks noChangeAspect="1"/>
          </p:cNvPicPr>
          <p:nvPr/>
        </p:nvPicPr>
        <p:blipFill>
          <a:blip r:embed="rId4"/>
          <a:stretch>
            <a:fillRect/>
          </a:stretch>
        </p:blipFill>
        <p:spPr>
          <a:xfrm>
            <a:off x="5577840" y="411480"/>
            <a:ext cx="2560320" cy="3108960"/>
          </a:xfrm>
          <a:prstGeom prst="rect">
            <a:avLst/>
          </a:prstGeom>
        </p:spPr>
      </p:pic>
      <p:pic>
        <p:nvPicPr>
          <p:cNvPr id="5" name="Image 2" descr="preencoded.png"/>
          <p:cNvPicPr>
            <a:picLocks noChangeAspect="1"/>
          </p:cNvPicPr>
          <p:nvPr/>
        </p:nvPicPr>
        <p:blipFill>
          <a:blip r:embed="rId5"/>
          <a:stretch>
            <a:fillRect/>
          </a:stretch>
        </p:blipFill>
        <p:spPr>
          <a:xfrm>
            <a:off x="365760" y="3383280"/>
            <a:ext cx="2103120" cy="1033272"/>
          </a:xfrm>
          <a:prstGeom prst="rect">
            <a:avLst/>
          </a:prstGeom>
        </p:spPr>
      </p:pic>
      <p:sp>
        <p:nvSpPr>
          <p:cNvPr id="6" name="Text 1"/>
          <p:cNvSpPr/>
          <p:nvPr/>
        </p:nvSpPr>
        <p:spPr>
          <a:xfrm>
            <a:off x="228600" y="502920"/>
            <a:ext cx="3931920" cy="1645920"/>
          </a:xfrm>
          <a:prstGeom prst="rect">
            <a:avLst/>
          </a:prstGeom>
          <a:noFill/>
          <a:ln/>
        </p:spPr>
        <p:txBody>
          <a:bodyPr wrap="square" lIns="0" tIns="0" rIns="0" bIns="0" rtlCol="0" anchor="t"/>
          <a:lstStyle/>
          <a:p>
            <a:pPr marL="0" indent="0" algn="l">
              <a:buNone/>
            </a:pPr>
            <a:r>
              <a:rPr lang="en-US" sz="3200" b="1" dirty="0">
                <a:solidFill>
                  <a:srgbClr val="FFFFFF"/>
                </a:solidFill>
                <a:latin typeface="Calibri" pitchFamily="34" charset="0"/>
                <a:ea typeface="Calibri" pitchFamily="34" charset="-122"/>
                <a:cs typeface="Calibri" pitchFamily="34" charset="-120"/>
              </a:rPr>
              <a:t>CESA 26-35</a:t>
            </a:r>
            <a:endParaRPr lang="en-US" sz="3200" dirty="0"/>
          </a:p>
          <a:p>
            <a:pPr marL="0" indent="0" algn="l">
              <a:buNone/>
            </a:pPr>
            <a:r>
              <a:rPr lang="en-US" sz="3200" b="1" dirty="0">
                <a:solidFill>
                  <a:srgbClr val="FFFFFF"/>
                </a:solidFill>
                <a:latin typeface="Calibri" pitchFamily="34" charset="0"/>
                <a:ea typeface="Calibri" pitchFamily="34" charset="-122"/>
                <a:cs typeface="Calibri" pitchFamily="34" charset="-120"/>
              </a:rPr>
              <a:t>Indicators Framework</a:t>
            </a:r>
            <a:endParaRPr lang="en-US" sz="3200" dirty="0"/>
          </a:p>
        </p:txBody>
      </p:sp>
      <p:sp>
        <p:nvSpPr>
          <p:cNvPr id="7" name="Text 2"/>
          <p:cNvSpPr/>
          <p:nvPr/>
        </p:nvSpPr>
        <p:spPr>
          <a:xfrm>
            <a:off x="228600" y="2331720"/>
            <a:ext cx="3931920" cy="411480"/>
          </a:xfrm>
          <a:prstGeom prst="rect">
            <a:avLst/>
          </a:prstGeom>
          <a:noFill/>
          <a:ln/>
        </p:spPr>
        <p:txBody>
          <a:bodyPr wrap="square" lIns="0" tIns="0" rIns="0" bIns="0" rtlCol="0" anchor="ctr"/>
          <a:lstStyle/>
          <a:p>
            <a:pPr marL="0" indent="0" algn="l">
              <a:buNone/>
            </a:pPr>
            <a:r>
              <a:rPr lang="en-US" sz="1800" dirty="0">
                <a:solidFill>
                  <a:srgbClr val="FFFFFF"/>
                </a:solidFill>
                <a:latin typeface="Calibri" pitchFamily="34" charset="0"/>
                <a:ea typeface="Calibri" pitchFamily="34" charset="-122"/>
                <a:cs typeface="Calibri" pitchFamily="34" charset="-120"/>
              </a:rPr>
              <a:t>AU-IPED  |  Training Module</a:t>
            </a:r>
            <a:endParaRPr lang="en-US" sz="1800" dirty="0"/>
          </a:p>
        </p:txBody>
      </p:sp>
      <p:sp>
        <p:nvSpPr>
          <p:cNvPr id="8" name="Text 3"/>
          <p:cNvSpPr/>
          <p:nvPr/>
        </p:nvSpPr>
        <p:spPr>
          <a:xfrm>
            <a:off x="228600" y="2834640"/>
            <a:ext cx="3931920" cy="365760"/>
          </a:xfrm>
          <a:prstGeom prst="rect">
            <a:avLst/>
          </a:prstGeom>
          <a:noFill/>
          <a:ln/>
        </p:spPr>
        <p:txBody>
          <a:bodyPr wrap="square" lIns="0" tIns="0" rIns="0" bIns="0" rtlCol="0" anchor="ctr"/>
          <a:lstStyle/>
          <a:p>
            <a:pPr marL="0" indent="0" algn="l">
              <a:buNone/>
            </a:pPr>
            <a:r>
              <a:rPr lang="en-US" sz="1600" dirty="0">
                <a:solidFill>
                  <a:srgbClr val="FFFFFF"/>
                </a:solidFill>
                <a:latin typeface="Calibri" pitchFamily="34" charset="0"/>
                <a:ea typeface="Calibri" pitchFamily="34" charset="-122"/>
                <a:cs typeface="Calibri" pitchFamily="34" charset="-120"/>
              </a:rPr>
              <a:t>2026</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600" b="1" dirty="0">
                <a:solidFill>
                  <a:srgbClr val="217A3C"/>
                </a:solidFill>
                <a:latin typeface="Calibri" pitchFamily="34" charset="0"/>
                <a:ea typeface="Calibri" pitchFamily="34" charset="-122"/>
                <a:cs typeface="Calibri" pitchFamily="34" charset="-120"/>
              </a:rPr>
              <a:t>CESA Targets 9–12: Mapping to SDG 4</a:t>
            </a:r>
            <a:endParaRPr lang="en-US" sz="26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182880" y="777240"/>
          <a:ext cx="8778240" cy="3703320"/>
        </p:xfrm>
        <a:graphic>
          <a:graphicData uri="http://schemas.openxmlformats.org/drawingml/2006/table">
            <a:tbl>
              <a:tblPr/>
              <a:tblGrid>
                <a:gridCol w="1143000">
                  <a:extLst>
                    <a:ext uri="{9D8B030D-6E8A-4147-A177-3AD203B41FA5}">
                      <a16:colId xmlns:a16="http://schemas.microsoft.com/office/drawing/2014/main" val="20000"/>
                    </a:ext>
                  </a:extLst>
                </a:gridCol>
                <a:gridCol w="1554480">
                  <a:extLst>
                    <a:ext uri="{9D8B030D-6E8A-4147-A177-3AD203B41FA5}">
                      <a16:colId xmlns:a16="http://schemas.microsoft.com/office/drawing/2014/main" val="20001"/>
                    </a:ext>
                  </a:extLst>
                </a:gridCol>
                <a:gridCol w="2788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740664">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CESA Target</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Focus Area</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Key Indicators</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SDG 4 Alignment</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Baseline → 2030 Target</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extLst>
                  <a:ext uri="{0D108BD9-81ED-4DB2-BD59-A6C34878D82A}">
                    <a16:rowId xmlns:a16="http://schemas.microsoft.com/office/drawing/2014/main" val="10000"/>
                  </a:ext>
                </a:extLst>
              </a:tr>
              <a:tr h="740664">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Target 9</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Education Infrastructure</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 schools/HEIs with WASH; % meeting safety standards; % with ICT infrastructure incl. HE labs</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SDG 4.a.1</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45% WASH → 90%</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40664">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Target 10</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Teachers &amp; Educators</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 with in-service training incl. HE lecturers; teacher-learner ratio; salary parity; leadership</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SDG 4.c.1–4.c.7</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1:38 ratio → 1:35</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extLst>
                  <a:ext uri="{0D108BD9-81ED-4DB2-BD59-A6C34878D82A}">
                    <a16:rowId xmlns:a16="http://schemas.microsoft.com/office/drawing/2014/main" val="10002"/>
                  </a:ext>
                </a:extLst>
              </a:tr>
              <a:tr h="740664">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Target 11</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Second Chance &amp; Lifelong Lrn.</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Out-of-school rate; second-chance enrolment; adult education; HE bridging programmes</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SDG 4.1.4, 4.3.1</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20% out-of-school → &lt;5%</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40664">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Target 12</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Governance &amp; Policy</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Member States with CESA-aligned policies; functional EMIS incl. HEMIS; assessment frequency</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SDG 4.7.1, 4.1.6</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30 states aligned → 44/55</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extLst>
                  <a:ext uri="{0D108BD9-81ED-4DB2-BD59-A6C34878D82A}">
                    <a16:rowId xmlns:a16="http://schemas.microsoft.com/office/drawing/2014/main" val="10004"/>
                  </a:ext>
                </a:extLst>
              </a:tr>
            </a:tbl>
          </a:graphicData>
        </a:graphic>
      </p:graphicFrame>
      <p:sp>
        <p:nvSpPr>
          <p:cNvPr id="6" name="Shape 2"/>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5"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000" b="1" dirty="0">
                <a:solidFill>
                  <a:srgbClr val="217A3C"/>
                </a:solidFill>
                <a:latin typeface="Calibri" pitchFamily="34" charset="0"/>
                <a:ea typeface="Calibri" pitchFamily="34" charset="-122"/>
                <a:cs typeface="Calibri" pitchFamily="34" charset="-120"/>
              </a:rPr>
              <a:t>Selected Baselines vs 2030 Targets — Including Higher Education</a:t>
            </a:r>
            <a:endParaRPr lang="en-US" sz="20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graphicFrame>
        <p:nvGraphicFramePr>
          <p:cNvPr id="5" name="Chart 0"/>
          <p:cNvGraphicFramePr/>
          <p:nvPr/>
        </p:nvGraphicFramePr>
        <p:xfrm>
          <a:off x="228600" y="777240"/>
          <a:ext cx="8686800" cy="3657600"/>
        </p:xfrm>
        <a:graphic>
          <a:graphicData uri="http://schemas.openxmlformats.org/drawingml/2006/chart">
            <c:chart xmlns:c="http://schemas.openxmlformats.org/drawingml/2006/chart" xmlns:r="http://schemas.openxmlformats.org/officeDocument/2006/relationships" r:id="rId4"/>
          </a:graphicData>
        </a:graphic>
      </p:graphicFrame>
      <p:sp>
        <p:nvSpPr>
          <p:cNvPr id="6" name="Shape 2"/>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7" name="Image 1" descr="preencoded.png"/>
          <p:cNvPicPr>
            <a:picLocks noChangeAspect="1"/>
          </p:cNvPicPr>
          <p:nvPr/>
        </p:nvPicPr>
        <p:blipFill>
          <a:blip r:embed="rId5"/>
          <a:stretch>
            <a:fillRect/>
          </a:stretch>
        </p:blipFill>
        <p:spPr>
          <a:xfrm>
            <a:off x="7498080" y="4526280"/>
            <a:ext cx="1463040" cy="72237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600" b="1" dirty="0">
                <a:solidFill>
                  <a:srgbClr val="217A3C"/>
                </a:solidFill>
                <a:latin typeface="Calibri" pitchFamily="34" charset="0"/>
                <a:ea typeface="Calibri" pitchFamily="34" charset="-122"/>
                <a:cs typeface="Calibri" pitchFamily="34" charset="-120"/>
              </a:rPr>
              <a:t>Data Sources &amp; Monitoring Framework</a:t>
            </a:r>
            <a:endParaRPr lang="en-US" sz="26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sp>
        <p:nvSpPr>
          <p:cNvPr id="5" name="Shape 2"/>
          <p:cNvSpPr/>
          <p:nvPr/>
        </p:nvSpPr>
        <p:spPr>
          <a:xfrm>
            <a:off x="228600" y="822960"/>
            <a:ext cx="4206240" cy="384048"/>
          </a:xfrm>
          <a:prstGeom prst="rect">
            <a:avLst/>
          </a:prstGeom>
          <a:solidFill>
            <a:srgbClr val="4472C4"/>
          </a:solidFill>
          <a:ln w="12700">
            <a:solidFill>
              <a:srgbClr val="4472C4"/>
            </a:solidFill>
            <a:prstDash val="solid"/>
          </a:ln>
        </p:spPr>
        <p:txBody>
          <a:bodyPr/>
          <a:lstStyle/>
          <a:p>
            <a:endParaRPr lang="en-GB"/>
          </a:p>
        </p:txBody>
      </p:sp>
      <p:sp>
        <p:nvSpPr>
          <p:cNvPr id="6" name="Text 3"/>
          <p:cNvSpPr/>
          <p:nvPr/>
        </p:nvSpPr>
        <p:spPr>
          <a:xfrm>
            <a:off x="301752" y="850392"/>
            <a:ext cx="4069080" cy="329184"/>
          </a:xfrm>
          <a:prstGeom prst="rect">
            <a:avLst/>
          </a:prstGeom>
          <a:noFill/>
          <a:ln/>
        </p:spPr>
        <p:txBody>
          <a:bodyPr wrap="square" lIns="0" tIns="0" rIns="0" bIns="0" rtlCol="0" anchor="ctr"/>
          <a:lstStyle/>
          <a:p>
            <a:pPr marL="0" indent="0" algn="l">
              <a:buNone/>
            </a:pPr>
            <a:r>
              <a:rPr lang="en-US" sz="1000" b="1" dirty="0">
                <a:solidFill>
                  <a:srgbClr val="FFFFFF"/>
                </a:solidFill>
                <a:latin typeface="Calibri" pitchFamily="34" charset="0"/>
                <a:ea typeface="Calibri" pitchFamily="34" charset="-122"/>
                <a:cs typeface="Calibri" pitchFamily="34" charset="-120"/>
              </a:rPr>
              <a:t>UIS (UNESCO Institute for Statistics)</a:t>
            </a:r>
            <a:endParaRPr lang="en-US" sz="1000" dirty="0"/>
          </a:p>
        </p:txBody>
      </p:sp>
      <p:sp>
        <p:nvSpPr>
          <p:cNvPr id="7" name="Shape 4"/>
          <p:cNvSpPr/>
          <p:nvPr/>
        </p:nvSpPr>
        <p:spPr>
          <a:xfrm>
            <a:off x="228600" y="1207008"/>
            <a:ext cx="4206240" cy="658368"/>
          </a:xfrm>
          <a:prstGeom prst="rect">
            <a:avLst/>
          </a:prstGeom>
          <a:solidFill>
            <a:srgbClr val="DCE6F1"/>
          </a:solidFill>
          <a:ln w="6350">
            <a:solidFill>
              <a:srgbClr val="B8CCE4"/>
            </a:solidFill>
            <a:prstDash val="solid"/>
          </a:ln>
        </p:spPr>
        <p:txBody>
          <a:bodyPr/>
          <a:lstStyle/>
          <a:p>
            <a:endParaRPr lang="en-GB"/>
          </a:p>
        </p:txBody>
      </p:sp>
      <p:sp>
        <p:nvSpPr>
          <p:cNvPr id="8" name="Text 5"/>
          <p:cNvSpPr/>
          <p:nvPr/>
        </p:nvSpPr>
        <p:spPr>
          <a:xfrm>
            <a:off x="320040" y="1243584"/>
            <a:ext cx="4023360" cy="566928"/>
          </a:xfrm>
          <a:prstGeom prst="rect">
            <a:avLst/>
          </a:prstGeom>
          <a:noFill/>
          <a:ln/>
        </p:spPr>
        <p:txBody>
          <a:bodyPr wrap="square" lIns="0" tIns="0" rIns="0" bIns="0" rtlCol="0" anchor="t"/>
          <a:lstStyle/>
          <a:p>
            <a:pPr marL="0" indent="0" algn="l">
              <a:buNone/>
            </a:pPr>
            <a:r>
              <a:rPr lang="en-US" sz="1000" dirty="0">
                <a:solidFill>
                  <a:srgbClr val="222222"/>
                </a:solidFill>
                <a:latin typeface="Calibri" pitchFamily="34" charset="0"/>
                <a:ea typeface="Calibri" pitchFamily="34" charset="-122"/>
                <a:cs typeface="Calibri" pitchFamily="34" charset="-120"/>
              </a:rPr>
              <a:t>Enrolment, teacher ratios, literacy, ICT access, HE participation rates</a:t>
            </a:r>
            <a:endParaRPr lang="en-US" sz="1000" dirty="0"/>
          </a:p>
        </p:txBody>
      </p:sp>
      <p:sp>
        <p:nvSpPr>
          <p:cNvPr id="9" name="Shape 6"/>
          <p:cNvSpPr/>
          <p:nvPr/>
        </p:nvSpPr>
        <p:spPr>
          <a:xfrm>
            <a:off x="228600" y="2011680"/>
            <a:ext cx="4206240" cy="384048"/>
          </a:xfrm>
          <a:prstGeom prst="rect">
            <a:avLst/>
          </a:prstGeom>
          <a:solidFill>
            <a:srgbClr val="4472C4"/>
          </a:solidFill>
          <a:ln w="12700">
            <a:solidFill>
              <a:srgbClr val="4472C4"/>
            </a:solidFill>
            <a:prstDash val="solid"/>
          </a:ln>
        </p:spPr>
        <p:txBody>
          <a:bodyPr/>
          <a:lstStyle/>
          <a:p>
            <a:endParaRPr lang="en-GB"/>
          </a:p>
        </p:txBody>
      </p:sp>
      <p:sp>
        <p:nvSpPr>
          <p:cNvPr id="10" name="Text 7"/>
          <p:cNvSpPr/>
          <p:nvPr/>
        </p:nvSpPr>
        <p:spPr>
          <a:xfrm>
            <a:off x="301752" y="2039112"/>
            <a:ext cx="4069080" cy="329184"/>
          </a:xfrm>
          <a:prstGeom prst="rect">
            <a:avLst/>
          </a:prstGeom>
          <a:noFill/>
          <a:ln/>
        </p:spPr>
        <p:txBody>
          <a:bodyPr wrap="square" lIns="0" tIns="0" rIns="0" bIns="0" rtlCol="0" anchor="ctr"/>
          <a:lstStyle/>
          <a:p>
            <a:pPr marL="0" indent="0" algn="l">
              <a:buNone/>
            </a:pPr>
            <a:r>
              <a:rPr lang="en-US" sz="1000" b="1" dirty="0">
                <a:solidFill>
                  <a:srgbClr val="FFFFFF"/>
                </a:solidFill>
                <a:latin typeface="Calibri" pitchFamily="34" charset="0"/>
                <a:ea typeface="Calibri" pitchFamily="34" charset="-122"/>
                <a:cs typeface="Calibri" pitchFamily="34" charset="-120"/>
              </a:rPr>
              <a:t>ILO</a:t>
            </a:r>
            <a:endParaRPr lang="en-US" sz="1000" dirty="0"/>
          </a:p>
        </p:txBody>
      </p:sp>
      <p:sp>
        <p:nvSpPr>
          <p:cNvPr id="11" name="Shape 8"/>
          <p:cNvSpPr/>
          <p:nvPr/>
        </p:nvSpPr>
        <p:spPr>
          <a:xfrm>
            <a:off x="228600" y="2395728"/>
            <a:ext cx="4206240" cy="658368"/>
          </a:xfrm>
          <a:prstGeom prst="rect">
            <a:avLst/>
          </a:prstGeom>
          <a:solidFill>
            <a:srgbClr val="DCE6F1"/>
          </a:solidFill>
          <a:ln w="6350">
            <a:solidFill>
              <a:srgbClr val="B8CCE4"/>
            </a:solidFill>
            <a:prstDash val="solid"/>
          </a:ln>
        </p:spPr>
        <p:txBody>
          <a:bodyPr/>
          <a:lstStyle/>
          <a:p>
            <a:endParaRPr lang="en-GB"/>
          </a:p>
        </p:txBody>
      </p:sp>
      <p:sp>
        <p:nvSpPr>
          <p:cNvPr id="12" name="Text 9"/>
          <p:cNvSpPr/>
          <p:nvPr/>
        </p:nvSpPr>
        <p:spPr>
          <a:xfrm>
            <a:off x="320040" y="2432304"/>
            <a:ext cx="4023360" cy="566928"/>
          </a:xfrm>
          <a:prstGeom prst="rect">
            <a:avLst/>
          </a:prstGeom>
          <a:noFill/>
          <a:ln/>
        </p:spPr>
        <p:txBody>
          <a:bodyPr wrap="square" lIns="0" tIns="0" rIns="0" bIns="0" rtlCol="0" anchor="t"/>
          <a:lstStyle/>
          <a:p>
            <a:pPr marL="0" indent="0" algn="l">
              <a:buNone/>
            </a:pPr>
            <a:r>
              <a:rPr lang="en-US" sz="1000" dirty="0">
                <a:solidFill>
                  <a:srgbClr val="222222"/>
                </a:solidFill>
                <a:latin typeface="Calibri" pitchFamily="34" charset="0"/>
                <a:ea typeface="Calibri" pitchFamily="34" charset="-122"/>
                <a:cs typeface="Calibri" pitchFamily="34" charset="-120"/>
              </a:rPr>
              <a:t>Graduate employment, NEET rates, employer surveys, TVET tracer studies</a:t>
            </a:r>
            <a:endParaRPr lang="en-US" sz="1000" dirty="0"/>
          </a:p>
        </p:txBody>
      </p:sp>
      <p:sp>
        <p:nvSpPr>
          <p:cNvPr id="13" name="Shape 10"/>
          <p:cNvSpPr/>
          <p:nvPr/>
        </p:nvSpPr>
        <p:spPr>
          <a:xfrm>
            <a:off x="228600" y="3200400"/>
            <a:ext cx="4206240" cy="384048"/>
          </a:xfrm>
          <a:prstGeom prst="rect">
            <a:avLst/>
          </a:prstGeom>
          <a:solidFill>
            <a:srgbClr val="4472C4"/>
          </a:solidFill>
          <a:ln w="12700">
            <a:solidFill>
              <a:srgbClr val="4472C4"/>
            </a:solidFill>
            <a:prstDash val="solid"/>
          </a:ln>
        </p:spPr>
        <p:txBody>
          <a:bodyPr/>
          <a:lstStyle/>
          <a:p>
            <a:endParaRPr lang="en-GB"/>
          </a:p>
        </p:txBody>
      </p:sp>
      <p:sp>
        <p:nvSpPr>
          <p:cNvPr id="14" name="Text 11"/>
          <p:cNvSpPr/>
          <p:nvPr/>
        </p:nvSpPr>
        <p:spPr>
          <a:xfrm>
            <a:off x="301752" y="3227832"/>
            <a:ext cx="4069080" cy="329184"/>
          </a:xfrm>
          <a:prstGeom prst="rect">
            <a:avLst/>
          </a:prstGeom>
          <a:noFill/>
          <a:ln/>
        </p:spPr>
        <p:txBody>
          <a:bodyPr wrap="square" lIns="0" tIns="0" rIns="0" bIns="0" rtlCol="0" anchor="ctr"/>
          <a:lstStyle/>
          <a:p>
            <a:pPr marL="0" indent="0" algn="l">
              <a:buNone/>
            </a:pPr>
            <a:r>
              <a:rPr lang="en-US" sz="1000" b="1" dirty="0">
                <a:solidFill>
                  <a:srgbClr val="FFFFFF"/>
                </a:solidFill>
                <a:latin typeface="Calibri" pitchFamily="34" charset="0"/>
                <a:ea typeface="Calibri" pitchFamily="34" charset="-122"/>
                <a:cs typeface="Calibri" pitchFamily="34" charset="-120"/>
              </a:rPr>
              <a:t>UNESCO / GEM Reports</a:t>
            </a:r>
            <a:endParaRPr lang="en-US" sz="1000" dirty="0"/>
          </a:p>
        </p:txBody>
      </p:sp>
      <p:sp>
        <p:nvSpPr>
          <p:cNvPr id="15" name="Shape 12"/>
          <p:cNvSpPr/>
          <p:nvPr/>
        </p:nvSpPr>
        <p:spPr>
          <a:xfrm>
            <a:off x="228600" y="3584448"/>
            <a:ext cx="4206240" cy="658368"/>
          </a:xfrm>
          <a:prstGeom prst="rect">
            <a:avLst/>
          </a:prstGeom>
          <a:solidFill>
            <a:srgbClr val="DCE6F1"/>
          </a:solidFill>
          <a:ln w="6350">
            <a:solidFill>
              <a:srgbClr val="B8CCE4"/>
            </a:solidFill>
            <a:prstDash val="solid"/>
          </a:ln>
        </p:spPr>
        <p:txBody>
          <a:bodyPr/>
          <a:lstStyle/>
          <a:p>
            <a:endParaRPr lang="en-GB"/>
          </a:p>
        </p:txBody>
      </p:sp>
      <p:sp>
        <p:nvSpPr>
          <p:cNvPr id="16" name="Text 13"/>
          <p:cNvSpPr/>
          <p:nvPr/>
        </p:nvSpPr>
        <p:spPr>
          <a:xfrm>
            <a:off x="320040" y="3621024"/>
            <a:ext cx="4023360" cy="566928"/>
          </a:xfrm>
          <a:prstGeom prst="rect">
            <a:avLst/>
          </a:prstGeom>
          <a:noFill/>
          <a:ln/>
        </p:spPr>
        <p:txBody>
          <a:bodyPr wrap="square" lIns="0" tIns="0" rIns="0" bIns="0" rtlCol="0" anchor="t"/>
          <a:lstStyle/>
          <a:p>
            <a:pPr marL="0" indent="0" algn="l">
              <a:buNone/>
            </a:pPr>
            <a:r>
              <a:rPr lang="en-US" sz="1000" dirty="0">
                <a:solidFill>
                  <a:srgbClr val="222222"/>
                </a:solidFill>
                <a:latin typeface="Calibri" pitchFamily="34" charset="0"/>
                <a:ea typeface="Calibri" pitchFamily="34" charset="-122"/>
                <a:cs typeface="Calibri" pitchFamily="34" charset="-120"/>
              </a:rPr>
              <a:t>Learning benchmarks, curriculum audits, HE quality frameworks, EMIS standards</a:t>
            </a:r>
            <a:endParaRPr lang="en-US" sz="1000" dirty="0"/>
          </a:p>
        </p:txBody>
      </p:sp>
      <p:sp>
        <p:nvSpPr>
          <p:cNvPr id="17" name="Shape 14"/>
          <p:cNvSpPr/>
          <p:nvPr/>
        </p:nvSpPr>
        <p:spPr>
          <a:xfrm>
            <a:off x="4663440" y="822960"/>
            <a:ext cx="4206240" cy="384048"/>
          </a:xfrm>
          <a:prstGeom prst="rect">
            <a:avLst/>
          </a:prstGeom>
          <a:solidFill>
            <a:srgbClr val="4472C4"/>
          </a:solidFill>
          <a:ln w="12700">
            <a:solidFill>
              <a:srgbClr val="4472C4"/>
            </a:solidFill>
            <a:prstDash val="solid"/>
          </a:ln>
        </p:spPr>
        <p:txBody>
          <a:bodyPr/>
          <a:lstStyle/>
          <a:p>
            <a:endParaRPr lang="en-GB"/>
          </a:p>
        </p:txBody>
      </p:sp>
      <p:sp>
        <p:nvSpPr>
          <p:cNvPr id="18" name="Text 15"/>
          <p:cNvSpPr/>
          <p:nvPr/>
        </p:nvSpPr>
        <p:spPr>
          <a:xfrm>
            <a:off x="4736592" y="850392"/>
            <a:ext cx="4069080" cy="329184"/>
          </a:xfrm>
          <a:prstGeom prst="rect">
            <a:avLst/>
          </a:prstGeom>
          <a:noFill/>
          <a:ln/>
        </p:spPr>
        <p:txBody>
          <a:bodyPr wrap="square" lIns="0" tIns="0" rIns="0" bIns="0" rtlCol="0" anchor="ctr"/>
          <a:lstStyle/>
          <a:p>
            <a:pPr marL="0" indent="0" algn="l">
              <a:buNone/>
            </a:pPr>
            <a:r>
              <a:rPr lang="en-US" sz="1000" b="1" dirty="0">
                <a:solidFill>
                  <a:srgbClr val="FFFFFF"/>
                </a:solidFill>
                <a:latin typeface="Calibri" pitchFamily="34" charset="0"/>
                <a:ea typeface="Calibri" pitchFamily="34" charset="-122"/>
                <a:cs typeface="Calibri" pitchFamily="34" charset="-120"/>
              </a:rPr>
              <a:t>AU Commission / AU-IPED</a:t>
            </a:r>
            <a:endParaRPr lang="en-US" sz="1000" dirty="0"/>
          </a:p>
        </p:txBody>
      </p:sp>
      <p:sp>
        <p:nvSpPr>
          <p:cNvPr id="19" name="Shape 16"/>
          <p:cNvSpPr/>
          <p:nvPr/>
        </p:nvSpPr>
        <p:spPr>
          <a:xfrm>
            <a:off x="4663440" y="1207008"/>
            <a:ext cx="4206240" cy="658368"/>
          </a:xfrm>
          <a:prstGeom prst="rect">
            <a:avLst/>
          </a:prstGeom>
          <a:solidFill>
            <a:srgbClr val="DCE6F1"/>
          </a:solidFill>
          <a:ln w="6350">
            <a:solidFill>
              <a:srgbClr val="B8CCE4"/>
            </a:solidFill>
            <a:prstDash val="solid"/>
          </a:ln>
        </p:spPr>
        <p:txBody>
          <a:bodyPr/>
          <a:lstStyle/>
          <a:p>
            <a:endParaRPr lang="en-GB"/>
          </a:p>
        </p:txBody>
      </p:sp>
      <p:sp>
        <p:nvSpPr>
          <p:cNvPr id="20" name="Text 17"/>
          <p:cNvSpPr/>
          <p:nvPr/>
        </p:nvSpPr>
        <p:spPr>
          <a:xfrm>
            <a:off x="4754880" y="1243584"/>
            <a:ext cx="4023360" cy="566928"/>
          </a:xfrm>
          <a:prstGeom prst="rect">
            <a:avLst/>
          </a:prstGeom>
          <a:noFill/>
          <a:ln/>
        </p:spPr>
        <p:txBody>
          <a:bodyPr wrap="square" lIns="0" tIns="0" rIns="0" bIns="0" rtlCol="0" anchor="t"/>
          <a:lstStyle/>
          <a:p>
            <a:pPr marL="0" indent="0" algn="l">
              <a:buNone/>
            </a:pPr>
            <a:r>
              <a:rPr lang="en-US" sz="1000" dirty="0">
                <a:solidFill>
                  <a:srgbClr val="222222"/>
                </a:solidFill>
                <a:latin typeface="Calibri" pitchFamily="34" charset="0"/>
                <a:ea typeface="Calibri" pitchFamily="34" charset="-122"/>
                <a:cs typeface="Calibri" pitchFamily="34" charset="-120"/>
              </a:rPr>
              <a:t>Policy alignment, HEMIS, CESA monitoring, continental HE &amp; TVET reporting</a:t>
            </a:r>
            <a:endParaRPr lang="en-US" sz="1000" dirty="0"/>
          </a:p>
        </p:txBody>
      </p:sp>
      <p:sp>
        <p:nvSpPr>
          <p:cNvPr id="21" name="Shape 18"/>
          <p:cNvSpPr/>
          <p:nvPr/>
        </p:nvSpPr>
        <p:spPr>
          <a:xfrm>
            <a:off x="4663440" y="2011680"/>
            <a:ext cx="4206240" cy="384048"/>
          </a:xfrm>
          <a:prstGeom prst="rect">
            <a:avLst/>
          </a:prstGeom>
          <a:solidFill>
            <a:srgbClr val="217A3C"/>
          </a:solidFill>
          <a:ln w="12700">
            <a:solidFill>
              <a:srgbClr val="217A3C"/>
            </a:solidFill>
            <a:prstDash val="solid"/>
          </a:ln>
        </p:spPr>
        <p:txBody>
          <a:bodyPr/>
          <a:lstStyle/>
          <a:p>
            <a:endParaRPr lang="en-GB"/>
          </a:p>
        </p:txBody>
      </p:sp>
      <p:sp>
        <p:nvSpPr>
          <p:cNvPr id="22" name="Text 19"/>
          <p:cNvSpPr/>
          <p:nvPr/>
        </p:nvSpPr>
        <p:spPr>
          <a:xfrm>
            <a:off x="4736592" y="2039112"/>
            <a:ext cx="4069080" cy="329184"/>
          </a:xfrm>
          <a:prstGeom prst="rect">
            <a:avLst/>
          </a:prstGeom>
          <a:noFill/>
          <a:ln/>
        </p:spPr>
        <p:txBody>
          <a:bodyPr wrap="square" lIns="0" tIns="0" rIns="0" bIns="0" rtlCol="0" anchor="ctr"/>
          <a:lstStyle/>
          <a:p>
            <a:pPr marL="0" indent="0" algn="l">
              <a:buNone/>
            </a:pPr>
            <a:r>
              <a:rPr lang="en-US" sz="1000" b="1" dirty="0">
                <a:solidFill>
                  <a:srgbClr val="FFFFFF"/>
                </a:solidFill>
                <a:latin typeface="Calibri" pitchFamily="34" charset="0"/>
                <a:ea typeface="Calibri" pitchFamily="34" charset="-122"/>
                <a:cs typeface="Calibri" pitchFamily="34" charset="-120"/>
              </a:rPr>
              <a:t>AAU / HEMIS Partners</a:t>
            </a:r>
            <a:endParaRPr lang="en-US" sz="1000" dirty="0"/>
          </a:p>
        </p:txBody>
      </p:sp>
      <p:sp>
        <p:nvSpPr>
          <p:cNvPr id="23" name="Shape 20"/>
          <p:cNvSpPr/>
          <p:nvPr/>
        </p:nvSpPr>
        <p:spPr>
          <a:xfrm>
            <a:off x="4663440" y="2395728"/>
            <a:ext cx="4206240" cy="658368"/>
          </a:xfrm>
          <a:prstGeom prst="rect">
            <a:avLst/>
          </a:prstGeom>
          <a:solidFill>
            <a:srgbClr val="DCE6F1"/>
          </a:solidFill>
          <a:ln w="6350">
            <a:solidFill>
              <a:srgbClr val="B8CCE4"/>
            </a:solidFill>
            <a:prstDash val="solid"/>
          </a:ln>
        </p:spPr>
        <p:txBody>
          <a:bodyPr/>
          <a:lstStyle/>
          <a:p>
            <a:endParaRPr lang="en-GB"/>
          </a:p>
        </p:txBody>
      </p:sp>
      <p:sp>
        <p:nvSpPr>
          <p:cNvPr id="24" name="Text 21"/>
          <p:cNvSpPr/>
          <p:nvPr/>
        </p:nvSpPr>
        <p:spPr>
          <a:xfrm>
            <a:off x="4754880" y="2432304"/>
            <a:ext cx="4023360" cy="566928"/>
          </a:xfrm>
          <a:prstGeom prst="rect">
            <a:avLst/>
          </a:prstGeom>
          <a:noFill/>
          <a:ln/>
        </p:spPr>
        <p:txBody>
          <a:bodyPr wrap="square" lIns="0" tIns="0" rIns="0" bIns="0" rtlCol="0" anchor="t"/>
          <a:lstStyle/>
          <a:p>
            <a:pPr marL="0" indent="0" algn="l">
              <a:buNone/>
            </a:pPr>
            <a:r>
              <a:rPr lang="en-US" sz="1000" dirty="0">
                <a:solidFill>
                  <a:srgbClr val="222222"/>
                </a:solidFill>
                <a:latin typeface="Calibri" pitchFamily="34" charset="0"/>
                <a:ea typeface="Calibri" pitchFamily="34" charset="-122"/>
                <a:cs typeface="Calibri" pitchFamily="34" charset="-120"/>
              </a:rPr>
              <a:t>Higher Education Management Information Systems — HE enrolment, staff &amp; research data</a:t>
            </a:r>
            <a:endParaRPr lang="en-US" sz="1000" dirty="0"/>
          </a:p>
        </p:txBody>
      </p:sp>
      <p:sp>
        <p:nvSpPr>
          <p:cNvPr id="25" name="Shape 22"/>
          <p:cNvSpPr/>
          <p:nvPr/>
        </p:nvSpPr>
        <p:spPr>
          <a:xfrm>
            <a:off x="4663440" y="3200400"/>
            <a:ext cx="4206240" cy="384048"/>
          </a:xfrm>
          <a:prstGeom prst="rect">
            <a:avLst/>
          </a:prstGeom>
          <a:solidFill>
            <a:srgbClr val="4472C4"/>
          </a:solidFill>
          <a:ln w="12700">
            <a:solidFill>
              <a:srgbClr val="4472C4"/>
            </a:solidFill>
            <a:prstDash val="solid"/>
          </a:ln>
        </p:spPr>
        <p:txBody>
          <a:bodyPr/>
          <a:lstStyle/>
          <a:p>
            <a:endParaRPr lang="en-GB"/>
          </a:p>
        </p:txBody>
      </p:sp>
      <p:sp>
        <p:nvSpPr>
          <p:cNvPr id="26" name="Text 23"/>
          <p:cNvSpPr/>
          <p:nvPr/>
        </p:nvSpPr>
        <p:spPr>
          <a:xfrm>
            <a:off x="4736592" y="3227832"/>
            <a:ext cx="4069080" cy="329184"/>
          </a:xfrm>
          <a:prstGeom prst="rect">
            <a:avLst/>
          </a:prstGeom>
          <a:noFill/>
          <a:ln/>
        </p:spPr>
        <p:txBody>
          <a:bodyPr wrap="square" lIns="0" tIns="0" rIns="0" bIns="0" rtlCol="0" anchor="ctr"/>
          <a:lstStyle/>
          <a:p>
            <a:pPr marL="0" indent="0" algn="l">
              <a:buNone/>
            </a:pPr>
            <a:r>
              <a:rPr lang="en-US" sz="1000" b="1" dirty="0">
                <a:solidFill>
                  <a:srgbClr val="FFFFFF"/>
                </a:solidFill>
                <a:latin typeface="Calibri" pitchFamily="34" charset="0"/>
                <a:ea typeface="Calibri" pitchFamily="34" charset="-122"/>
                <a:cs typeface="Calibri" pitchFamily="34" charset="-120"/>
              </a:rPr>
              <a:t>National EMIS, HEMIS &amp; Stat. Offices</a:t>
            </a:r>
            <a:endParaRPr lang="en-US" sz="1000" dirty="0"/>
          </a:p>
        </p:txBody>
      </p:sp>
      <p:sp>
        <p:nvSpPr>
          <p:cNvPr id="27" name="Shape 24"/>
          <p:cNvSpPr/>
          <p:nvPr/>
        </p:nvSpPr>
        <p:spPr>
          <a:xfrm>
            <a:off x="4663440" y="3584448"/>
            <a:ext cx="4206240" cy="658368"/>
          </a:xfrm>
          <a:prstGeom prst="rect">
            <a:avLst/>
          </a:prstGeom>
          <a:solidFill>
            <a:srgbClr val="DCE6F1"/>
          </a:solidFill>
          <a:ln w="6350">
            <a:solidFill>
              <a:srgbClr val="B8CCE4"/>
            </a:solidFill>
            <a:prstDash val="solid"/>
          </a:ln>
        </p:spPr>
        <p:txBody>
          <a:bodyPr/>
          <a:lstStyle/>
          <a:p>
            <a:endParaRPr lang="en-GB"/>
          </a:p>
        </p:txBody>
      </p:sp>
      <p:sp>
        <p:nvSpPr>
          <p:cNvPr id="28" name="Text 25"/>
          <p:cNvSpPr/>
          <p:nvPr/>
        </p:nvSpPr>
        <p:spPr>
          <a:xfrm>
            <a:off x="4754880" y="3621024"/>
            <a:ext cx="4023360" cy="566928"/>
          </a:xfrm>
          <a:prstGeom prst="rect">
            <a:avLst/>
          </a:prstGeom>
          <a:noFill/>
          <a:ln/>
        </p:spPr>
        <p:txBody>
          <a:bodyPr wrap="square" lIns="0" tIns="0" rIns="0" bIns="0" rtlCol="0" anchor="t"/>
          <a:lstStyle/>
          <a:p>
            <a:pPr marL="0" indent="0" algn="l">
              <a:buNone/>
            </a:pPr>
            <a:r>
              <a:rPr lang="en-US" sz="1000" dirty="0">
                <a:solidFill>
                  <a:srgbClr val="222222"/>
                </a:solidFill>
                <a:latin typeface="Calibri" pitchFamily="34" charset="0"/>
                <a:ea typeface="Calibri" pitchFamily="34" charset="-122"/>
                <a:cs typeface="Calibri" pitchFamily="34" charset="-120"/>
              </a:rPr>
              <a:t>Real-time Member State data: school &amp; HEI surveys, graduate tracer studies</a:t>
            </a:r>
            <a:endParaRPr lang="en-US" sz="1000" dirty="0"/>
          </a:p>
        </p:txBody>
      </p:sp>
      <p:sp>
        <p:nvSpPr>
          <p:cNvPr id="29" name="Shape 26"/>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30"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200" b="1" dirty="0">
                <a:solidFill>
                  <a:srgbClr val="217A3C"/>
                </a:solidFill>
                <a:latin typeface="Calibri" pitchFamily="34" charset="0"/>
                <a:ea typeface="Calibri" pitchFamily="34" charset="-122"/>
                <a:cs typeface="Calibri" pitchFamily="34" charset="-120"/>
              </a:rPr>
              <a:t>Higher Education &amp; TVET: Gender &amp; Equity Mainstreaming</a:t>
            </a:r>
            <a:endParaRPr lang="en-US" sz="22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sp>
        <p:nvSpPr>
          <p:cNvPr id="5" name="Text 2"/>
          <p:cNvSpPr/>
          <p:nvPr/>
        </p:nvSpPr>
        <p:spPr>
          <a:xfrm>
            <a:off x="228600" y="749808"/>
            <a:ext cx="7589520" cy="475488"/>
          </a:xfrm>
          <a:prstGeom prst="rect">
            <a:avLst/>
          </a:prstGeom>
          <a:noFill/>
          <a:ln/>
        </p:spPr>
        <p:txBody>
          <a:bodyPr wrap="square" lIns="0" tIns="0" rIns="0" bIns="0" rtlCol="0" anchor="t"/>
          <a:lstStyle/>
          <a:p>
            <a:pPr marL="0" indent="0" algn="l">
              <a:buNone/>
            </a:pPr>
            <a:r>
              <a:rPr lang="en-US" sz="1100" dirty="0">
                <a:solidFill>
                  <a:srgbClr val="222222"/>
                </a:solidFill>
                <a:latin typeface="Calibri" pitchFamily="34" charset="0"/>
                <a:ea typeface="Calibri" pitchFamily="34" charset="-122"/>
                <a:cs typeface="Calibri" pitchFamily="34" charset="-120"/>
              </a:rPr>
              <a:t>CESA 26-35 mainstreams gender equity and inclusion across all Higher Education and TVET indicators, with disaggregated reporting requirements spanning Target 4, Target 6, and cross-cutting policy obligations.</a:t>
            </a:r>
            <a:endParaRPr lang="en-US" sz="1100" dirty="0"/>
          </a:p>
        </p:txBody>
      </p:sp>
      <p:sp>
        <p:nvSpPr>
          <p:cNvPr id="6" name="Shape 3"/>
          <p:cNvSpPr/>
          <p:nvPr/>
        </p:nvSpPr>
        <p:spPr>
          <a:xfrm>
            <a:off x="228600" y="1298448"/>
            <a:ext cx="4160520" cy="1417320"/>
          </a:xfrm>
          <a:prstGeom prst="rect">
            <a:avLst/>
          </a:prstGeom>
          <a:solidFill>
            <a:srgbClr val="E8F5ED"/>
          </a:solidFill>
          <a:ln w="9525">
            <a:solidFill>
              <a:srgbClr val="9DC3A8"/>
            </a:solidFill>
            <a:prstDash val="solid"/>
          </a:ln>
        </p:spPr>
        <p:txBody>
          <a:bodyPr/>
          <a:lstStyle/>
          <a:p>
            <a:endParaRPr lang="en-GB"/>
          </a:p>
        </p:txBody>
      </p:sp>
      <p:sp>
        <p:nvSpPr>
          <p:cNvPr id="7" name="Shape 4"/>
          <p:cNvSpPr/>
          <p:nvPr/>
        </p:nvSpPr>
        <p:spPr>
          <a:xfrm>
            <a:off x="228600" y="1298448"/>
            <a:ext cx="64008" cy="1417320"/>
          </a:xfrm>
          <a:prstGeom prst="rect">
            <a:avLst/>
          </a:prstGeom>
          <a:solidFill>
            <a:srgbClr val="1E8A3C"/>
          </a:solidFill>
          <a:ln w="12700">
            <a:solidFill>
              <a:srgbClr val="1E8A3C"/>
            </a:solidFill>
            <a:prstDash val="solid"/>
          </a:ln>
        </p:spPr>
        <p:txBody>
          <a:bodyPr/>
          <a:lstStyle/>
          <a:p>
            <a:endParaRPr lang="en-GB"/>
          </a:p>
        </p:txBody>
      </p:sp>
      <p:sp>
        <p:nvSpPr>
          <p:cNvPr id="8" name="Text 5"/>
          <p:cNvSpPr/>
          <p:nvPr/>
        </p:nvSpPr>
        <p:spPr>
          <a:xfrm>
            <a:off x="356616" y="1353312"/>
            <a:ext cx="3959352" cy="320040"/>
          </a:xfrm>
          <a:prstGeom prst="rect">
            <a:avLst/>
          </a:prstGeom>
          <a:noFill/>
          <a:ln/>
        </p:spPr>
        <p:txBody>
          <a:bodyPr wrap="square" lIns="0" tIns="0" rIns="0" bIns="0" rtlCol="0" anchor="t"/>
          <a:lstStyle/>
          <a:p>
            <a:pPr marL="0" indent="0" algn="l">
              <a:buNone/>
            </a:pPr>
            <a:r>
              <a:rPr lang="en-US" sz="1200" b="1" dirty="0">
                <a:solidFill>
                  <a:srgbClr val="217A3C"/>
                </a:solidFill>
                <a:latin typeface="Calibri" pitchFamily="34" charset="0"/>
                <a:ea typeface="Calibri" pitchFamily="34" charset="-122"/>
                <a:cs typeface="Calibri" pitchFamily="34" charset="-120"/>
              </a:rPr>
              <a:t>Female Students in STEM/HE</a:t>
            </a:r>
            <a:endParaRPr lang="en-US" sz="1200" dirty="0"/>
          </a:p>
        </p:txBody>
      </p:sp>
      <p:sp>
        <p:nvSpPr>
          <p:cNvPr id="9" name="Shape 6"/>
          <p:cNvSpPr/>
          <p:nvPr/>
        </p:nvSpPr>
        <p:spPr>
          <a:xfrm>
            <a:off x="356616" y="1691640"/>
            <a:ext cx="1005840" cy="201168"/>
          </a:xfrm>
          <a:prstGeom prst="rect">
            <a:avLst/>
          </a:prstGeom>
          <a:solidFill>
            <a:srgbClr val="4472C4"/>
          </a:solidFill>
          <a:ln w="12700">
            <a:solidFill>
              <a:srgbClr val="4472C4"/>
            </a:solidFill>
            <a:prstDash val="solid"/>
          </a:ln>
        </p:spPr>
        <p:txBody>
          <a:bodyPr/>
          <a:lstStyle/>
          <a:p>
            <a:endParaRPr lang="en-GB"/>
          </a:p>
        </p:txBody>
      </p:sp>
      <p:sp>
        <p:nvSpPr>
          <p:cNvPr id="10" name="Text 7"/>
          <p:cNvSpPr/>
          <p:nvPr/>
        </p:nvSpPr>
        <p:spPr>
          <a:xfrm>
            <a:off x="356616" y="1691640"/>
            <a:ext cx="1005840"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SDG 4.5.1</a:t>
            </a:r>
            <a:endParaRPr lang="en-US" sz="800" dirty="0"/>
          </a:p>
        </p:txBody>
      </p:sp>
      <p:sp>
        <p:nvSpPr>
          <p:cNvPr id="11" name="Text 8"/>
          <p:cNvSpPr/>
          <p:nvPr/>
        </p:nvSpPr>
        <p:spPr>
          <a:xfrm>
            <a:off x="356616" y="1929384"/>
            <a:ext cx="3959352" cy="256032"/>
          </a:xfrm>
          <a:prstGeom prst="rect">
            <a:avLst/>
          </a:prstGeom>
          <a:noFill/>
          <a:ln/>
        </p:spPr>
        <p:txBody>
          <a:bodyPr wrap="square" lIns="0" tIns="0" rIns="0" bIns="0" rtlCol="0" anchor="t"/>
          <a:lstStyle/>
          <a:p>
            <a:pPr marL="0" indent="0" algn="l">
              <a:buNone/>
            </a:pPr>
            <a:r>
              <a:rPr lang="en-US" sz="1100" b="1" dirty="0">
                <a:solidFill>
                  <a:srgbClr val="1A1A1A"/>
                </a:solidFill>
                <a:latin typeface="Calibri" pitchFamily="34" charset="0"/>
                <a:ea typeface="Calibri" pitchFamily="34" charset="-122"/>
                <a:cs typeface="Calibri" pitchFamily="34" charset="-120"/>
              </a:rPr>
              <a:t>30%  →  50%</a:t>
            </a:r>
            <a:endParaRPr lang="en-US" sz="1100" dirty="0"/>
          </a:p>
        </p:txBody>
      </p:sp>
      <p:sp>
        <p:nvSpPr>
          <p:cNvPr id="12" name="Text 9"/>
          <p:cNvSpPr/>
          <p:nvPr/>
        </p:nvSpPr>
        <p:spPr>
          <a:xfrm>
            <a:off x="356616" y="2203704"/>
            <a:ext cx="3959352" cy="420624"/>
          </a:xfrm>
          <a:prstGeom prst="rect">
            <a:avLst/>
          </a:prstGeom>
          <a:noFill/>
          <a:ln/>
        </p:spPr>
        <p:txBody>
          <a:bodyPr wrap="square" lIns="0" tIns="0" rIns="0" bIns="0" rtlCol="0" anchor="t"/>
          <a:lstStyle/>
          <a:p>
            <a:pPr marL="0" indent="0" algn="l">
              <a:buNone/>
            </a:pPr>
            <a:r>
              <a:rPr lang="en-US" sz="900" dirty="0">
                <a:solidFill>
                  <a:srgbClr val="444444"/>
                </a:solidFill>
                <a:latin typeface="Calibri" pitchFamily="34" charset="0"/>
                <a:ea typeface="Calibri" pitchFamily="34" charset="-122"/>
                <a:cs typeface="Calibri" pitchFamily="34" charset="-120"/>
              </a:rPr>
              <a:t>Enrolment in STEM programs at secondary &amp; tertiary level disaggregated by sex</a:t>
            </a:r>
            <a:endParaRPr lang="en-US" sz="900" dirty="0"/>
          </a:p>
        </p:txBody>
      </p:sp>
      <p:sp>
        <p:nvSpPr>
          <p:cNvPr id="13" name="Shape 10"/>
          <p:cNvSpPr/>
          <p:nvPr/>
        </p:nvSpPr>
        <p:spPr>
          <a:xfrm>
            <a:off x="4617720" y="1298448"/>
            <a:ext cx="4160520" cy="1417320"/>
          </a:xfrm>
          <a:prstGeom prst="rect">
            <a:avLst/>
          </a:prstGeom>
          <a:solidFill>
            <a:srgbClr val="E8F5ED"/>
          </a:solidFill>
          <a:ln w="9525">
            <a:solidFill>
              <a:srgbClr val="9DC3A8"/>
            </a:solidFill>
            <a:prstDash val="solid"/>
          </a:ln>
        </p:spPr>
        <p:txBody>
          <a:bodyPr/>
          <a:lstStyle/>
          <a:p>
            <a:endParaRPr lang="en-GB"/>
          </a:p>
        </p:txBody>
      </p:sp>
      <p:sp>
        <p:nvSpPr>
          <p:cNvPr id="14" name="Shape 11"/>
          <p:cNvSpPr/>
          <p:nvPr/>
        </p:nvSpPr>
        <p:spPr>
          <a:xfrm>
            <a:off x="4617720" y="1298448"/>
            <a:ext cx="64008" cy="1417320"/>
          </a:xfrm>
          <a:prstGeom prst="rect">
            <a:avLst/>
          </a:prstGeom>
          <a:solidFill>
            <a:srgbClr val="1E8A3C"/>
          </a:solidFill>
          <a:ln w="12700">
            <a:solidFill>
              <a:srgbClr val="1E8A3C"/>
            </a:solidFill>
            <a:prstDash val="solid"/>
          </a:ln>
        </p:spPr>
        <p:txBody>
          <a:bodyPr/>
          <a:lstStyle/>
          <a:p>
            <a:endParaRPr lang="en-GB"/>
          </a:p>
        </p:txBody>
      </p:sp>
      <p:sp>
        <p:nvSpPr>
          <p:cNvPr id="15" name="Text 12"/>
          <p:cNvSpPr/>
          <p:nvPr/>
        </p:nvSpPr>
        <p:spPr>
          <a:xfrm>
            <a:off x="4745736" y="1353312"/>
            <a:ext cx="3959352" cy="320040"/>
          </a:xfrm>
          <a:prstGeom prst="rect">
            <a:avLst/>
          </a:prstGeom>
          <a:noFill/>
          <a:ln/>
        </p:spPr>
        <p:txBody>
          <a:bodyPr wrap="square" lIns="0" tIns="0" rIns="0" bIns="0" rtlCol="0" anchor="t"/>
          <a:lstStyle/>
          <a:p>
            <a:pPr marL="0" indent="0" algn="l">
              <a:buNone/>
            </a:pPr>
            <a:r>
              <a:rPr lang="en-US" sz="1200" b="1" dirty="0">
                <a:solidFill>
                  <a:srgbClr val="217A3C"/>
                </a:solidFill>
                <a:latin typeface="Calibri" pitchFamily="34" charset="0"/>
                <a:ea typeface="Calibri" pitchFamily="34" charset="-122"/>
                <a:cs typeface="Calibri" pitchFamily="34" charset="-120"/>
              </a:rPr>
              <a:t>HE Gender Parity Index</a:t>
            </a:r>
            <a:endParaRPr lang="en-US" sz="1200" dirty="0"/>
          </a:p>
        </p:txBody>
      </p:sp>
      <p:sp>
        <p:nvSpPr>
          <p:cNvPr id="16" name="Shape 13"/>
          <p:cNvSpPr/>
          <p:nvPr/>
        </p:nvSpPr>
        <p:spPr>
          <a:xfrm>
            <a:off x="4745736" y="1691640"/>
            <a:ext cx="1005840" cy="201168"/>
          </a:xfrm>
          <a:prstGeom prst="rect">
            <a:avLst/>
          </a:prstGeom>
          <a:solidFill>
            <a:srgbClr val="4472C4"/>
          </a:solidFill>
          <a:ln w="12700">
            <a:solidFill>
              <a:srgbClr val="4472C4"/>
            </a:solidFill>
            <a:prstDash val="solid"/>
          </a:ln>
        </p:spPr>
        <p:txBody>
          <a:bodyPr/>
          <a:lstStyle/>
          <a:p>
            <a:endParaRPr lang="en-GB"/>
          </a:p>
        </p:txBody>
      </p:sp>
      <p:sp>
        <p:nvSpPr>
          <p:cNvPr id="17" name="Text 14"/>
          <p:cNvSpPr/>
          <p:nvPr/>
        </p:nvSpPr>
        <p:spPr>
          <a:xfrm>
            <a:off x="4745736" y="1691640"/>
            <a:ext cx="1005840"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SDG 4.5.1</a:t>
            </a:r>
            <a:endParaRPr lang="en-US" sz="800" dirty="0"/>
          </a:p>
        </p:txBody>
      </p:sp>
      <p:sp>
        <p:nvSpPr>
          <p:cNvPr id="18" name="Text 15"/>
          <p:cNvSpPr/>
          <p:nvPr/>
        </p:nvSpPr>
        <p:spPr>
          <a:xfrm>
            <a:off x="4745736" y="1929384"/>
            <a:ext cx="3959352" cy="256032"/>
          </a:xfrm>
          <a:prstGeom prst="rect">
            <a:avLst/>
          </a:prstGeom>
          <a:noFill/>
          <a:ln/>
        </p:spPr>
        <p:txBody>
          <a:bodyPr wrap="square" lIns="0" tIns="0" rIns="0" bIns="0" rtlCol="0" anchor="t"/>
          <a:lstStyle/>
          <a:p>
            <a:pPr marL="0" indent="0" algn="l">
              <a:buNone/>
            </a:pPr>
            <a:r>
              <a:rPr lang="en-US" sz="1100" b="1" dirty="0">
                <a:solidFill>
                  <a:srgbClr val="1A1A1A"/>
                </a:solidFill>
                <a:latin typeface="Calibri" pitchFamily="34" charset="0"/>
                <a:ea typeface="Calibri" pitchFamily="34" charset="-122"/>
                <a:cs typeface="Calibri" pitchFamily="34" charset="-120"/>
              </a:rPr>
              <a:t>0.93  →  1.0</a:t>
            </a:r>
            <a:endParaRPr lang="en-US" sz="1100" dirty="0"/>
          </a:p>
        </p:txBody>
      </p:sp>
      <p:sp>
        <p:nvSpPr>
          <p:cNvPr id="19" name="Text 16"/>
          <p:cNvSpPr/>
          <p:nvPr/>
        </p:nvSpPr>
        <p:spPr>
          <a:xfrm>
            <a:off x="4745736" y="2203704"/>
            <a:ext cx="3959352" cy="420624"/>
          </a:xfrm>
          <a:prstGeom prst="rect">
            <a:avLst/>
          </a:prstGeom>
          <a:noFill/>
          <a:ln/>
        </p:spPr>
        <p:txBody>
          <a:bodyPr wrap="square" lIns="0" tIns="0" rIns="0" bIns="0" rtlCol="0" anchor="t"/>
          <a:lstStyle/>
          <a:p>
            <a:pPr marL="0" indent="0" algn="l">
              <a:buNone/>
            </a:pPr>
            <a:r>
              <a:rPr lang="en-US" sz="900" dirty="0">
                <a:solidFill>
                  <a:srgbClr val="444444"/>
                </a:solidFill>
                <a:latin typeface="Calibri" pitchFamily="34" charset="0"/>
                <a:ea typeface="Calibri" pitchFamily="34" charset="-122"/>
                <a:cs typeface="Calibri" pitchFamily="34" charset="-120"/>
              </a:rPr>
              <a:t>Female-to-male gross enrolment ratio across all HE levels</a:t>
            </a:r>
            <a:endParaRPr lang="en-US" sz="900" dirty="0"/>
          </a:p>
        </p:txBody>
      </p:sp>
      <p:sp>
        <p:nvSpPr>
          <p:cNvPr id="20" name="Shape 17"/>
          <p:cNvSpPr/>
          <p:nvPr/>
        </p:nvSpPr>
        <p:spPr>
          <a:xfrm>
            <a:off x="228600" y="2880360"/>
            <a:ext cx="4160520" cy="1417320"/>
          </a:xfrm>
          <a:prstGeom prst="rect">
            <a:avLst/>
          </a:prstGeom>
          <a:solidFill>
            <a:srgbClr val="E8F5ED"/>
          </a:solidFill>
          <a:ln w="9525">
            <a:solidFill>
              <a:srgbClr val="9DC3A8"/>
            </a:solidFill>
            <a:prstDash val="solid"/>
          </a:ln>
        </p:spPr>
        <p:txBody>
          <a:bodyPr/>
          <a:lstStyle/>
          <a:p>
            <a:endParaRPr lang="en-GB"/>
          </a:p>
        </p:txBody>
      </p:sp>
      <p:sp>
        <p:nvSpPr>
          <p:cNvPr id="21" name="Shape 18"/>
          <p:cNvSpPr/>
          <p:nvPr/>
        </p:nvSpPr>
        <p:spPr>
          <a:xfrm>
            <a:off x="228600" y="2880360"/>
            <a:ext cx="64008" cy="1417320"/>
          </a:xfrm>
          <a:prstGeom prst="rect">
            <a:avLst/>
          </a:prstGeom>
          <a:solidFill>
            <a:srgbClr val="1E8A3C"/>
          </a:solidFill>
          <a:ln w="12700">
            <a:solidFill>
              <a:srgbClr val="1E8A3C"/>
            </a:solidFill>
            <a:prstDash val="solid"/>
          </a:ln>
        </p:spPr>
        <p:txBody>
          <a:bodyPr/>
          <a:lstStyle/>
          <a:p>
            <a:endParaRPr lang="en-GB"/>
          </a:p>
        </p:txBody>
      </p:sp>
      <p:sp>
        <p:nvSpPr>
          <p:cNvPr id="22" name="Text 19"/>
          <p:cNvSpPr/>
          <p:nvPr/>
        </p:nvSpPr>
        <p:spPr>
          <a:xfrm>
            <a:off x="356616" y="2935224"/>
            <a:ext cx="3959352" cy="320040"/>
          </a:xfrm>
          <a:prstGeom prst="rect">
            <a:avLst/>
          </a:prstGeom>
          <a:noFill/>
          <a:ln/>
        </p:spPr>
        <p:txBody>
          <a:bodyPr wrap="square" lIns="0" tIns="0" rIns="0" bIns="0" rtlCol="0" anchor="t"/>
          <a:lstStyle/>
          <a:p>
            <a:pPr marL="0" indent="0" algn="l">
              <a:buNone/>
            </a:pPr>
            <a:r>
              <a:rPr lang="en-US" sz="1200" b="1" dirty="0">
                <a:solidFill>
                  <a:srgbClr val="217A3C"/>
                </a:solidFill>
                <a:latin typeface="Calibri" pitchFamily="34" charset="0"/>
                <a:ea typeface="Calibri" pitchFamily="34" charset="-122"/>
                <a:cs typeface="Calibri" pitchFamily="34" charset="-120"/>
              </a:rPr>
              <a:t>TVET Qualification Gender Gap</a:t>
            </a:r>
            <a:endParaRPr lang="en-US" sz="1200" dirty="0"/>
          </a:p>
        </p:txBody>
      </p:sp>
      <p:sp>
        <p:nvSpPr>
          <p:cNvPr id="23" name="Shape 20"/>
          <p:cNvSpPr/>
          <p:nvPr/>
        </p:nvSpPr>
        <p:spPr>
          <a:xfrm>
            <a:off x="356616" y="3273552"/>
            <a:ext cx="1005840" cy="201168"/>
          </a:xfrm>
          <a:prstGeom prst="rect">
            <a:avLst/>
          </a:prstGeom>
          <a:solidFill>
            <a:srgbClr val="4472C4"/>
          </a:solidFill>
          <a:ln w="12700">
            <a:solidFill>
              <a:srgbClr val="4472C4"/>
            </a:solidFill>
            <a:prstDash val="solid"/>
          </a:ln>
        </p:spPr>
        <p:txBody>
          <a:bodyPr/>
          <a:lstStyle/>
          <a:p>
            <a:endParaRPr lang="en-GB"/>
          </a:p>
        </p:txBody>
      </p:sp>
      <p:sp>
        <p:nvSpPr>
          <p:cNvPr id="24" name="Text 21"/>
          <p:cNvSpPr/>
          <p:nvPr/>
        </p:nvSpPr>
        <p:spPr>
          <a:xfrm>
            <a:off x="356616" y="3273552"/>
            <a:ext cx="1005840"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SDG 4.3.3</a:t>
            </a:r>
            <a:endParaRPr lang="en-US" sz="800" dirty="0"/>
          </a:p>
        </p:txBody>
      </p:sp>
      <p:sp>
        <p:nvSpPr>
          <p:cNvPr id="25" name="Text 22"/>
          <p:cNvSpPr/>
          <p:nvPr/>
        </p:nvSpPr>
        <p:spPr>
          <a:xfrm>
            <a:off x="356616" y="3511296"/>
            <a:ext cx="3959352" cy="256032"/>
          </a:xfrm>
          <a:prstGeom prst="rect">
            <a:avLst/>
          </a:prstGeom>
          <a:noFill/>
          <a:ln/>
        </p:spPr>
        <p:txBody>
          <a:bodyPr wrap="square" lIns="0" tIns="0" rIns="0" bIns="0" rtlCol="0" anchor="t"/>
          <a:lstStyle/>
          <a:p>
            <a:pPr marL="0" indent="0" algn="l">
              <a:buNone/>
            </a:pPr>
            <a:r>
              <a:rPr lang="en-US" sz="1100" b="1" dirty="0">
                <a:solidFill>
                  <a:srgbClr val="1A1A1A"/>
                </a:solidFill>
                <a:latin typeface="Calibri" pitchFamily="34" charset="0"/>
                <a:ea typeface="Calibri" pitchFamily="34" charset="-122"/>
                <a:cs typeface="Calibri" pitchFamily="34" charset="-120"/>
              </a:rPr>
              <a:t>Disagg. required  →  Parity by 2030</a:t>
            </a:r>
            <a:endParaRPr lang="en-US" sz="1100" dirty="0"/>
          </a:p>
        </p:txBody>
      </p:sp>
      <p:sp>
        <p:nvSpPr>
          <p:cNvPr id="26" name="Text 23"/>
          <p:cNvSpPr/>
          <p:nvPr/>
        </p:nvSpPr>
        <p:spPr>
          <a:xfrm>
            <a:off x="356616" y="3785616"/>
            <a:ext cx="3959352" cy="420624"/>
          </a:xfrm>
          <a:prstGeom prst="rect">
            <a:avLst/>
          </a:prstGeom>
          <a:noFill/>
          <a:ln/>
        </p:spPr>
        <p:txBody>
          <a:bodyPr wrap="square" lIns="0" tIns="0" rIns="0" bIns="0" rtlCol="0" anchor="t"/>
          <a:lstStyle/>
          <a:p>
            <a:pPr marL="0" indent="0" algn="l">
              <a:buNone/>
            </a:pPr>
            <a:r>
              <a:rPr lang="en-US" sz="900" dirty="0">
                <a:solidFill>
                  <a:srgbClr val="444444"/>
                </a:solidFill>
                <a:latin typeface="Calibri" pitchFamily="34" charset="0"/>
                <a:ea typeface="Calibri" pitchFamily="34" charset="-122"/>
                <a:cs typeface="Calibri" pitchFamily="34" charset="-120"/>
              </a:rPr>
              <a:t>TVET graduate employment rate disaggregated by field and gender</a:t>
            </a:r>
            <a:endParaRPr lang="en-US" sz="900" dirty="0"/>
          </a:p>
        </p:txBody>
      </p:sp>
      <p:sp>
        <p:nvSpPr>
          <p:cNvPr id="27" name="Shape 24"/>
          <p:cNvSpPr/>
          <p:nvPr/>
        </p:nvSpPr>
        <p:spPr>
          <a:xfrm>
            <a:off x="4617720" y="2880360"/>
            <a:ext cx="4160520" cy="1417320"/>
          </a:xfrm>
          <a:prstGeom prst="rect">
            <a:avLst/>
          </a:prstGeom>
          <a:solidFill>
            <a:srgbClr val="E8F5ED"/>
          </a:solidFill>
          <a:ln w="9525">
            <a:solidFill>
              <a:srgbClr val="9DC3A8"/>
            </a:solidFill>
            <a:prstDash val="solid"/>
          </a:ln>
        </p:spPr>
        <p:txBody>
          <a:bodyPr/>
          <a:lstStyle/>
          <a:p>
            <a:endParaRPr lang="en-GB"/>
          </a:p>
        </p:txBody>
      </p:sp>
      <p:sp>
        <p:nvSpPr>
          <p:cNvPr id="28" name="Shape 25"/>
          <p:cNvSpPr/>
          <p:nvPr/>
        </p:nvSpPr>
        <p:spPr>
          <a:xfrm>
            <a:off x="4617720" y="2880360"/>
            <a:ext cx="64008" cy="1417320"/>
          </a:xfrm>
          <a:prstGeom prst="rect">
            <a:avLst/>
          </a:prstGeom>
          <a:solidFill>
            <a:srgbClr val="1E8A3C"/>
          </a:solidFill>
          <a:ln w="12700">
            <a:solidFill>
              <a:srgbClr val="1E8A3C"/>
            </a:solidFill>
            <a:prstDash val="solid"/>
          </a:ln>
        </p:spPr>
        <p:txBody>
          <a:bodyPr/>
          <a:lstStyle/>
          <a:p>
            <a:endParaRPr lang="en-GB"/>
          </a:p>
        </p:txBody>
      </p:sp>
      <p:sp>
        <p:nvSpPr>
          <p:cNvPr id="29" name="Text 26"/>
          <p:cNvSpPr/>
          <p:nvPr/>
        </p:nvSpPr>
        <p:spPr>
          <a:xfrm>
            <a:off x="4745736" y="2935224"/>
            <a:ext cx="3959352" cy="320040"/>
          </a:xfrm>
          <a:prstGeom prst="rect">
            <a:avLst/>
          </a:prstGeom>
          <a:noFill/>
          <a:ln/>
        </p:spPr>
        <p:txBody>
          <a:bodyPr wrap="square" lIns="0" tIns="0" rIns="0" bIns="0" rtlCol="0" anchor="t"/>
          <a:lstStyle/>
          <a:p>
            <a:pPr marL="0" indent="0" algn="l">
              <a:buNone/>
            </a:pPr>
            <a:r>
              <a:rPr lang="en-US" sz="1200" b="1" dirty="0">
                <a:solidFill>
                  <a:srgbClr val="217A3C"/>
                </a:solidFill>
                <a:latin typeface="Calibri" pitchFamily="34" charset="0"/>
                <a:ea typeface="Calibri" pitchFamily="34" charset="-122"/>
                <a:cs typeface="Calibri" pitchFamily="34" charset="-120"/>
              </a:rPr>
              <a:t>HE Anti-GBV Policies</a:t>
            </a:r>
            <a:endParaRPr lang="en-US" sz="1200" dirty="0"/>
          </a:p>
        </p:txBody>
      </p:sp>
      <p:sp>
        <p:nvSpPr>
          <p:cNvPr id="30" name="Shape 27"/>
          <p:cNvSpPr/>
          <p:nvPr/>
        </p:nvSpPr>
        <p:spPr>
          <a:xfrm>
            <a:off x="4745736" y="3273552"/>
            <a:ext cx="1005840" cy="201168"/>
          </a:xfrm>
          <a:prstGeom prst="rect">
            <a:avLst/>
          </a:prstGeom>
          <a:solidFill>
            <a:srgbClr val="4472C4"/>
          </a:solidFill>
          <a:ln w="12700">
            <a:solidFill>
              <a:srgbClr val="4472C4"/>
            </a:solidFill>
            <a:prstDash val="solid"/>
          </a:ln>
        </p:spPr>
        <p:txBody>
          <a:bodyPr/>
          <a:lstStyle/>
          <a:p>
            <a:endParaRPr lang="en-GB"/>
          </a:p>
        </p:txBody>
      </p:sp>
      <p:sp>
        <p:nvSpPr>
          <p:cNvPr id="31" name="Text 28"/>
          <p:cNvSpPr/>
          <p:nvPr/>
        </p:nvSpPr>
        <p:spPr>
          <a:xfrm>
            <a:off x="4745736" y="3273552"/>
            <a:ext cx="1005840"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SDG 4.a.2</a:t>
            </a:r>
            <a:endParaRPr lang="en-US" sz="800" dirty="0"/>
          </a:p>
        </p:txBody>
      </p:sp>
      <p:sp>
        <p:nvSpPr>
          <p:cNvPr id="32" name="Text 29"/>
          <p:cNvSpPr/>
          <p:nvPr/>
        </p:nvSpPr>
        <p:spPr>
          <a:xfrm>
            <a:off x="4745736" y="3511296"/>
            <a:ext cx="3959352" cy="256032"/>
          </a:xfrm>
          <a:prstGeom prst="rect">
            <a:avLst/>
          </a:prstGeom>
          <a:noFill/>
          <a:ln/>
        </p:spPr>
        <p:txBody>
          <a:bodyPr wrap="square" lIns="0" tIns="0" rIns="0" bIns="0" rtlCol="0" anchor="t"/>
          <a:lstStyle/>
          <a:p>
            <a:pPr marL="0" indent="0" algn="l">
              <a:buNone/>
            </a:pPr>
            <a:r>
              <a:rPr lang="en-US" sz="1100" b="1" dirty="0">
                <a:solidFill>
                  <a:srgbClr val="1A1A1A"/>
                </a:solidFill>
                <a:latin typeface="Calibri" pitchFamily="34" charset="0"/>
                <a:ea typeface="Calibri" pitchFamily="34" charset="-122"/>
                <a:cs typeface="Calibri" pitchFamily="34" charset="-120"/>
              </a:rPr>
              <a:t>50% of states  →  90% of states</a:t>
            </a:r>
            <a:endParaRPr lang="en-US" sz="1100" dirty="0"/>
          </a:p>
        </p:txBody>
      </p:sp>
      <p:sp>
        <p:nvSpPr>
          <p:cNvPr id="33" name="Text 30"/>
          <p:cNvSpPr/>
          <p:nvPr/>
        </p:nvSpPr>
        <p:spPr>
          <a:xfrm>
            <a:off x="4745736" y="3785616"/>
            <a:ext cx="3959352" cy="420624"/>
          </a:xfrm>
          <a:prstGeom prst="rect">
            <a:avLst/>
          </a:prstGeom>
          <a:noFill/>
          <a:ln/>
        </p:spPr>
        <p:txBody>
          <a:bodyPr wrap="square" lIns="0" tIns="0" rIns="0" bIns="0" rtlCol="0" anchor="t"/>
          <a:lstStyle/>
          <a:p>
            <a:pPr marL="0" indent="0" algn="l">
              <a:buNone/>
            </a:pPr>
            <a:r>
              <a:rPr lang="en-US" sz="900" dirty="0">
                <a:solidFill>
                  <a:srgbClr val="444444"/>
                </a:solidFill>
                <a:latin typeface="Calibri" pitchFamily="34" charset="0"/>
                <a:ea typeface="Calibri" pitchFamily="34" charset="-122"/>
                <a:cs typeface="Calibri" pitchFamily="34" charset="-120"/>
              </a:rPr>
              <a:t>Member States with formal policies preventing gender-based violence in HE settings</a:t>
            </a:r>
            <a:endParaRPr lang="en-US" sz="900" dirty="0"/>
          </a:p>
        </p:txBody>
      </p:sp>
      <p:sp>
        <p:nvSpPr>
          <p:cNvPr id="34" name="Shape 31"/>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35"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600" b="1" dirty="0">
                <a:solidFill>
                  <a:srgbClr val="217A3C"/>
                </a:solidFill>
                <a:latin typeface="Calibri" pitchFamily="34" charset="0"/>
                <a:ea typeface="Calibri" pitchFamily="34" charset="-122"/>
                <a:cs typeface="Calibri" pitchFamily="34" charset="-120"/>
              </a:rPr>
              <a:t>CESA-Specific Targets: Africa's Added Value</a:t>
            </a:r>
            <a:endParaRPr lang="en-US" sz="26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sp>
        <p:nvSpPr>
          <p:cNvPr id="5" name="Text 2"/>
          <p:cNvSpPr/>
          <p:nvPr/>
        </p:nvSpPr>
        <p:spPr>
          <a:xfrm>
            <a:off x="228600" y="749808"/>
            <a:ext cx="8686800" cy="347472"/>
          </a:xfrm>
          <a:prstGeom prst="rect">
            <a:avLst/>
          </a:prstGeom>
          <a:noFill/>
          <a:ln/>
        </p:spPr>
        <p:txBody>
          <a:bodyPr wrap="square" lIns="0" tIns="0" rIns="0" bIns="0" rtlCol="0" anchor="t"/>
          <a:lstStyle/>
          <a:p>
            <a:pPr marL="0" indent="0" algn="l">
              <a:buNone/>
            </a:pPr>
            <a:r>
              <a:rPr lang="en-US" sz="1100" dirty="0">
                <a:solidFill>
                  <a:srgbClr val="222222"/>
                </a:solidFill>
                <a:latin typeface="Calibri" pitchFamily="34" charset="0"/>
                <a:ea typeface="Calibri" pitchFamily="34" charset="-122"/>
                <a:cs typeface="Calibri" pitchFamily="34" charset="-120"/>
              </a:rPr>
              <a:t>Beyond SDG 4, CESA 26-35 introduces two continent-specific targets. Both explicitly include Higher Education and TVET obligations.</a:t>
            </a:r>
            <a:endParaRPr lang="en-US" sz="1100" dirty="0"/>
          </a:p>
        </p:txBody>
      </p:sp>
      <p:sp>
        <p:nvSpPr>
          <p:cNvPr id="6" name="Shape 3"/>
          <p:cNvSpPr/>
          <p:nvPr/>
        </p:nvSpPr>
        <p:spPr>
          <a:xfrm>
            <a:off x="228600" y="1170432"/>
            <a:ext cx="4206240" cy="457200"/>
          </a:xfrm>
          <a:prstGeom prst="rect">
            <a:avLst/>
          </a:prstGeom>
          <a:solidFill>
            <a:srgbClr val="1E8A3C"/>
          </a:solidFill>
          <a:ln w="12700">
            <a:solidFill>
              <a:srgbClr val="1E8A3C"/>
            </a:solidFill>
            <a:prstDash val="solid"/>
          </a:ln>
        </p:spPr>
        <p:txBody>
          <a:bodyPr/>
          <a:lstStyle/>
          <a:p>
            <a:endParaRPr lang="en-GB"/>
          </a:p>
        </p:txBody>
      </p:sp>
      <p:sp>
        <p:nvSpPr>
          <p:cNvPr id="7" name="Text 4"/>
          <p:cNvSpPr/>
          <p:nvPr/>
        </p:nvSpPr>
        <p:spPr>
          <a:xfrm>
            <a:off x="320040" y="1170432"/>
            <a:ext cx="4069080" cy="457200"/>
          </a:xfrm>
          <a:prstGeom prst="rect">
            <a:avLst/>
          </a:prstGeom>
          <a:noFill/>
          <a:ln/>
        </p:spPr>
        <p:txBody>
          <a:bodyPr wrap="square" lIns="0" tIns="0" rIns="0" bIns="0" rtlCol="0" anchor="ctr"/>
          <a:lstStyle/>
          <a:p>
            <a:pPr marL="0" indent="0" algn="l">
              <a:buNone/>
            </a:pPr>
            <a:r>
              <a:rPr lang="en-US" sz="1100" b="1" dirty="0">
                <a:solidFill>
                  <a:srgbClr val="FFFFFF"/>
                </a:solidFill>
                <a:latin typeface="Calibri" pitchFamily="34" charset="0"/>
                <a:ea typeface="Calibri" pitchFamily="34" charset="-122"/>
                <a:cs typeface="Calibri" pitchFamily="34" charset="-120"/>
              </a:rPr>
              <a:t>Target 11 — Second Chance &amp; Lifelong Learning</a:t>
            </a:r>
            <a:endParaRPr lang="en-US" sz="1100" dirty="0"/>
          </a:p>
        </p:txBody>
      </p:sp>
      <p:sp>
        <p:nvSpPr>
          <p:cNvPr id="8" name="Shape 5"/>
          <p:cNvSpPr/>
          <p:nvPr/>
        </p:nvSpPr>
        <p:spPr>
          <a:xfrm>
            <a:off x="228600" y="1627632"/>
            <a:ext cx="4206240" cy="2651760"/>
          </a:xfrm>
          <a:prstGeom prst="rect">
            <a:avLst/>
          </a:prstGeom>
          <a:solidFill>
            <a:srgbClr val="F2F9F5"/>
          </a:solidFill>
          <a:ln w="6350">
            <a:solidFill>
              <a:srgbClr val="B8D8C4"/>
            </a:solidFill>
            <a:prstDash val="solid"/>
          </a:ln>
        </p:spPr>
        <p:txBody>
          <a:bodyPr/>
          <a:lstStyle/>
          <a:p>
            <a:endParaRPr lang="en-GB"/>
          </a:p>
        </p:txBody>
      </p:sp>
      <p:sp>
        <p:nvSpPr>
          <p:cNvPr id="9" name="Text 6"/>
          <p:cNvSpPr/>
          <p:nvPr/>
        </p:nvSpPr>
        <p:spPr>
          <a:xfrm>
            <a:off x="365760" y="1691640"/>
            <a:ext cx="3931920" cy="2514600"/>
          </a:xfrm>
          <a:prstGeom prst="rect">
            <a:avLst/>
          </a:prstGeom>
          <a:noFill/>
          <a:ln/>
        </p:spPr>
        <p:txBody>
          <a:bodyPr wrap="square" rtlCol="0" anchor="ctr"/>
          <a:lstStyle/>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Out-of-school rate: 20% → &lt;5% by 2030</a:t>
            </a:r>
            <a:endParaRPr lang="en-US" sz="1000" dirty="0"/>
          </a:p>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2M → 5M enrolled in second-chance programs</a:t>
            </a:r>
            <a:endParaRPr lang="en-US" sz="1000" dirty="0"/>
          </a:p>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All 55 Member States funding adult &amp; non-formal education</a:t>
            </a:r>
            <a:endParaRPr lang="en-US" sz="1000" dirty="0"/>
          </a:p>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HE bridging &amp; access programmes for returning learners</a:t>
            </a:r>
            <a:endParaRPr lang="en-US" sz="1000" dirty="0"/>
          </a:p>
          <a:p>
            <a:pPr marL="342900" indent="-342900" algn="l">
              <a:buSzPct val="100000"/>
              <a:buChar char="•"/>
            </a:pPr>
            <a:r>
              <a:rPr lang="en-US" sz="1000" dirty="0">
                <a:solidFill>
                  <a:srgbClr val="222222"/>
                </a:solidFill>
                <a:latin typeface="Calibri" pitchFamily="34" charset="0"/>
                <a:ea typeface="Calibri" pitchFamily="34" charset="-122"/>
                <a:cs typeface="Calibri" pitchFamily="34" charset="-120"/>
              </a:rPr>
              <a:t>Participation in lifelong learning: 15% → 40%</a:t>
            </a:r>
            <a:endParaRPr lang="en-US" sz="1000" dirty="0"/>
          </a:p>
        </p:txBody>
      </p:sp>
      <p:sp>
        <p:nvSpPr>
          <p:cNvPr id="10" name="Shape 7"/>
          <p:cNvSpPr/>
          <p:nvPr/>
        </p:nvSpPr>
        <p:spPr>
          <a:xfrm>
            <a:off x="4709160" y="1170432"/>
            <a:ext cx="4206240" cy="457200"/>
          </a:xfrm>
          <a:prstGeom prst="rect">
            <a:avLst/>
          </a:prstGeom>
          <a:solidFill>
            <a:srgbClr val="4472C4"/>
          </a:solidFill>
          <a:ln w="12700">
            <a:solidFill>
              <a:srgbClr val="4472C4"/>
            </a:solidFill>
            <a:prstDash val="solid"/>
          </a:ln>
        </p:spPr>
        <p:txBody>
          <a:bodyPr/>
          <a:lstStyle/>
          <a:p>
            <a:endParaRPr lang="en-GB"/>
          </a:p>
        </p:txBody>
      </p:sp>
      <p:sp>
        <p:nvSpPr>
          <p:cNvPr id="11" name="Text 8"/>
          <p:cNvSpPr/>
          <p:nvPr/>
        </p:nvSpPr>
        <p:spPr>
          <a:xfrm>
            <a:off x="4800600" y="1170432"/>
            <a:ext cx="4069080" cy="457200"/>
          </a:xfrm>
          <a:prstGeom prst="rect">
            <a:avLst/>
          </a:prstGeom>
          <a:noFill/>
          <a:ln/>
        </p:spPr>
        <p:txBody>
          <a:bodyPr wrap="square" lIns="0" tIns="0" rIns="0" bIns="0" rtlCol="0" anchor="ctr"/>
          <a:lstStyle/>
          <a:p>
            <a:pPr marL="0" indent="0" algn="l">
              <a:buNone/>
            </a:pPr>
            <a:r>
              <a:rPr lang="en-US" sz="1100" b="1" dirty="0">
                <a:solidFill>
                  <a:srgbClr val="FFFFFF"/>
                </a:solidFill>
                <a:latin typeface="Calibri" pitchFamily="34" charset="0"/>
                <a:ea typeface="Calibri" pitchFamily="34" charset="-122"/>
                <a:cs typeface="Calibri" pitchFamily="34" charset="-120"/>
              </a:rPr>
              <a:t>Target 12 — Governance &amp; Evidence-Based Policy</a:t>
            </a:r>
            <a:endParaRPr lang="en-US" sz="1100" dirty="0"/>
          </a:p>
        </p:txBody>
      </p:sp>
      <p:sp>
        <p:nvSpPr>
          <p:cNvPr id="12" name="Shape 9"/>
          <p:cNvSpPr/>
          <p:nvPr/>
        </p:nvSpPr>
        <p:spPr>
          <a:xfrm>
            <a:off x="4709160" y="1627632"/>
            <a:ext cx="4206240" cy="2651760"/>
          </a:xfrm>
          <a:prstGeom prst="rect">
            <a:avLst/>
          </a:prstGeom>
          <a:solidFill>
            <a:srgbClr val="F0F4FB"/>
          </a:solidFill>
          <a:ln w="6350">
            <a:solidFill>
              <a:srgbClr val="B8CCE4"/>
            </a:solidFill>
            <a:prstDash val="solid"/>
          </a:ln>
        </p:spPr>
        <p:txBody>
          <a:bodyPr/>
          <a:lstStyle/>
          <a:p>
            <a:endParaRPr lang="en-GB"/>
          </a:p>
        </p:txBody>
      </p:sp>
      <p:sp>
        <p:nvSpPr>
          <p:cNvPr id="13" name="Text 10"/>
          <p:cNvSpPr/>
          <p:nvPr/>
        </p:nvSpPr>
        <p:spPr>
          <a:xfrm>
            <a:off x="4846320" y="1691640"/>
            <a:ext cx="3931920" cy="2514600"/>
          </a:xfrm>
          <a:prstGeom prst="rect">
            <a:avLst/>
          </a:prstGeom>
          <a:noFill/>
          <a:ln/>
        </p:spPr>
        <p:txBody>
          <a:bodyPr wrap="square" rtlCol="0" anchor="ctr"/>
          <a:lstStyle/>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80% of Member States (44/55) with CESA-aligned policies</a:t>
            </a:r>
            <a:endParaRPr lang="en-US" sz="1000" dirty="0"/>
          </a:p>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All 55 states with functional EMIS by 2030</a:t>
            </a:r>
            <a:endParaRPr lang="en-US" sz="1000" dirty="0"/>
          </a:p>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HEMIS: HE Management Info Systems operational in all states</a:t>
            </a:r>
            <a:endParaRPr lang="en-US" sz="1000" dirty="0"/>
          </a:p>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National assessments: 1 per year → 2 per year</a:t>
            </a:r>
            <a:endParaRPr lang="en-US" sz="1000" dirty="0"/>
          </a:p>
          <a:p>
            <a:pPr marL="342900" indent="-342900" algn="l">
              <a:buSzPct val="100000"/>
              <a:buChar char="•"/>
            </a:pPr>
            <a:r>
              <a:rPr lang="en-US" sz="1000" dirty="0">
                <a:solidFill>
                  <a:srgbClr val="222222"/>
                </a:solidFill>
                <a:latin typeface="Calibri" pitchFamily="34" charset="0"/>
                <a:ea typeface="Calibri" pitchFamily="34" charset="-122"/>
                <a:cs typeface="Calibri" pitchFamily="34" charset="-120"/>
              </a:rPr>
              <a:t>M&amp;E partners: 200 → 500+ by 2030</a:t>
            </a:r>
            <a:endParaRPr lang="en-US" sz="1000" dirty="0"/>
          </a:p>
        </p:txBody>
      </p:sp>
      <p:sp>
        <p:nvSpPr>
          <p:cNvPr id="14" name="Shape 11"/>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15"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600" b="1" dirty="0">
                <a:solidFill>
                  <a:srgbClr val="217A3C"/>
                </a:solidFill>
                <a:latin typeface="Calibri" pitchFamily="34" charset="0"/>
                <a:ea typeface="Calibri" pitchFamily="34" charset="-122"/>
                <a:cs typeface="Calibri" pitchFamily="34" charset="-120"/>
              </a:rPr>
              <a:t>Key Takeaways</a:t>
            </a:r>
            <a:endParaRPr lang="en-US" sz="26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sp>
        <p:nvSpPr>
          <p:cNvPr id="5" name="Shape 2"/>
          <p:cNvSpPr/>
          <p:nvPr/>
        </p:nvSpPr>
        <p:spPr>
          <a:xfrm>
            <a:off x="228600" y="786384"/>
            <a:ext cx="621792" cy="603504"/>
          </a:xfrm>
          <a:prstGeom prst="rect">
            <a:avLst/>
          </a:prstGeom>
          <a:solidFill>
            <a:srgbClr val="1E8A3C"/>
          </a:solidFill>
          <a:ln w="12700">
            <a:solidFill>
              <a:srgbClr val="1E8A3C"/>
            </a:solidFill>
            <a:prstDash val="solid"/>
          </a:ln>
        </p:spPr>
        <p:txBody>
          <a:bodyPr/>
          <a:lstStyle/>
          <a:p>
            <a:endParaRPr lang="en-GB"/>
          </a:p>
        </p:txBody>
      </p:sp>
      <p:sp>
        <p:nvSpPr>
          <p:cNvPr id="6" name="Text 3"/>
          <p:cNvSpPr/>
          <p:nvPr/>
        </p:nvSpPr>
        <p:spPr>
          <a:xfrm>
            <a:off x="228600" y="786384"/>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01</a:t>
            </a:r>
            <a:endParaRPr lang="en-US" sz="1800" dirty="0"/>
          </a:p>
        </p:txBody>
      </p:sp>
      <p:sp>
        <p:nvSpPr>
          <p:cNvPr id="7" name="Shape 4"/>
          <p:cNvSpPr/>
          <p:nvPr/>
        </p:nvSpPr>
        <p:spPr>
          <a:xfrm>
            <a:off x="960120" y="786384"/>
            <a:ext cx="7955280" cy="603504"/>
          </a:xfrm>
          <a:prstGeom prst="rect">
            <a:avLst/>
          </a:prstGeom>
          <a:solidFill>
            <a:srgbClr val="F2F9F5"/>
          </a:solidFill>
          <a:ln w="6350">
            <a:solidFill>
              <a:srgbClr val="C8DFD0"/>
            </a:solidFill>
            <a:prstDash val="solid"/>
          </a:ln>
        </p:spPr>
        <p:txBody>
          <a:bodyPr/>
          <a:lstStyle/>
          <a:p>
            <a:endParaRPr lang="en-GB"/>
          </a:p>
        </p:txBody>
      </p:sp>
      <p:sp>
        <p:nvSpPr>
          <p:cNvPr id="8" name="Text 5"/>
          <p:cNvSpPr/>
          <p:nvPr/>
        </p:nvSpPr>
        <p:spPr>
          <a:xfrm>
            <a:off x="1051560" y="832104"/>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CESA 26-35 fully operationalises SDG 4 for Africa — all 12 targets directly linked to SDG 4 sub-targets.</a:t>
            </a:r>
            <a:endParaRPr lang="en-US" sz="1100" dirty="0"/>
          </a:p>
        </p:txBody>
      </p:sp>
      <p:sp>
        <p:nvSpPr>
          <p:cNvPr id="9" name="Shape 6"/>
          <p:cNvSpPr/>
          <p:nvPr/>
        </p:nvSpPr>
        <p:spPr>
          <a:xfrm>
            <a:off x="228600" y="1536192"/>
            <a:ext cx="621792" cy="603504"/>
          </a:xfrm>
          <a:prstGeom prst="rect">
            <a:avLst/>
          </a:prstGeom>
          <a:solidFill>
            <a:srgbClr val="1E8A3C"/>
          </a:solidFill>
          <a:ln w="12700">
            <a:solidFill>
              <a:srgbClr val="1E8A3C"/>
            </a:solidFill>
            <a:prstDash val="solid"/>
          </a:ln>
        </p:spPr>
        <p:txBody>
          <a:bodyPr/>
          <a:lstStyle/>
          <a:p>
            <a:endParaRPr lang="en-GB"/>
          </a:p>
        </p:txBody>
      </p:sp>
      <p:sp>
        <p:nvSpPr>
          <p:cNvPr id="10" name="Text 7"/>
          <p:cNvSpPr/>
          <p:nvPr/>
        </p:nvSpPr>
        <p:spPr>
          <a:xfrm>
            <a:off x="228600" y="1536192"/>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02</a:t>
            </a:r>
            <a:endParaRPr lang="en-US" sz="1800" dirty="0"/>
          </a:p>
        </p:txBody>
      </p:sp>
      <p:sp>
        <p:nvSpPr>
          <p:cNvPr id="11" name="Shape 8"/>
          <p:cNvSpPr/>
          <p:nvPr/>
        </p:nvSpPr>
        <p:spPr>
          <a:xfrm>
            <a:off x="960120" y="1536192"/>
            <a:ext cx="7955280" cy="603504"/>
          </a:xfrm>
          <a:prstGeom prst="rect">
            <a:avLst/>
          </a:prstGeom>
          <a:solidFill>
            <a:srgbClr val="EBF3FB"/>
          </a:solidFill>
          <a:ln w="6350">
            <a:solidFill>
              <a:srgbClr val="B8CCE4"/>
            </a:solidFill>
            <a:prstDash val="solid"/>
          </a:ln>
        </p:spPr>
        <p:txBody>
          <a:bodyPr/>
          <a:lstStyle/>
          <a:p>
            <a:endParaRPr lang="en-GB"/>
          </a:p>
        </p:txBody>
      </p:sp>
      <p:sp>
        <p:nvSpPr>
          <p:cNvPr id="12" name="Text 9"/>
          <p:cNvSpPr/>
          <p:nvPr/>
        </p:nvSpPr>
        <p:spPr>
          <a:xfrm>
            <a:off x="1051560" y="1581912"/>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Higher Education &amp; TVET (Target 4) is central: 5 dedicated indicators track accreditation, graduate employment, employer satisfaction, recognised qualifications and digital skills.</a:t>
            </a:r>
            <a:endParaRPr lang="en-US" sz="1100" dirty="0"/>
          </a:p>
        </p:txBody>
      </p:sp>
      <p:sp>
        <p:nvSpPr>
          <p:cNvPr id="13" name="Shape 10"/>
          <p:cNvSpPr/>
          <p:nvPr/>
        </p:nvSpPr>
        <p:spPr>
          <a:xfrm>
            <a:off x="228600" y="2286000"/>
            <a:ext cx="621792" cy="603504"/>
          </a:xfrm>
          <a:prstGeom prst="rect">
            <a:avLst/>
          </a:prstGeom>
          <a:solidFill>
            <a:srgbClr val="1E8A3C"/>
          </a:solidFill>
          <a:ln w="12700">
            <a:solidFill>
              <a:srgbClr val="1E8A3C"/>
            </a:solidFill>
            <a:prstDash val="solid"/>
          </a:ln>
        </p:spPr>
        <p:txBody>
          <a:bodyPr/>
          <a:lstStyle/>
          <a:p>
            <a:endParaRPr lang="en-GB"/>
          </a:p>
        </p:txBody>
      </p:sp>
      <p:sp>
        <p:nvSpPr>
          <p:cNvPr id="14" name="Text 11"/>
          <p:cNvSpPr/>
          <p:nvPr/>
        </p:nvSpPr>
        <p:spPr>
          <a:xfrm>
            <a:off x="228600" y="2286000"/>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03</a:t>
            </a:r>
            <a:endParaRPr lang="en-US" sz="1800" dirty="0"/>
          </a:p>
        </p:txBody>
      </p:sp>
      <p:sp>
        <p:nvSpPr>
          <p:cNvPr id="15" name="Shape 12"/>
          <p:cNvSpPr/>
          <p:nvPr/>
        </p:nvSpPr>
        <p:spPr>
          <a:xfrm>
            <a:off x="960120" y="2286000"/>
            <a:ext cx="7955280" cy="603504"/>
          </a:xfrm>
          <a:prstGeom prst="rect">
            <a:avLst/>
          </a:prstGeom>
          <a:solidFill>
            <a:srgbClr val="EBF3FB"/>
          </a:solidFill>
          <a:ln w="6350">
            <a:solidFill>
              <a:srgbClr val="B8CCE4"/>
            </a:solidFill>
            <a:prstDash val="solid"/>
          </a:ln>
        </p:spPr>
        <p:txBody>
          <a:bodyPr/>
          <a:lstStyle/>
          <a:p>
            <a:endParaRPr lang="en-GB"/>
          </a:p>
        </p:txBody>
      </p:sp>
      <p:sp>
        <p:nvSpPr>
          <p:cNvPr id="16" name="Text 13"/>
          <p:cNvSpPr/>
          <p:nvPr/>
        </p:nvSpPr>
        <p:spPr>
          <a:xfrm>
            <a:off x="1051560" y="2331720"/>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HE is mainstreamed across all CESA targets — gender equity in HE, HEMIS governance, HE infrastructure, lifelong learning and green campus policies.</a:t>
            </a:r>
            <a:endParaRPr lang="en-US" sz="1100" dirty="0"/>
          </a:p>
        </p:txBody>
      </p:sp>
      <p:sp>
        <p:nvSpPr>
          <p:cNvPr id="17" name="Shape 14"/>
          <p:cNvSpPr/>
          <p:nvPr/>
        </p:nvSpPr>
        <p:spPr>
          <a:xfrm>
            <a:off x="228600" y="3035808"/>
            <a:ext cx="621792" cy="603504"/>
          </a:xfrm>
          <a:prstGeom prst="rect">
            <a:avLst/>
          </a:prstGeom>
          <a:solidFill>
            <a:srgbClr val="1E8A3C"/>
          </a:solidFill>
          <a:ln w="12700">
            <a:solidFill>
              <a:srgbClr val="1E8A3C"/>
            </a:solidFill>
            <a:prstDash val="solid"/>
          </a:ln>
        </p:spPr>
        <p:txBody>
          <a:bodyPr/>
          <a:lstStyle/>
          <a:p>
            <a:endParaRPr lang="en-GB"/>
          </a:p>
        </p:txBody>
      </p:sp>
      <p:sp>
        <p:nvSpPr>
          <p:cNvPr id="18" name="Text 15"/>
          <p:cNvSpPr/>
          <p:nvPr/>
        </p:nvSpPr>
        <p:spPr>
          <a:xfrm>
            <a:off x="228600" y="3035808"/>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04</a:t>
            </a:r>
            <a:endParaRPr lang="en-US" sz="1800" dirty="0"/>
          </a:p>
        </p:txBody>
      </p:sp>
      <p:sp>
        <p:nvSpPr>
          <p:cNvPr id="19" name="Shape 16"/>
          <p:cNvSpPr/>
          <p:nvPr/>
        </p:nvSpPr>
        <p:spPr>
          <a:xfrm>
            <a:off x="960120" y="3035808"/>
            <a:ext cx="7955280" cy="603504"/>
          </a:xfrm>
          <a:prstGeom prst="rect">
            <a:avLst/>
          </a:prstGeom>
          <a:solidFill>
            <a:srgbClr val="EBF3FB"/>
          </a:solidFill>
          <a:ln w="6350">
            <a:solidFill>
              <a:srgbClr val="B8CCE4"/>
            </a:solidFill>
            <a:prstDash val="solid"/>
          </a:ln>
        </p:spPr>
        <p:txBody>
          <a:bodyPr/>
          <a:lstStyle/>
          <a:p>
            <a:endParaRPr lang="en-GB"/>
          </a:p>
        </p:txBody>
      </p:sp>
      <p:sp>
        <p:nvSpPr>
          <p:cNvPr id="20" name="Text 17"/>
          <p:cNvSpPr/>
          <p:nvPr/>
        </p:nvSpPr>
        <p:spPr>
          <a:xfrm>
            <a:off x="1051560" y="3081528"/>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Ambitious HE targets: 60% → 90% HE accreditation; 65% → 85% HE graduate employment; 50% → 80% TVET employment by 2030.</a:t>
            </a:r>
            <a:endParaRPr lang="en-US" sz="1100" dirty="0"/>
          </a:p>
        </p:txBody>
      </p:sp>
      <p:sp>
        <p:nvSpPr>
          <p:cNvPr id="21" name="Shape 18"/>
          <p:cNvSpPr/>
          <p:nvPr/>
        </p:nvSpPr>
        <p:spPr>
          <a:xfrm>
            <a:off x="228600" y="3785616"/>
            <a:ext cx="621792" cy="603504"/>
          </a:xfrm>
          <a:prstGeom prst="rect">
            <a:avLst/>
          </a:prstGeom>
          <a:solidFill>
            <a:srgbClr val="1E8A3C"/>
          </a:solidFill>
          <a:ln w="12700">
            <a:solidFill>
              <a:srgbClr val="1E8A3C"/>
            </a:solidFill>
            <a:prstDash val="solid"/>
          </a:ln>
        </p:spPr>
        <p:txBody>
          <a:bodyPr/>
          <a:lstStyle/>
          <a:p>
            <a:endParaRPr lang="en-GB"/>
          </a:p>
        </p:txBody>
      </p:sp>
      <p:sp>
        <p:nvSpPr>
          <p:cNvPr id="22" name="Text 19"/>
          <p:cNvSpPr/>
          <p:nvPr/>
        </p:nvSpPr>
        <p:spPr>
          <a:xfrm>
            <a:off x="228600" y="3785616"/>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05</a:t>
            </a:r>
            <a:endParaRPr lang="en-US" sz="1800" dirty="0"/>
          </a:p>
        </p:txBody>
      </p:sp>
      <p:sp>
        <p:nvSpPr>
          <p:cNvPr id="23" name="Shape 20"/>
          <p:cNvSpPr/>
          <p:nvPr/>
        </p:nvSpPr>
        <p:spPr>
          <a:xfrm>
            <a:off x="960120" y="3785616"/>
            <a:ext cx="7955280" cy="603504"/>
          </a:xfrm>
          <a:prstGeom prst="rect">
            <a:avLst/>
          </a:prstGeom>
          <a:solidFill>
            <a:srgbClr val="F2F9F5"/>
          </a:solidFill>
          <a:ln w="6350">
            <a:solidFill>
              <a:srgbClr val="C8DFD0"/>
            </a:solidFill>
            <a:prstDash val="solid"/>
          </a:ln>
        </p:spPr>
        <p:txBody>
          <a:bodyPr/>
          <a:lstStyle/>
          <a:p>
            <a:endParaRPr lang="en-GB"/>
          </a:p>
        </p:txBody>
      </p:sp>
      <p:sp>
        <p:nvSpPr>
          <p:cNvPr id="24" name="Text 21"/>
          <p:cNvSpPr/>
          <p:nvPr/>
        </p:nvSpPr>
        <p:spPr>
          <a:xfrm>
            <a:off x="1051560" y="3831336"/>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Strong M&amp;E: all 55 Member States with functional EMIS and HEMIS, 500+ partners, annual/biennial reporting cycles.</a:t>
            </a:r>
            <a:endParaRPr lang="en-US" sz="1100" dirty="0"/>
          </a:p>
        </p:txBody>
      </p:sp>
      <p:sp>
        <p:nvSpPr>
          <p:cNvPr id="25" name="Shape 22"/>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26"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109728"/>
            <a:ext cx="9144000" cy="36576"/>
          </a:xfrm>
          <a:prstGeom prst="rect">
            <a:avLst/>
          </a:prstGeom>
          <a:solidFill>
            <a:srgbClr val="00A651"/>
          </a:solidFill>
          <a:ln w="12700">
            <a:solidFill>
              <a:srgbClr val="00A651"/>
            </a:solidFill>
            <a:prstDash val="solid"/>
          </a:ln>
        </p:spPr>
        <p:txBody>
          <a:bodyPr/>
          <a:lstStyle/>
          <a:p>
            <a:endParaRPr lang="en-GB"/>
          </a:p>
        </p:txBody>
      </p:sp>
      <p:pic>
        <p:nvPicPr>
          <p:cNvPr id="3" name="Image 0" descr="preencoded.png"/>
          <p:cNvPicPr>
            <a:picLocks noChangeAspect="1"/>
          </p:cNvPicPr>
          <p:nvPr/>
        </p:nvPicPr>
        <p:blipFill>
          <a:blip r:embed="rId3"/>
          <a:stretch>
            <a:fillRect/>
          </a:stretch>
        </p:blipFill>
        <p:spPr>
          <a:xfrm>
            <a:off x="7909560" y="0"/>
            <a:ext cx="1005840" cy="1227125"/>
          </a:xfrm>
          <a:prstGeom prst="rect">
            <a:avLst/>
          </a:prstGeom>
        </p:spPr>
      </p:pic>
      <p:sp>
        <p:nvSpPr>
          <p:cNvPr id="4" name="Text 1"/>
          <p:cNvSpPr/>
          <p:nvPr/>
        </p:nvSpPr>
        <p:spPr>
          <a:xfrm>
            <a:off x="914400" y="1737360"/>
            <a:ext cx="6858000" cy="1371600"/>
          </a:xfrm>
          <a:prstGeom prst="rect">
            <a:avLst/>
          </a:prstGeom>
          <a:noFill/>
          <a:ln/>
        </p:spPr>
        <p:txBody>
          <a:bodyPr wrap="square" lIns="0" tIns="0" rIns="0" bIns="0" rtlCol="0" anchor="ctr"/>
          <a:lstStyle/>
          <a:p>
            <a:pPr marL="0" indent="0" algn="ctr">
              <a:buNone/>
            </a:pPr>
            <a:r>
              <a:rPr lang="en-US" sz="5400" b="1" i="1" dirty="0">
                <a:solidFill>
                  <a:srgbClr val="000000"/>
                </a:solidFill>
                <a:latin typeface="Calibri" pitchFamily="34" charset="0"/>
                <a:ea typeface="Calibri" pitchFamily="34" charset="-122"/>
                <a:cs typeface="Calibri" pitchFamily="34" charset="-120"/>
              </a:rPr>
              <a:t>Thank You</a:t>
            </a:r>
            <a:endParaRPr lang="en-US" sz="5400" dirty="0"/>
          </a:p>
        </p:txBody>
      </p:sp>
      <p:sp>
        <p:nvSpPr>
          <p:cNvPr id="5" name="Text 2"/>
          <p:cNvSpPr/>
          <p:nvPr/>
        </p:nvSpPr>
        <p:spPr>
          <a:xfrm>
            <a:off x="914400" y="3291840"/>
            <a:ext cx="6858000" cy="411480"/>
          </a:xfrm>
          <a:prstGeom prst="rect">
            <a:avLst/>
          </a:prstGeom>
          <a:noFill/>
          <a:ln/>
        </p:spPr>
        <p:txBody>
          <a:bodyPr wrap="square" lIns="0" tIns="0" rIns="0" bIns="0" rtlCol="0" anchor="ctr"/>
          <a:lstStyle/>
          <a:p>
            <a:pPr marL="0" indent="0" algn="ctr">
              <a:buNone/>
            </a:pPr>
            <a:r>
              <a:rPr lang="en-US" sz="1300" dirty="0">
                <a:solidFill>
                  <a:srgbClr val="444444"/>
                </a:solidFill>
                <a:latin typeface="Calibri" pitchFamily="34" charset="0"/>
                <a:ea typeface="Calibri" pitchFamily="34" charset="-122"/>
                <a:cs typeface="Calibri" pitchFamily="34" charset="-120"/>
              </a:rPr>
              <a:t>AU-IPED  |  CESA 26-35 Monitoring Framework  |  2026</a:t>
            </a:r>
            <a:endParaRPr lang="en-US" sz="1300" dirty="0"/>
          </a:p>
        </p:txBody>
      </p:sp>
      <p:sp>
        <p:nvSpPr>
          <p:cNvPr id="6" name="Shape 3"/>
          <p:cNvSpPr/>
          <p:nvPr/>
        </p:nvSpPr>
        <p:spPr>
          <a:xfrm>
            <a:off x="0" y="4480560"/>
            <a:ext cx="9144000" cy="662940"/>
          </a:xfrm>
          <a:prstGeom prst="rect">
            <a:avLst/>
          </a:prstGeom>
          <a:solidFill>
            <a:srgbClr val="1E8A3C"/>
          </a:solidFill>
          <a:ln w="12700">
            <a:solidFill>
              <a:srgbClr val="1E8A3C"/>
            </a:solidFill>
            <a:prstDash val="solid"/>
          </a:ln>
        </p:spPr>
        <p:txBody>
          <a:bodyPr/>
          <a:lstStyle/>
          <a:p>
            <a:endParaRPr lang="en-GB"/>
          </a:p>
        </p:txBody>
      </p:sp>
      <p:pic>
        <p:nvPicPr>
          <p:cNvPr id="7" name="Image 1" descr="preencoded.png"/>
          <p:cNvPicPr>
            <a:picLocks noChangeAspect="1"/>
          </p:cNvPicPr>
          <p:nvPr/>
        </p:nvPicPr>
        <p:blipFill>
          <a:blip r:embed="rId4"/>
          <a:stretch>
            <a:fillRect/>
          </a:stretch>
        </p:blipFill>
        <p:spPr>
          <a:xfrm>
            <a:off x="7223760" y="4370832"/>
            <a:ext cx="1691640" cy="83210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600" b="1" dirty="0">
                <a:solidFill>
                  <a:srgbClr val="217A3C"/>
                </a:solidFill>
                <a:latin typeface="Calibri" pitchFamily="34" charset="0"/>
                <a:ea typeface="Calibri" pitchFamily="34" charset="-122"/>
                <a:cs typeface="Calibri" pitchFamily="34" charset="-120"/>
              </a:rPr>
              <a:t>In This Module</a:t>
            </a:r>
            <a:endParaRPr lang="en-US" sz="26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sp>
        <p:nvSpPr>
          <p:cNvPr id="5" name="Shape 2"/>
          <p:cNvSpPr/>
          <p:nvPr/>
        </p:nvSpPr>
        <p:spPr>
          <a:xfrm>
            <a:off x="228600" y="786384"/>
            <a:ext cx="621792" cy="603504"/>
          </a:xfrm>
          <a:prstGeom prst="rect">
            <a:avLst/>
          </a:prstGeom>
          <a:solidFill>
            <a:srgbClr val="1E8A3C"/>
          </a:solidFill>
          <a:ln w="12700">
            <a:solidFill>
              <a:srgbClr val="1E8A3C"/>
            </a:solidFill>
            <a:prstDash val="solid"/>
          </a:ln>
        </p:spPr>
        <p:txBody>
          <a:bodyPr/>
          <a:lstStyle/>
          <a:p>
            <a:endParaRPr lang="en-GB"/>
          </a:p>
        </p:txBody>
      </p:sp>
      <p:sp>
        <p:nvSpPr>
          <p:cNvPr id="6" name="Text 3"/>
          <p:cNvSpPr/>
          <p:nvPr/>
        </p:nvSpPr>
        <p:spPr>
          <a:xfrm>
            <a:off x="228600" y="786384"/>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01</a:t>
            </a:r>
            <a:endParaRPr lang="en-US" sz="1800" dirty="0"/>
          </a:p>
        </p:txBody>
      </p:sp>
      <p:sp>
        <p:nvSpPr>
          <p:cNvPr id="7" name="Shape 4"/>
          <p:cNvSpPr/>
          <p:nvPr/>
        </p:nvSpPr>
        <p:spPr>
          <a:xfrm>
            <a:off x="960120" y="786384"/>
            <a:ext cx="7955280" cy="603504"/>
          </a:xfrm>
          <a:prstGeom prst="rect">
            <a:avLst/>
          </a:prstGeom>
          <a:solidFill>
            <a:srgbClr val="F2F9F5"/>
          </a:solidFill>
          <a:ln w="6350">
            <a:solidFill>
              <a:srgbClr val="C8DFD0"/>
            </a:solidFill>
            <a:prstDash val="solid"/>
          </a:ln>
        </p:spPr>
        <p:txBody>
          <a:bodyPr/>
          <a:lstStyle/>
          <a:p>
            <a:endParaRPr lang="en-GB"/>
          </a:p>
        </p:txBody>
      </p:sp>
      <p:sp>
        <p:nvSpPr>
          <p:cNvPr id="8" name="Text 5"/>
          <p:cNvSpPr/>
          <p:nvPr/>
        </p:nvSpPr>
        <p:spPr>
          <a:xfrm>
            <a:off x="1051560" y="832104"/>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What CESA 26-35 is — its purpose and mandate, what it deliberately does not do, and the audiences it is written for.</a:t>
            </a:r>
            <a:endParaRPr lang="en-US" sz="1100" dirty="0"/>
          </a:p>
        </p:txBody>
      </p:sp>
      <p:sp>
        <p:nvSpPr>
          <p:cNvPr id="9" name="Shape 6"/>
          <p:cNvSpPr/>
          <p:nvPr/>
        </p:nvSpPr>
        <p:spPr>
          <a:xfrm>
            <a:off x="228600" y="1536192"/>
            <a:ext cx="621792" cy="603504"/>
          </a:xfrm>
          <a:prstGeom prst="rect">
            <a:avLst/>
          </a:prstGeom>
          <a:solidFill>
            <a:srgbClr val="1E8A3C"/>
          </a:solidFill>
          <a:ln w="12700">
            <a:solidFill>
              <a:srgbClr val="1E8A3C"/>
            </a:solidFill>
            <a:prstDash val="solid"/>
          </a:ln>
        </p:spPr>
        <p:txBody>
          <a:bodyPr/>
          <a:lstStyle/>
          <a:p>
            <a:endParaRPr lang="en-GB"/>
          </a:p>
        </p:txBody>
      </p:sp>
      <p:sp>
        <p:nvSpPr>
          <p:cNvPr id="10" name="Text 7"/>
          <p:cNvSpPr/>
          <p:nvPr/>
        </p:nvSpPr>
        <p:spPr>
          <a:xfrm>
            <a:off x="228600" y="1536192"/>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02</a:t>
            </a:r>
            <a:endParaRPr lang="en-US" sz="1800" dirty="0"/>
          </a:p>
        </p:txBody>
      </p:sp>
      <p:sp>
        <p:nvSpPr>
          <p:cNvPr id="11" name="Shape 8"/>
          <p:cNvSpPr/>
          <p:nvPr/>
        </p:nvSpPr>
        <p:spPr>
          <a:xfrm>
            <a:off x="960120" y="1536192"/>
            <a:ext cx="7955280" cy="603504"/>
          </a:xfrm>
          <a:prstGeom prst="rect">
            <a:avLst/>
          </a:prstGeom>
          <a:solidFill>
            <a:srgbClr val="EBF3FB"/>
          </a:solidFill>
          <a:ln w="6350">
            <a:solidFill>
              <a:srgbClr val="B8CCE4"/>
            </a:solidFill>
            <a:prstDash val="solid"/>
          </a:ln>
        </p:spPr>
        <p:txBody>
          <a:bodyPr/>
          <a:lstStyle/>
          <a:p>
            <a:endParaRPr lang="en-GB"/>
          </a:p>
        </p:txBody>
      </p:sp>
      <p:sp>
        <p:nvSpPr>
          <p:cNvPr id="12" name="Text 9"/>
          <p:cNvSpPr/>
          <p:nvPr/>
        </p:nvSpPr>
        <p:spPr>
          <a:xfrm>
            <a:off x="1051560" y="1581912"/>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CESA and SDG 4 — how twelve continental targets and 70+ indicators map onto the global goals rather than duplicating them.</a:t>
            </a:r>
            <a:endParaRPr lang="en-US" sz="1100" dirty="0"/>
          </a:p>
        </p:txBody>
      </p:sp>
      <p:sp>
        <p:nvSpPr>
          <p:cNvPr id="13" name="Shape 10"/>
          <p:cNvSpPr/>
          <p:nvPr/>
        </p:nvSpPr>
        <p:spPr>
          <a:xfrm>
            <a:off x="228600" y="2286000"/>
            <a:ext cx="621792" cy="603504"/>
          </a:xfrm>
          <a:prstGeom prst="rect">
            <a:avLst/>
          </a:prstGeom>
          <a:solidFill>
            <a:srgbClr val="1E8A3C"/>
          </a:solidFill>
          <a:ln w="12700">
            <a:solidFill>
              <a:srgbClr val="1E8A3C"/>
            </a:solidFill>
            <a:prstDash val="solid"/>
          </a:ln>
        </p:spPr>
        <p:txBody>
          <a:bodyPr/>
          <a:lstStyle/>
          <a:p>
            <a:endParaRPr lang="en-GB"/>
          </a:p>
        </p:txBody>
      </p:sp>
      <p:sp>
        <p:nvSpPr>
          <p:cNvPr id="14" name="Text 11"/>
          <p:cNvSpPr/>
          <p:nvPr/>
        </p:nvSpPr>
        <p:spPr>
          <a:xfrm>
            <a:off x="228600" y="2286000"/>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03</a:t>
            </a:r>
            <a:endParaRPr lang="en-US" sz="1800" dirty="0"/>
          </a:p>
        </p:txBody>
      </p:sp>
      <p:sp>
        <p:nvSpPr>
          <p:cNvPr id="15" name="Shape 12"/>
          <p:cNvSpPr/>
          <p:nvPr/>
        </p:nvSpPr>
        <p:spPr>
          <a:xfrm>
            <a:off x="960120" y="2286000"/>
            <a:ext cx="7955280" cy="603504"/>
          </a:xfrm>
          <a:prstGeom prst="rect">
            <a:avLst/>
          </a:prstGeom>
          <a:solidFill>
            <a:srgbClr val="EBF3FB"/>
          </a:solidFill>
          <a:ln w="6350">
            <a:solidFill>
              <a:srgbClr val="B8CCE4"/>
            </a:solidFill>
            <a:prstDash val="solid"/>
          </a:ln>
        </p:spPr>
        <p:txBody>
          <a:bodyPr/>
          <a:lstStyle/>
          <a:p>
            <a:endParaRPr lang="en-GB"/>
          </a:p>
        </p:txBody>
      </p:sp>
      <p:sp>
        <p:nvSpPr>
          <p:cNvPr id="16" name="Text 13"/>
          <p:cNvSpPr/>
          <p:nvPr/>
        </p:nvSpPr>
        <p:spPr>
          <a:xfrm>
            <a:off x="1051560" y="2331720"/>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Why indicators matter — what CESA 16-25 was unable to measure, and what a harmonised framework changes.</a:t>
            </a:r>
            <a:endParaRPr lang="en-US" sz="1100" dirty="0"/>
          </a:p>
        </p:txBody>
      </p:sp>
      <p:sp>
        <p:nvSpPr>
          <p:cNvPr id="17" name="Shape 14"/>
          <p:cNvSpPr/>
          <p:nvPr/>
        </p:nvSpPr>
        <p:spPr>
          <a:xfrm>
            <a:off x="228600" y="3035808"/>
            <a:ext cx="621792" cy="603504"/>
          </a:xfrm>
          <a:prstGeom prst="rect">
            <a:avLst/>
          </a:prstGeom>
          <a:solidFill>
            <a:srgbClr val="1E8A3C"/>
          </a:solidFill>
          <a:ln w="12700">
            <a:solidFill>
              <a:srgbClr val="1E8A3C"/>
            </a:solidFill>
            <a:prstDash val="solid"/>
          </a:ln>
        </p:spPr>
        <p:txBody>
          <a:bodyPr/>
          <a:lstStyle/>
          <a:p>
            <a:endParaRPr lang="en-GB"/>
          </a:p>
        </p:txBody>
      </p:sp>
      <p:sp>
        <p:nvSpPr>
          <p:cNvPr id="18" name="Text 15"/>
          <p:cNvSpPr/>
          <p:nvPr/>
        </p:nvSpPr>
        <p:spPr>
          <a:xfrm>
            <a:off x="228600" y="3035808"/>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04</a:t>
            </a:r>
            <a:endParaRPr lang="en-US" sz="1800" dirty="0"/>
          </a:p>
        </p:txBody>
      </p:sp>
      <p:sp>
        <p:nvSpPr>
          <p:cNvPr id="19" name="Shape 16"/>
          <p:cNvSpPr/>
          <p:nvPr/>
        </p:nvSpPr>
        <p:spPr>
          <a:xfrm>
            <a:off x="960120" y="3035808"/>
            <a:ext cx="7955280" cy="603504"/>
          </a:xfrm>
          <a:prstGeom prst="rect">
            <a:avLst/>
          </a:prstGeom>
          <a:solidFill>
            <a:srgbClr val="EBF3FB"/>
          </a:solidFill>
          <a:ln w="6350">
            <a:solidFill>
              <a:srgbClr val="B8CCE4"/>
            </a:solidFill>
            <a:prstDash val="solid"/>
          </a:ln>
        </p:spPr>
        <p:txBody>
          <a:bodyPr/>
          <a:lstStyle/>
          <a:p>
            <a:endParaRPr lang="en-GB"/>
          </a:p>
        </p:txBody>
      </p:sp>
      <p:sp>
        <p:nvSpPr>
          <p:cNvPr id="20" name="Text 17"/>
          <p:cNvSpPr/>
          <p:nvPr/>
        </p:nvSpPr>
        <p:spPr>
          <a:xfrm>
            <a:off x="1051560" y="3081528"/>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The twelve targets — the full indicator mapping across all six strategic areas, with baselines and 2030 destinations.</a:t>
            </a:r>
            <a:endParaRPr lang="en-US" sz="1100" dirty="0"/>
          </a:p>
        </p:txBody>
      </p:sp>
      <p:sp>
        <p:nvSpPr>
          <p:cNvPr id="21" name="Shape 18"/>
          <p:cNvSpPr/>
          <p:nvPr/>
        </p:nvSpPr>
        <p:spPr>
          <a:xfrm>
            <a:off x="228600" y="3785616"/>
            <a:ext cx="621792" cy="603504"/>
          </a:xfrm>
          <a:prstGeom prst="rect">
            <a:avLst/>
          </a:prstGeom>
          <a:solidFill>
            <a:srgbClr val="1E8A3C"/>
          </a:solidFill>
          <a:ln w="12700">
            <a:solidFill>
              <a:srgbClr val="1E8A3C"/>
            </a:solidFill>
            <a:prstDash val="solid"/>
          </a:ln>
        </p:spPr>
        <p:txBody>
          <a:bodyPr/>
          <a:lstStyle/>
          <a:p>
            <a:endParaRPr lang="en-GB"/>
          </a:p>
        </p:txBody>
      </p:sp>
      <p:sp>
        <p:nvSpPr>
          <p:cNvPr id="22" name="Text 19"/>
          <p:cNvSpPr/>
          <p:nvPr/>
        </p:nvSpPr>
        <p:spPr>
          <a:xfrm>
            <a:off x="228600" y="3785616"/>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05</a:t>
            </a:r>
            <a:endParaRPr lang="en-US" sz="1800" dirty="0"/>
          </a:p>
        </p:txBody>
      </p:sp>
      <p:sp>
        <p:nvSpPr>
          <p:cNvPr id="23" name="Shape 20"/>
          <p:cNvSpPr/>
          <p:nvPr/>
        </p:nvSpPr>
        <p:spPr>
          <a:xfrm>
            <a:off x="960120" y="3785616"/>
            <a:ext cx="7955280" cy="603504"/>
          </a:xfrm>
          <a:prstGeom prst="rect">
            <a:avLst/>
          </a:prstGeom>
          <a:solidFill>
            <a:srgbClr val="F2F9F5"/>
          </a:solidFill>
          <a:ln w="6350">
            <a:solidFill>
              <a:srgbClr val="C8DFD0"/>
            </a:solidFill>
            <a:prstDash val="solid"/>
          </a:ln>
        </p:spPr>
        <p:txBody>
          <a:bodyPr/>
          <a:lstStyle/>
          <a:p>
            <a:endParaRPr lang="en-GB"/>
          </a:p>
        </p:txBody>
      </p:sp>
      <p:sp>
        <p:nvSpPr>
          <p:cNvPr id="24" name="Text 21"/>
          <p:cNvSpPr/>
          <p:nvPr/>
        </p:nvSpPr>
        <p:spPr>
          <a:xfrm>
            <a:off x="1051560" y="3831336"/>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Data, partners and equity — where the numbers come from, who supplies them, and what disaggregated reporting requires.</a:t>
            </a:r>
            <a:endParaRPr lang="en-US" sz="1100" dirty="0"/>
          </a:p>
        </p:txBody>
      </p:sp>
      <p:sp>
        <p:nvSpPr>
          <p:cNvPr id="25" name="Shape 22"/>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26"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600" b="1" dirty="0">
                <a:solidFill>
                  <a:srgbClr val="217A3C"/>
                </a:solidFill>
                <a:latin typeface="Calibri" pitchFamily="34" charset="0"/>
                <a:ea typeface="Calibri" pitchFamily="34" charset="-122"/>
                <a:cs typeface="Calibri" pitchFamily="34" charset="-120"/>
              </a:rPr>
              <a:t>What CESA 26-35 Is — and What It Is Not</a:t>
            </a:r>
            <a:endParaRPr lang="en-US" sz="26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sp>
        <p:nvSpPr>
          <p:cNvPr id="5" name="Text 2"/>
          <p:cNvSpPr/>
          <p:nvPr/>
        </p:nvSpPr>
        <p:spPr>
          <a:xfrm>
            <a:off x="228600" y="749808"/>
            <a:ext cx="8686800" cy="347472"/>
          </a:xfrm>
          <a:prstGeom prst="rect">
            <a:avLst/>
          </a:prstGeom>
          <a:noFill/>
          <a:ln/>
        </p:spPr>
        <p:txBody>
          <a:bodyPr wrap="square" lIns="0" tIns="0" rIns="0" bIns="0" rtlCol="0" anchor="t"/>
          <a:lstStyle/>
          <a:p>
            <a:pPr marL="0" indent="0" algn="l">
              <a:buNone/>
            </a:pPr>
            <a:r>
              <a:rPr lang="en-US" sz="1100" dirty="0">
                <a:solidFill>
                  <a:srgbClr val="222222"/>
                </a:solidFill>
                <a:latin typeface="Calibri" pitchFamily="34" charset="0"/>
                <a:ea typeface="Calibri" pitchFamily="34" charset="-122"/>
                <a:cs typeface="Calibri" pitchFamily="34" charset="-120"/>
              </a:rPr>
              <a:t>CESA 26-35 is the African Union’s ten-year framework for action on education, approved at the AU Summit in February 2025. The AU does not run education systems — its power here is convening and guidance.</a:t>
            </a:r>
            <a:endParaRPr lang="en-US" sz="1100" dirty="0"/>
          </a:p>
        </p:txBody>
      </p:sp>
      <p:sp>
        <p:nvSpPr>
          <p:cNvPr id="6" name="Shape 3"/>
          <p:cNvSpPr/>
          <p:nvPr/>
        </p:nvSpPr>
        <p:spPr>
          <a:xfrm>
            <a:off x="228600" y="1170432"/>
            <a:ext cx="4206240" cy="457200"/>
          </a:xfrm>
          <a:prstGeom prst="rect">
            <a:avLst/>
          </a:prstGeom>
          <a:solidFill>
            <a:srgbClr val="1E8A3C"/>
          </a:solidFill>
          <a:ln w="12700">
            <a:solidFill>
              <a:srgbClr val="1E8A3C"/>
            </a:solidFill>
            <a:prstDash val="solid"/>
          </a:ln>
        </p:spPr>
        <p:txBody>
          <a:bodyPr/>
          <a:lstStyle/>
          <a:p>
            <a:endParaRPr lang="en-GB"/>
          </a:p>
        </p:txBody>
      </p:sp>
      <p:sp>
        <p:nvSpPr>
          <p:cNvPr id="7" name="Text 4"/>
          <p:cNvSpPr/>
          <p:nvPr/>
        </p:nvSpPr>
        <p:spPr>
          <a:xfrm>
            <a:off x="320040" y="1170432"/>
            <a:ext cx="4069080" cy="457200"/>
          </a:xfrm>
          <a:prstGeom prst="rect">
            <a:avLst/>
          </a:prstGeom>
          <a:noFill/>
          <a:ln/>
        </p:spPr>
        <p:txBody>
          <a:bodyPr wrap="square" lIns="0" tIns="0" rIns="0" bIns="0" rtlCol="0" anchor="ctr"/>
          <a:lstStyle/>
          <a:p>
            <a:pPr marL="0" indent="0" algn="l">
              <a:buNone/>
            </a:pPr>
            <a:r>
              <a:rPr lang="en-US" sz="1100" b="1" dirty="0">
                <a:solidFill>
                  <a:srgbClr val="FFFFFF"/>
                </a:solidFill>
                <a:latin typeface="Calibri" pitchFamily="34" charset="0"/>
                <a:ea typeface="Calibri" pitchFamily="34" charset="-122"/>
                <a:cs typeface="Calibri" pitchFamily="34" charset="-120"/>
              </a:rPr>
              <a:t>Purpose and Mandate</a:t>
            </a:r>
            <a:endParaRPr lang="en-US" sz="1100" dirty="0"/>
          </a:p>
        </p:txBody>
      </p:sp>
      <p:sp>
        <p:nvSpPr>
          <p:cNvPr id="8" name="Shape 5"/>
          <p:cNvSpPr/>
          <p:nvPr/>
        </p:nvSpPr>
        <p:spPr>
          <a:xfrm>
            <a:off x="228600" y="1627632"/>
            <a:ext cx="4206240" cy="2651760"/>
          </a:xfrm>
          <a:prstGeom prst="rect">
            <a:avLst/>
          </a:prstGeom>
          <a:solidFill>
            <a:srgbClr val="F2F9F5"/>
          </a:solidFill>
          <a:ln w="6350">
            <a:solidFill>
              <a:srgbClr val="B8D8C4"/>
            </a:solidFill>
            <a:prstDash val="solid"/>
          </a:ln>
        </p:spPr>
        <p:txBody>
          <a:bodyPr/>
          <a:lstStyle/>
          <a:p>
            <a:endParaRPr lang="en-GB"/>
          </a:p>
        </p:txBody>
      </p:sp>
      <p:sp>
        <p:nvSpPr>
          <p:cNvPr id="9" name="Text 6"/>
          <p:cNvSpPr/>
          <p:nvPr/>
        </p:nvSpPr>
        <p:spPr>
          <a:xfrm>
            <a:off x="365760" y="1691640"/>
            <a:ext cx="3931920" cy="2514600"/>
          </a:xfrm>
          <a:prstGeom prst="rect">
            <a:avLst/>
          </a:prstGeom>
          <a:noFill/>
          <a:ln/>
        </p:spPr>
        <p:txBody>
          <a:bodyPr wrap="square" rtlCol="0" anchor="ctr"/>
          <a:lstStyle/>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Serves Agenda 2063: a peaceful, prosperous, integrated Africa led by its own citizens</a:t>
            </a:r>
            <a:endParaRPr lang="en-US" sz="1000" dirty="0"/>
          </a:p>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Mission: reorient education and training systems to deliver the knowledge, skills, innovation and creativity Africa needs</a:t>
            </a:r>
            <a:endParaRPr lang="en-US" sz="1000" dirty="0"/>
          </a:p>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Guides Member States, RECs and stakeholders on improving educational outcomes, 2026–2035</a:t>
            </a:r>
            <a:endParaRPr lang="en-US" sz="1000" dirty="0"/>
          </a:p>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Four parts: investment case; selected challenges; framework for action; governance and monitoring</a:t>
            </a:r>
            <a:endParaRPr lang="en-US" sz="1000" dirty="0"/>
          </a:p>
          <a:p>
            <a:pPr marL="342900" indent="-342900" algn="l">
              <a:buSzPct val="100000"/>
              <a:buChar char="•"/>
            </a:pPr>
            <a:r>
              <a:rPr lang="en-US" sz="1000" dirty="0">
                <a:solidFill>
                  <a:srgbClr val="222222"/>
                </a:solidFill>
                <a:latin typeface="Calibri" pitchFamily="34" charset="0"/>
                <a:ea typeface="Calibri" pitchFamily="34" charset="-122"/>
                <a:cs typeface="Calibri" pitchFamily="34" charset="-120"/>
              </a:rPr>
              <a:t>Six strategic areas, 20 objectives — down from 69 action areas in CESA 16-25, to force prioritisation</a:t>
            </a:r>
            <a:endParaRPr lang="en-US" sz="1000" dirty="0"/>
          </a:p>
        </p:txBody>
      </p:sp>
      <p:sp>
        <p:nvSpPr>
          <p:cNvPr id="10" name="Shape 7"/>
          <p:cNvSpPr/>
          <p:nvPr/>
        </p:nvSpPr>
        <p:spPr>
          <a:xfrm>
            <a:off x="4709160" y="1170432"/>
            <a:ext cx="4206240" cy="457200"/>
          </a:xfrm>
          <a:prstGeom prst="rect">
            <a:avLst/>
          </a:prstGeom>
          <a:solidFill>
            <a:srgbClr val="4472C4"/>
          </a:solidFill>
          <a:ln w="12700">
            <a:solidFill>
              <a:srgbClr val="4472C4"/>
            </a:solidFill>
            <a:prstDash val="solid"/>
          </a:ln>
        </p:spPr>
        <p:txBody>
          <a:bodyPr/>
          <a:lstStyle/>
          <a:p>
            <a:endParaRPr lang="en-GB"/>
          </a:p>
        </p:txBody>
      </p:sp>
      <p:sp>
        <p:nvSpPr>
          <p:cNvPr id="11" name="Text 8"/>
          <p:cNvSpPr/>
          <p:nvPr/>
        </p:nvSpPr>
        <p:spPr>
          <a:xfrm>
            <a:off x="4800600" y="1170432"/>
            <a:ext cx="4069080" cy="457200"/>
          </a:xfrm>
          <a:prstGeom prst="rect">
            <a:avLst/>
          </a:prstGeom>
          <a:noFill/>
          <a:ln/>
        </p:spPr>
        <p:txBody>
          <a:bodyPr wrap="square" lIns="0" tIns="0" rIns="0" bIns="0" rtlCol="0" anchor="ctr"/>
          <a:lstStyle/>
          <a:p>
            <a:pPr marL="0" indent="0" algn="l">
              <a:buNone/>
            </a:pPr>
            <a:r>
              <a:rPr lang="en-US" sz="1100" b="1" dirty="0">
                <a:solidFill>
                  <a:srgbClr val="FFFFFF"/>
                </a:solidFill>
                <a:latin typeface="Calibri" pitchFamily="34" charset="0"/>
                <a:ea typeface="Calibri" pitchFamily="34" charset="-122"/>
                <a:cs typeface="Calibri" pitchFamily="34" charset="-120"/>
              </a:rPr>
              <a:t>What It Deliberately Does Not Do</a:t>
            </a:r>
            <a:endParaRPr lang="en-US" sz="1100" dirty="0"/>
          </a:p>
        </p:txBody>
      </p:sp>
      <p:sp>
        <p:nvSpPr>
          <p:cNvPr id="12" name="Shape 9"/>
          <p:cNvSpPr/>
          <p:nvPr/>
        </p:nvSpPr>
        <p:spPr>
          <a:xfrm>
            <a:off x="4709160" y="1627632"/>
            <a:ext cx="4206240" cy="2651760"/>
          </a:xfrm>
          <a:prstGeom prst="rect">
            <a:avLst/>
          </a:prstGeom>
          <a:solidFill>
            <a:srgbClr val="F0F4FB"/>
          </a:solidFill>
          <a:ln w="6350">
            <a:solidFill>
              <a:srgbClr val="B8CCE4"/>
            </a:solidFill>
            <a:prstDash val="solid"/>
          </a:ln>
        </p:spPr>
        <p:txBody>
          <a:bodyPr/>
          <a:lstStyle/>
          <a:p>
            <a:endParaRPr lang="en-GB"/>
          </a:p>
        </p:txBody>
      </p:sp>
      <p:sp>
        <p:nvSpPr>
          <p:cNvPr id="13" name="Text 10"/>
          <p:cNvSpPr/>
          <p:nvPr/>
        </p:nvSpPr>
        <p:spPr>
          <a:xfrm>
            <a:off x="4846320" y="1691640"/>
            <a:ext cx="3931920" cy="2514600"/>
          </a:xfrm>
          <a:prstGeom prst="rect">
            <a:avLst/>
          </a:prstGeom>
          <a:noFill/>
          <a:ln/>
        </p:spPr>
        <p:txBody>
          <a:bodyPr wrap="square" rtlCol="0" anchor="ctr"/>
          <a:lstStyle/>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It does not manage education programmes — delivery sits with Member States</a:t>
            </a:r>
            <a:endParaRPr lang="en-US" sz="1000" dirty="0"/>
          </a:p>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It is indicative, not prescriptive: guidance to be adapted to each country’s context</a:t>
            </a:r>
            <a:endParaRPr lang="en-US" sz="1000" dirty="0"/>
          </a:p>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It does not replace national education sector plans, which remain sovereign</a:t>
            </a:r>
            <a:endParaRPr lang="en-US" sz="1000" dirty="0"/>
          </a:p>
          <a:p>
            <a:pPr marL="342900" indent="-342900" algn="l">
              <a:spcAft>
                <a:spcPts val="500"/>
              </a:spcAft>
              <a:buSzPct val="100000"/>
              <a:buChar char="•"/>
            </a:pPr>
            <a:r>
              <a:rPr lang="en-US" sz="1000" dirty="0">
                <a:solidFill>
                  <a:srgbClr val="222222"/>
                </a:solidFill>
                <a:latin typeface="Calibri" pitchFamily="34" charset="0"/>
                <a:ea typeface="Calibri" pitchFamily="34" charset="-122"/>
                <a:cs typeface="Calibri" pitchFamily="34" charset="-120"/>
              </a:rPr>
              <a:t>It does not set country targets or costs — those are set at Member State level</a:t>
            </a:r>
            <a:endParaRPr lang="en-US" sz="1000" dirty="0"/>
          </a:p>
          <a:p>
            <a:pPr marL="342900" indent="-342900" algn="l">
              <a:buSzPct val="100000"/>
              <a:buChar char="•"/>
            </a:pPr>
            <a:r>
              <a:rPr lang="en-US" sz="1000" dirty="0">
                <a:solidFill>
                  <a:srgbClr val="222222"/>
                </a:solidFill>
                <a:latin typeface="Calibri" pitchFamily="34" charset="0"/>
                <a:ea typeface="Calibri" pitchFamily="34" charset="-122"/>
                <a:cs typeface="Calibri" pitchFamily="34" charset="-120"/>
              </a:rPr>
              <a:t>It does not duplicate sister strategies: TVET, STISA, Digital Transformation, AI and EHW carry the detail</a:t>
            </a:r>
            <a:endParaRPr lang="en-US" sz="1000" dirty="0"/>
          </a:p>
        </p:txBody>
      </p:sp>
      <p:sp>
        <p:nvSpPr>
          <p:cNvPr id="14" name="Shape 11"/>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15"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600" b="1" dirty="0">
                <a:solidFill>
                  <a:srgbClr val="217A3C"/>
                </a:solidFill>
                <a:latin typeface="Calibri" pitchFamily="34" charset="0"/>
                <a:ea typeface="Calibri" pitchFamily="34" charset="-122"/>
                <a:cs typeface="Calibri" pitchFamily="34" charset="-120"/>
              </a:rPr>
              <a:t>Who CESA 26-35 Is For</a:t>
            </a:r>
            <a:endParaRPr lang="en-US" sz="26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sp>
        <p:nvSpPr>
          <p:cNvPr id="5" name="Shape 2"/>
          <p:cNvSpPr/>
          <p:nvPr/>
        </p:nvSpPr>
        <p:spPr>
          <a:xfrm>
            <a:off x="228600" y="822960"/>
            <a:ext cx="4206240" cy="384048"/>
          </a:xfrm>
          <a:prstGeom prst="rect">
            <a:avLst/>
          </a:prstGeom>
          <a:solidFill>
            <a:srgbClr val="4472C4"/>
          </a:solidFill>
          <a:ln w="12700">
            <a:solidFill>
              <a:srgbClr val="4472C4"/>
            </a:solidFill>
            <a:prstDash val="solid"/>
          </a:ln>
        </p:spPr>
        <p:txBody>
          <a:bodyPr/>
          <a:lstStyle/>
          <a:p>
            <a:endParaRPr lang="en-GB"/>
          </a:p>
        </p:txBody>
      </p:sp>
      <p:sp>
        <p:nvSpPr>
          <p:cNvPr id="6" name="Text 3"/>
          <p:cNvSpPr/>
          <p:nvPr/>
        </p:nvSpPr>
        <p:spPr>
          <a:xfrm>
            <a:off x="301752" y="850392"/>
            <a:ext cx="4069080" cy="329184"/>
          </a:xfrm>
          <a:prstGeom prst="rect">
            <a:avLst/>
          </a:prstGeom>
          <a:noFill/>
          <a:ln/>
        </p:spPr>
        <p:txBody>
          <a:bodyPr wrap="square" lIns="0" tIns="0" rIns="0" bIns="0" rtlCol="0" anchor="ctr"/>
          <a:lstStyle/>
          <a:p>
            <a:pPr marL="0" indent="0" algn="l">
              <a:buNone/>
            </a:pPr>
            <a:r>
              <a:rPr lang="en-US" sz="1000" b="1" dirty="0">
                <a:solidFill>
                  <a:srgbClr val="FFFFFF"/>
                </a:solidFill>
                <a:latin typeface="Calibri" pitchFamily="34" charset="0"/>
                <a:ea typeface="Calibri" pitchFamily="34" charset="-122"/>
                <a:cs typeface="Calibri" pitchFamily="34" charset="-120"/>
              </a:rPr>
              <a:t>Member States</a:t>
            </a:r>
            <a:endParaRPr lang="en-US" sz="1000" dirty="0"/>
          </a:p>
        </p:txBody>
      </p:sp>
      <p:sp>
        <p:nvSpPr>
          <p:cNvPr id="7" name="Shape 4"/>
          <p:cNvSpPr/>
          <p:nvPr/>
        </p:nvSpPr>
        <p:spPr>
          <a:xfrm>
            <a:off x="228600" y="1207008"/>
            <a:ext cx="4206240" cy="658368"/>
          </a:xfrm>
          <a:prstGeom prst="rect">
            <a:avLst/>
          </a:prstGeom>
          <a:solidFill>
            <a:srgbClr val="DCE6F1"/>
          </a:solidFill>
          <a:ln w="6350">
            <a:solidFill>
              <a:srgbClr val="B8CCE4"/>
            </a:solidFill>
            <a:prstDash val="solid"/>
          </a:ln>
        </p:spPr>
        <p:txBody>
          <a:bodyPr/>
          <a:lstStyle/>
          <a:p>
            <a:endParaRPr lang="en-GB"/>
          </a:p>
        </p:txBody>
      </p:sp>
      <p:sp>
        <p:nvSpPr>
          <p:cNvPr id="8" name="Text 5"/>
          <p:cNvSpPr/>
          <p:nvPr/>
        </p:nvSpPr>
        <p:spPr>
          <a:xfrm>
            <a:off x="320040" y="1243584"/>
            <a:ext cx="4023360" cy="566928"/>
          </a:xfrm>
          <a:prstGeom prst="rect">
            <a:avLst/>
          </a:prstGeom>
          <a:noFill/>
          <a:ln/>
        </p:spPr>
        <p:txBody>
          <a:bodyPr wrap="square" lIns="0" tIns="0" rIns="0" bIns="0" rtlCol="0" anchor="t"/>
          <a:lstStyle/>
          <a:p>
            <a:pPr marL="0" indent="0" algn="l">
              <a:buNone/>
            </a:pPr>
            <a:r>
              <a:rPr lang="en-US" sz="1000" dirty="0">
                <a:solidFill>
                  <a:srgbClr val="222222"/>
                </a:solidFill>
                <a:latin typeface="Calibri" pitchFamily="34" charset="0"/>
                <a:ea typeface="Calibri" pitchFamily="34" charset="-122"/>
                <a:cs typeface="Calibri" pitchFamily="34" charset="-120"/>
              </a:rPr>
              <a:t>The primary audience. Ministries of Education own their systems and adapt CESA guidance to national context and sector plans.</a:t>
            </a:r>
            <a:endParaRPr lang="en-US" sz="1000" dirty="0"/>
          </a:p>
        </p:txBody>
      </p:sp>
      <p:sp>
        <p:nvSpPr>
          <p:cNvPr id="9" name="Shape 6"/>
          <p:cNvSpPr/>
          <p:nvPr/>
        </p:nvSpPr>
        <p:spPr>
          <a:xfrm>
            <a:off x="228600" y="2011680"/>
            <a:ext cx="4206240" cy="384048"/>
          </a:xfrm>
          <a:prstGeom prst="rect">
            <a:avLst/>
          </a:prstGeom>
          <a:solidFill>
            <a:srgbClr val="4472C4"/>
          </a:solidFill>
          <a:ln w="12700">
            <a:solidFill>
              <a:srgbClr val="4472C4"/>
            </a:solidFill>
            <a:prstDash val="solid"/>
          </a:ln>
        </p:spPr>
        <p:txBody>
          <a:bodyPr/>
          <a:lstStyle/>
          <a:p>
            <a:endParaRPr lang="en-GB"/>
          </a:p>
        </p:txBody>
      </p:sp>
      <p:sp>
        <p:nvSpPr>
          <p:cNvPr id="10" name="Text 7"/>
          <p:cNvSpPr/>
          <p:nvPr/>
        </p:nvSpPr>
        <p:spPr>
          <a:xfrm>
            <a:off x="301752" y="2039112"/>
            <a:ext cx="4069080" cy="329184"/>
          </a:xfrm>
          <a:prstGeom prst="rect">
            <a:avLst/>
          </a:prstGeom>
          <a:noFill/>
          <a:ln/>
        </p:spPr>
        <p:txBody>
          <a:bodyPr wrap="square" lIns="0" tIns="0" rIns="0" bIns="0" rtlCol="0" anchor="ctr"/>
          <a:lstStyle/>
          <a:p>
            <a:pPr marL="0" indent="0" algn="l">
              <a:buNone/>
            </a:pPr>
            <a:r>
              <a:rPr lang="en-US" sz="1000" b="1" dirty="0">
                <a:solidFill>
                  <a:srgbClr val="FFFFFF"/>
                </a:solidFill>
                <a:latin typeface="Calibri" pitchFamily="34" charset="0"/>
                <a:ea typeface="Calibri" pitchFamily="34" charset="-122"/>
                <a:cs typeface="Calibri" pitchFamily="34" charset="-120"/>
              </a:rPr>
              <a:t>Regional Economic Communities</a:t>
            </a:r>
            <a:endParaRPr lang="en-US" sz="1000" dirty="0"/>
          </a:p>
        </p:txBody>
      </p:sp>
      <p:sp>
        <p:nvSpPr>
          <p:cNvPr id="11" name="Shape 8"/>
          <p:cNvSpPr/>
          <p:nvPr/>
        </p:nvSpPr>
        <p:spPr>
          <a:xfrm>
            <a:off x="228600" y="2395728"/>
            <a:ext cx="4206240" cy="658368"/>
          </a:xfrm>
          <a:prstGeom prst="rect">
            <a:avLst/>
          </a:prstGeom>
          <a:solidFill>
            <a:srgbClr val="DCE6F1"/>
          </a:solidFill>
          <a:ln w="6350">
            <a:solidFill>
              <a:srgbClr val="B8CCE4"/>
            </a:solidFill>
            <a:prstDash val="solid"/>
          </a:ln>
        </p:spPr>
        <p:txBody>
          <a:bodyPr/>
          <a:lstStyle/>
          <a:p>
            <a:endParaRPr lang="en-GB"/>
          </a:p>
        </p:txBody>
      </p:sp>
      <p:sp>
        <p:nvSpPr>
          <p:cNvPr id="12" name="Text 9"/>
          <p:cNvSpPr/>
          <p:nvPr/>
        </p:nvSpPr>
        <p:spPr>
          <a:xfrm>
            <a:off x="320040" y="2432304"/>
            <a:ext cx="4023360" cy="566928"/>
          </a:xfrm>
          <a:prstGeom prst="rect">
            <a:avLst/>
          </a:prstGeom>
          <a:noFill/>
          <a:ln/>
        </p:spPr>
        <p:txBody>
          <a:bodyPr wrap="square" lIns="0" tIns="0" rIns="0" bIns="0" rtlCol="0" anchor="t"/>
          <a:lstStyle/>
          <a:p>
            <a:pPr marL="0" indent="0" algn="l">
              <a:buNone/>
            </a:pPr>
            <a:r>
              <a:rPr lang="en-US" sz="1000" dirty="0">
                <a:solidFill>
                  <a:srgbClr val="222222"/>
                </a:solidFill>
                <a:latin typeface="Calibri" pitchFamily="34" charset="0"/>
                <a:ea typeface="Calibri" pitchFamily="34" charset="-122"/>
                <a:cs typeface="Calibri" pitchFamily="34" charset="-120"/>
              </a:rPr>
              <a:t>RECs translate continental guidance into regional priorities and coordinate across their member countries.</a:t>
            </a:r>
            <a:endParaRPr lang="en-US" sz="1000" dirty="0"/>
          </a:p>
        </p:txBody>
      </p:sp>
      <p:sp>
        <p:nvSpPr>
          <p:cNvPr id="13" name="Shape 10"/>
          <p:cNvSpPr/>
          <p:nvPr/>
        </p:nvSpPr>
        <p:spPr>
          <a:xfrm>
            <a:off x="228600" y="3200400"/>
            <a:ext cx="4206240" cy="384048"/>
          </a:xfrm>
          <a:prstGeom prst="rect">
            <a:avLst/>
          </a:prstGeom>
          <a:solidFill>
            <a:srgbClr val="4472C4"/>
          </a:solidFill>
          <a:ln w="12700">
            <a:solidFill>
              <a:srgbClr val="4472C4"/>
            </a:solidFill>
            <a:prstDash val="solid"/>
          </a:ln>
        </p:spPr>
        <p:txBody>
          <a:bodyPr/>
          <a:lstStyle/>
          <a:p>
            <a:endParaRPr lang="en-GB"/>
          </a:p>
        </p:txBody>
      </p:sp>
      <p:sp>
        <p:nvSpPr>
          <p:cNvPr id="14" name="Text 11"/>
          <p:cNvSpPr/>
          <p:nvPr/>
        </p:nvSpPr>
        <p:spPr>
          <a:xfrm>
            <a:off x="301752" y="3227832"/>
            <a:ext cx="4069080" cy="329184"/>
          </a:xfrm>
          <a:prstGeom prst="rect">
            <a:avLst/>
          </a:prstGeom>
          <a:noFill/>
          <a:ln/>
        </p:spPr>
        <p:txBody>
          <a:bodyPr wrap="square" lIns="0" tIns="0" rIns="0" bIns="0" rtlCol="0" anchor="ctr"/>
          <a:lstStyle/>
          <a:p>
            <a:pPr marL="0" indent="0" algn="l">
              <a:buNone/>
            </a:pPr>
            <a:r>
              <a:rPr lang="en-US" sz="1000" b="1" dirty="0">
                <a:solidFill>
                  <a:srgbClr val="FFFFFF"/>
                </a:solidFill>
                <a:latin typeface="Calibri" pitchFamily="34" charset="0"/>
                <a:ea typeface="Calibri" pitchFamily="34" charset="-122"/>
                <a:cs typeface="Calibri" pitchFamily="34" charset="-120"/>
              </a:rPr>
              <a:t>AU Organs &amp; Specialised Agencies</a:t>
            </a:r>
            <a:endParaRPr lang="en-US" sz="1000" dirty="0"/>
          </a:p>
        </p:txBody>
      </p:sp>
      <p:sp>
        <p:nvSpPr>
          <p:cNvPr id="15" name="Shape 12"/>
          <p:cNvSpPr/>
          <p:nvPr/>
        </p:nvSpPr>
        <p:spPr>
          <a:xfrm>
            <a:off x="228600" y="3584448"/>
            <a:ext cx="4206240" cy="658368"/>
          </a:xfrm>
          <a:prstGeom prst="rect">
            <a:avLst/>
          </a:prstGeom>
          <a:solidFill>
            <a:srgbClr val="DCE6F1"/>
          </a:solidFill>
          <a:ln w="6350">
            <a:solidFill>
              <a:srgbClr val="B8CCE4"/>
            </a:solidFill>
            <a:prstDash val="solid"/>
          </a:ln>
        </p:spPr>
        <p:txBody>
          <a:bodyPr/>
          <a:lstStyle/>
          <a:p>
            <a:endParaRPr lang="en-GB"/>
          </a:p>
        </p:txBody>
      </p:sp>
      <p:sp>
        <p:nvSpPr>
          <p:cNvPr id="16" name="Text 13"/>
          <p:cNvSpPr/>
          <p:nvPr/>
        </p:nvSpPr>
        <p:spPr>
          <a:xfrm>
            <a:off x="320040" y="3621024"/>
            <a:ext cx="4023360" cy="566928"/>
          </a:xfrm>
          <a:prstGeom prst="rect">
            <a:avLst/>
          </a:prstGeom>
          <a:noFill/>
          <a:ln/>
        </p:spPr>
        <p:txBody>
          <a:bodyPr wrap="square" lIns="0" tIns="0" rIns="0" bIns="0" rtlCol="0" anchor="t"/>
          <a:lstStyle/>
          <a:p>
            <a:pPr marL="0" indent="0" algn="l">
              <a:buNone/>
            </a:pPr>
            <a:r>
              <a:rPr lang="en-US" sz="1000" dirty="0">
                <a:solidFill>
                  <a:srgbClr val="222222"/>
                </a:solidFill>
                <a:latin typeface="Calibri" pitchFamily="34" charset="0"/>
                <a:ea typeface="Calibri" pitchFamily="34" charset="-122"/>
                <a:cs typeface="Calibri" pitchFamily="34" charset="-120"/>
              </a:rPr>
              <a:t>AU-IPED on data and EMIS, AU/CIEFFA on girls’ and women’s education, the Pan-African University, and AUDA-NEPAD.</a:t>
            </a:r>
            <a:endParaRPr lang="en-US" sz="1000" dirty="0"/>
          </a:p>
        </p:txBody>
      </p:sp>
      <p:sp>
        <p:nvSpPr>
          <p:cNvPr id="17" name="Shape 14"/>
          <p:cNvSpPr/>
          <p:nvPr/>
        </p:nvSpPr>
        <p:spPr>
          <a:xfrm>
            <a:off x="4663440" y="822960"/>
            <a:ext cx="4206240" cy="384048"/>
          </a:xfrm>
          <a:prstGeom prst="rect">
            <a:avLst/>
          </a:prstGeom>
          <a:solidFill>
            <a:srgbClr val="4472C4"/>
          </a:solidFill>
          <a:ln w="12700">
            <a:solidFill>
              <a:srgbClr val="4472C4"/>
            </a:solidFill>
            <a:prstDash val="solid"/>
          </a:ln>
        </p:spPr>
        <p:txBody>
          <a:bodyPr/>
          <a:lstStyle/>
          <a:p>
            <a:endParaRPr lang="en-GB"/>
          </a:p>
        </p:txBody>
      </p:sp>
      <p:sp>
        <p:nvSpPr>
          <p:cNvPr id="18" name="Text 15"/>
          <p:cNvSpPr/>
          <p:nvPr/>
        </p:nvSpPr>
        <p:spPr>
          <a:xfrm>
            <a:off x="4736592" y="850392"/>
            <a:ext cx="4069080" cy="329184"/>
          </a:xfrm>
          <a:prstGeom prst="rect">
            <a:avLst/>
          </a:prstGeom>
          <a:noFill/>
          <a:ln/>
        </p:spPr>
        <p:txBody>
          <a:bodyPr wrap="square" lIns="0" tIns="0" rIns="0" bIns="0" rtlCol="0" anchor="ctr"/>
          <a:lstStyle/>
          <a:p>
            <a:pPr marL="0" indent="0" algn="l">
              <a:buNone/>
            </a:pPr>
            <a:r>
              <a:rPr lang="en-US" sz="1000" b="1" dirty="0">
                <a:solidFill>
                  <a:srgbClr val="FFFFFF"/>
                </a:solidFill>
                <a:latin typeface="Calibri" pitchFamily="34" charset="0"/>
                <a:ea typeface="Calibri" pitchFamily="34" charset="-122"/>
                <a:cs typeface="Calibri" pitchFamily="34" charset="-120"/>
              </a:rPr>
              <a:t>CESA Clusters</a:t>
            </a:r>
            <a:endParaRPr lang="en-US" sz="1000" dirty="0"/>
          </a:p>
        </p:txBody>
      </p:sp>
      <p:sp>
        <p:nvSpPr>
          <p:cNvPr id="19" name="Shape 16"/>
          <p:cNvSpPr/>
          <p:nvPr/>
        </p:nvSpPr>
        <p:spPr>
          <a:xfrm>
            <a:off x="4663440" y="1207008"/>
            <a:ext cx="4206240" cy="658368"/>
          </a:xfrm>
          <a:prstGeom prst="rect">
            <a:avLst/>
          </a:prstGeom>
          <a:solidFill>
            <a:srgbClr val="DCE6F1"/>
          </a:solidFill>
          <a:ln w="6350">
            <a:solidFill>
              <a:srgbClr val="B8CCE4"/>
            </a:solidFill>
            <a:prstDash val="solid"/>
          </a:ln>
        </p:spPr>
        <p:txBody>
          <a:bodyPr/>
          <a:lstStyle/>
          <a:p>
            <a:endParaRPr lang="en-GB"/>
          </a:p>
        </p:txBody>
      </p:sp>
      <p:sp>
        <p:nvSpPr>
          <p:cNvPr id="20" name="Text 17"/>
          <p:cNvSpPr/>
          <p:nvPr/>
        </p:nvSpPr>
        <p:spPr>
          <a:xfrm>
            <a:off x="4754880" y="1243584"/>
            <a:ext cx="4023360" cy="566928"/>
          </a:xfrm>
          <a:prstGeom prst="rect">
            <a:avLst/>
          </a:prstGeom>
          <a:noFill/>
          <a:ln/>
        </p:spPr>
        <p:txBody>
          <a:bodyPr wrap="square" lIns="0" tIns="0" rIns="0" bIns="0" rtlCol="0" anchor="t"/>
          <a:lstStyle/>
          <a:p>
            <a:pPr marL="0" indent="0" algn="l">
              <a:buNone/>
            </a:pPr>
            <a:r>
              <a:rPr lang="en-US" sz="1000" dirty="0">
                <a:solidFill>
                  <a:srgbClr val="222222"/>
                </a:solidFill>
                <a:latin typeface="Calibri" pitchFamily="34" charset="0"/>
                <a:ea typeface="Calibri" pitchFamily="34" charset="-122"/>
                <a:cs typeface="Calibri" pitchFamily="34" charset="-120"/>
              </a:rPr>
              <a:t>Thematic clusters, their coordinators and members — the mechanism that keeps guidance current and mobilises stakeholders.</a:t>
            </a:r>
            <a:endParaRPr lang="en-US" sz="1000" dirty="0"/>
          </a:p>
        </p:txBody>
      </p:sp>
      <p:sp>
        <p:nvSpPr>
          <p:cNvPr id="21" name="Shape 18"/>
          <p:cNvSpPr/>
          <p:nvPr/>
        </p:nvSpPr>
        <p:spPr>
          <a:xfrm>
            <a:off x="4663440" y="2011680"/>
            <a:ext cx="4206240" cy="384048"/>
          </a:xfrm>
          <a:prstGeom prst="rect">
            <a:avLst/>
          </a:prstGeom>
          <a:solidFill>
            <a:srgbClr val="217A3C"/>
          </a:solidFill>
          <a:ln w="12700">
            <a:solidFill>
              <a:srgbClr val="217A3C"/>
            </a:solidFill>
            <a:prstDash val="solid"/>
          </a:ln>
        </p:spPr>
        <p:txBody>
          <a:bodyPr/>
          <a:lstStyle/>
          <a:p>
            <a:endParaRPr lang="en-GB"/>
          </a:p>
        </p:txBody>
      </p:sp>
      <p:sp>
        <p:nvSpPr>
          <p:cNvPr id="22" name="Text 19"/>
          <p:cNvSpPr/>
          <p:nvPr/>
        </p:nvSpPr>
        <p:spPr>
          <a:xfrm>
            <a:off x="4736592" y="2039112"/>
            <a:ext cx="4069080" cy="329184"/>
          </a:xfrm>
          <a:prstGeom prst="rect">
            <a:avLst/>
          </a:prstGeom>
          <a:noFill/>
          <a:ln/>
        </p:spPr>
        <p:txBody>
          <a:bodyPr wrap="square" lIns="0" tIns="0" rIns="0" bIns="0" rtlCol="0" anchor="ctr"/>
          <a:lstStyle/>
          <a:p>
            <a:pPr marL="0" indent="0" algn="l">
              <a:buNone/>
            </a:pPr>
            <a:r>
              <a:rPr lang="en-US" sz="1000" b="1" dirty="0">
                <a:solidFill>
                  <a:srgbClr val="FFFFFF"/>
                </a:solidFill>
                <a:latin typeface="Calibri" pitchFamily="34" charset="0"/>
                <a:ea typeface="Calibri" pitchFamily="34" charset="-122"/>
                <a:cs typeface="Calibri" pitchFamily="34" charset="-120"/>
              </a:rPr>
              <a:t>Continental &amp; International Partners</a:t>
            </a:r>
            <a:endParaRPr lang="en-US" sz="1000" dirty="0"/>
          </a:p>
        </p:txBody>
      </p:sp>
      <p:sp>
        <p:nvSpPr>
          <p:cNvPr id="23" name="Shape 20"/>
          <p:cNvSpPr/>
          <p:nvPr/>
        </p:nvSpPr>
        <p:spPr>
          <a:xfrm>
            <a:off x="4663440" y="2395728"/>
            <a:ext cx="4206240" cy="658368"/>
          </a:xfrm>
          <a:prstGeom prst="rect">
            <a:avLst/>
          </a:prstGeom>
          <a:solidFill>
            <a:srgbClr val="DCE6F1"/>
          </a:solidFill>
          <a:ln w="6350">
            <a:solidFill>
              <a:srgbClr val="B8CCE4"/>
            </a:solidFill>
            <a:prstDash val="solid"/>
          </a:ln>
        </p:spPr>
        <p:txBody>
          <a:bodyPr/>
          <a:lstStyle/>
          <a:p>
            <a:endParaRPr lang="en-GB"/>
          </a:p>
        </p:txBody>
      </p:sp>
      <p:sp>
        <p:nvSpPr>
          <p:cNvPr id="24" name="Text 21"/>
          <p:cNvSpPr/>
          <p:nvPr/>
        </p:nvSpPr>
        <p:spPr>
          <a:xfrm>
            <a:off x="4754880" y="2432304"/>
            <a:ext cx="4023360" cy="566928"/>
          </a:xfrm>
          <a:prstGeom prst="rect">
            <a:avLst/>
          </a:prstGeom>
          <a:noFill/>
          <a:ln/>
        </p:spPr>
        <p:txBody>
          <a:bodyPr wrap="square" lIns="0" tIns="0" rIns="0" bIns="0" rtlCol="0" anchor="t"/>
          <a:lstStyle/>
          <a:p>
            <a:pPr marL="0" indent="0" algn="l">
              <a:buNone/>
            </a:pPr>
            <a:r>
              <a:rPr lang="en-US" sz="1000" dirty="0">
                <a:solidFill>
                  <a:srgbClr val="222222"/>
                </a:solidFill>
                <a:latin typeface="Calibri" pitchFamily="34" charset="0"/>
                <a:ea typeface="Calibri" pitchFamily="34" charset="-122"/>
                <a:cs typeface="Calibri" pitchFamily="34" charset="-120"/>
              </a:rPr>
              <a:t>AAU, ACA, ADEA, AfECN, AFTRA, ANCEFA, CAMES, FAWE, RUFORUM, UNESCO, UNICEF, GPE and development partners.</a:t>
            </a:r>
            <a:endParaRPr lang="en-US" sz="1000" dirty="0"/>
          </a:p>
        </p:txBody>
      </p:sp>
      <p:sp>
        <p:nvSpPr>
          <p:cNvPr id="25" name="Shape 22"/>
          <p:cNvSpPr/>
          <p:nvPr/>
        </p:nvSpPr>
        <p:spPr>
          <a:xfrm>
            <a:off x="4663440" y="3200400"/>
            <a:ext cx="4206240" cy="384048"/>
          </a:xfrm>
          <a:prstGeom prst="rect">
            <a:avLst/>
          </a:prstGeom>
          <a:solidFill>
            <a:srgbClr val="4472C4"/>
          </a:solidFill>
          <a:ln w="12700">
            <a:solidFill>
              <a:srgbClr val="4472C4"/>
            </a:solidFill>
            <a:prstDash val="solid"/>
          </a:ln>
        </p:spPr>
        <p:txBody>
          <a:bodyPr/>
          <a:lstStyle/>
          <a:p>
            <a:endParaRPr lang="en-GB"/>
          </a:p>
        </p:txBody>
      </p:sp>
      <p:sp>
        <p:nvSpPr>
          <p:cNvPr id="26" name="Text 23"/>
          <p:cNvSpPr/>
          <p:nvPr/>
        </p:nvSpPr>
        <p:spPr>
          <a:xfrm>
            <a:off x="4736592" y="3227832"/>
            <a:ext cx="4069080" cy="329184"/>
          </a:xfrm>
          <a:prstGeom prst="rect">
            <a:avLst/>
          </a:prstGeom>
          <a:noFill/>
          <a:ln/>
        </p:spPr>
        <p:txBody>
          <a:bodyPr wrap="square" lIns="0" tIns="0" rIns="0" bIns="0" rtlCol="0" anchor="ctr"/>
          <a:lstStyle/>
          <a:p>
            <a:pPr marL="0" indent="0" algn="l">
              <a:buNone/>
            </a:pPr>
            <a:r>
              <a:rPr lang="en-US" sz="1000" b="1" dirty="0">
                <a:solidFill>
                  <a:srgbClr val="FFFFFF"/>
                </a:solidFill>
                <a:latin typeface="Calibri" pitchFamily="34" charset="0"/>
                <a:ea typeface="Calibri" pitchFamily="34" charset="-122"/>
                <a:cs typeface="Calibri" pitchFamily="34" charset="-120"/>
              </a:rPr>
              <a:t>Institutions, Civil Society &amp; Private Sector</a:t>
            </a:r>
            <a:endParaRPr lang="en-US" sz="1000" dirty="0"/>
          </a:p>
        </p:txBody>
      </p:sp>
      <p:sp>
        <p:nvSpPr>
          <p:cNvPr id="27" name="Shape 24"/>
          <p:cNvSpPr/>
          <p:nvPr/>
        </p:nvSpPr>
        <p:spPr>
          <a:xfrm>
            <a:off x="4663440" y="3584448"/>
            <a:ext cx="4206240" cy="658368"/>
          </a:xfrm>
          <a:prstGeom prst="rect">
            <a:avLst/>
          </a:prstGeom>
          <a:solidFill>
            <a:srgbClr val="DCE6F1"/>
          </a:solidFill>
          <a:ln w="6350">
            <a:solidFill>
              <a:srgbClr val="B8CCE4"/>
            </a:solidFill>
            <a:prstDash val="solid"/>
          </a:ln>
        </p:spPr>
        <p:txBody>
          <a:bodyPr/>
          <a:lstStyle/>
          <a:p>
            <a:endParaRPr lang="en-GB"/>
          </a:p>
        </p:txBody>
      </p:sp>
      <p:sp>
        <p:nvSpPr>
          <p:cNvPr id="28" name="Text 25"/>
          <p:cNvSpPr/>
          <p:nvPr/>
        </p:nvSpPr>
        <p:spPr>
          <a:xfrm>
            <a:off x="4754880" y="3621024"/>
            <a:ext cx="4023360" cy="566928"/>
          </a:xfrm>
          <a:prstGeom prst="rect">
            <a:avLst/>
          </a:prstGeom>
          <a:noFill/>
          <a:ln/>
        </p:spPr>
        <p:txBody>
          <a:bodyPr wrap="square" lIns="0" tIns="0" rIns="0" bIns="0" rtlCol="0" anchor="t"/>
          <a:lstStyle/>
          <a:p>
            <a:pPr marL="0" indent="0" algn="l">
              <a:buNone/>
            </a:pPr>
            <a:r>
              <a:rPr lang="en-US" sz="1000" dirty="0">
                <a:solidFill>
                  <a:srgbClr val="222222"/>
                </a:solidFill>
                <a:latin typeface="Calibri" pitchFamily="34" charset="0"/>
                <a:ea typeface="Calibri" pitchFamily="34" charset="-122"/>
                <a:cs typeface="Calibri" pitchFamily="34" charset="-120"/>
              </a:rPr>
              <a:t>Universities and schools, teacher unions, researchers, civil society organisations, employers and the media.</a:t>
            </a:r>
            <a:endParaRPr lang="en-US" sz="1000" dirty="0"/>
          </a:p>
        </p:txBody>
      </p:sp>
      <p:sp>
        <p:nvSpPr>
          <p:cNvPr id="29" name="Shape 26"/>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30"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600" b="1" dirty="0">
                <a:solidFill>
                  <a:srgbClr val="217A3C"/>
                </a:solidFill>
                <a:latin typeface="Calibri" pitchFamily="34" charset="0"/>
                <a:ea typeface="Calibri" pitchFamily="34" charset="-122"/>
                <a:cs typeface="Calibri" pitchFamily="34" charset="-120"/>
              </a:rPr>
              <a:t>Overview: CESA 26-35 &amp; SDG 4 Alignment</a:t>
            </a:r>
            <a:endParaRPr lang="en-US" sz="26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sp>
        <p:nvSpPr>
          <p:cNvPr id="5" name="Shape 2"/>
          <p:cNvSpPr/>
          <p:nvPr/>
        </p:nvSpPr>
        <p:spPr>
          <a:xfrm>
            <a:off x="228600" y="804672"/>
            <a:ext cx="2743200" cy="1417320"/>
          </a:xfrm>
          <a:prstGeom prst="rect">
            <a:avLst/>
          </a:prstGeom>
          <a:solidFill>
            <a:srgbClr val="1E8A3C"/>
          </a:solidFill>
          <a:ln w="12700">
            <a:solidFill>
              <a:srgbClr val="1E8A3C"/>
            </a:solidFill>
            <a:prstDash val="solid"/>
          </a:ln>
        </p:spPr>
        <p:txBody>
          <a:bodyPr/>
          <a:lstStyle/>
          <a:p>
            <a:endParaRPr lang="en-GB"/>
          </a:p>
        </p:txBody>
      </p:sp>
      <p:sp>
        <p:nvSpPr>
          <p:cNvPr id="6" name="Text 3"/>
          <p:cNvSpPr/>
          <p:nvPr/>
        </p:nvSpPr>
        <p:spPr>
          <a:xfrm>
            <a:off x="338328" y="841248"/>
            <a:ext cx="2560320" cy="713232"/>
          </a:xfrm>
          <a:prstGeom prst="rect">
            <a:avLst/>
          </a:prstGeom>
          <a:noFill/>
          <a:ln/>
        </p:spPr>
        <p:txBody>
          <a:bodyPr wrap="square" lIns="0" tIns="0" rIns="0" bIns="0" rtlCol="0" anchor="ctr"/>
          <a:lstStyle/>
          <a:p>
            <a:pPr marL="0" indent="0" algn="l">
              <a:buNone/>
            </a:pPr>
            <a:r>
              <a:rPr lang="en-US" sz="4400" b="1" dirty="0">
                <a:solidFill>
                  <a:srgbClr val="FFFFFF"/>
                </a:solidFill>
                <a:latin typeface="Calibri" pitchFamily="34" charset="0"/>
                <a:ea typeface="Calibri" pitchFamily="34" charset="-122"/>
                <a:cs typeface="Calibri" pitchFamily="34" charset="-120"/>
              </a:rPr>
              <a:t>12</a:t>
            </a:r>
            <a:endParaRPr lang="en-US" sz="4400" dirty="0"/>
          </a:p>
        </p:txBody>
      </p:sp>
      <p:sp>
        <p:nvSpPr>
          <p:cNvPr id="7" name="Text 4"/>
          <p:cNvSpPr/>
          <p:nvPr/>
        </p:nvSpPr>
        <p:spPr>
          <a:xfrm>
            <a:off x="338328" y="1536192"/>
            <a:ext cx="2560320" cy="320040"/>
          </a:xfrm>
          <a:prstGeom prst="rect">
            <a:avLst/>
          </a:prstGeom>
          <a:noFill/>
          <a:ln/>
        </p:spPr>
        <p:txBody>
          <a:bodyPr wrap="square" lIns="0" tIns="0" rIns="0" bIns="0" rtlCol="0" anchor="t"/>
          <a:lstStyle/>
          <a:p>
            <a:pPr marL="0" indent="0" algn="l">
              <a:buNone/>
            </a:pPr>
            <a:r>
              <a:rPr lang="en-US" sz="1200" b="1" dirty="0">
                <a:solidFill>
                  <a:srgbClr val="FFFFFF"/>
                </a:solidFill>
                <a:latin typeface="Calibri" pitchFamily="34" charset="0"/>
                <a:ea typeface="Calibri" pitchFamily="34" charset="-122"/>
                <a:cs typeface="Calibri" pitchFamily="34" charset="-120"/>
              </a:rPr>
              <a:t>CESA Targets</a:t>
            </a:r>
            <a:endParaRPr lang="en-US" sz="1200" dirty="0"/>
          </a:p>
        </p:txBody>
      </p:sp>
      <p:sp>
        <p:nvSpPr>
          <p:cNvPr id="8" name="Text 5"/>
          <p:cNvSpPr/>
          <p:nvPr/>
        </p:nvSpPr>
        <p:spPr>
          <a:xfrm>
            <a:off x="338328" y="1828800"/>
            <a:ext cx="2560320" cy="320040"/>
          </a:xfrm>
          <a:prstGeom prst="rect">
            <a:avLst/>
          </a:prstGeom>
          <a:noFill/>
          <a:ln/>
        </p:spPr>
        <p:txBody>
          <a:bodyPr wrap="square" lIns="0" tIns="0" rIns="0" bIns="0" rtlCol="0" anchor="t"/>
          <a:lstStyle/>
          <a:p>
            <a:pPr marL="0" indent="0" algn="l">
              <a:buNone/>
            </a:pPr>
            <a:r>
              <a:rPr lang="en-US" sz="1000" dirty="0">
                <a:solidFill>
                  <a:srgbClr val="CCE8D9"/>
                </a:solidFill>
                <a:latin typeface="Calibri" pitchFamily="34" charset="0"/>
                <a:ea typeface="Calibri" pitchFamily="34" charset="-122"/>
                <a:cs typeface="Calibri" pitchFamily="34" charset="-120"/>
              </a:rPr>
              <a:t>Spanning 6 Strategic Areas</a:t>
            </a:r>
            <a:endParaRPr lang="en-US" sz="1000" dirty="0"/>
          </a:p>
        </p:txBody>
      </p:sp>
      <p:sp>
        <p:nvSpPr>
          <p:cNvPr id="9" name="Shape 6"/>
          <p:cNvSpPr/>
          <p:nvPr/>
        </p:nvSpPr>
        <p:spPr>
          <a:xfrm>
            <a:off x="3063240" y="804672"/>
            <a:ext cx="2743200" cy="1417320"/>
          </a:xfrm>
          <a:prstGeom prst="rect">
            <a:avLst/>
          </a:prstGeom>
          <a:solidFill>
            <a:srgbClr val="1E8A3C"/>
          </a:solidFill>
          <a:ln w="12700">
            <a:solidFill>
              <a:srgbClr val="1E8A3C"/>
            </a:solidFill>
            <a:prstDash val="solid"/>
          </a:ln>
        </p:spPr>
        <p:txBody>
          <a:bodyPr/>
          <a:lstStyle/>
          <a:p>
            <a:endParaRPr lang="en-GB"/>
          </a:p>
        </p:txBody>
      </p:sp>
      <p:sp>
        <p:nvSpPr>
          <p:cNvPr id="10" name="Text 7"/>
          <p:cNvSpPr/>
          <p:nvPr/>
        </p:nvSpPr>
        <p:spPr>
          <a:xfrm>
            <a:off x="3172968" y="841248"/>
            <a:ext cx="2560320" cy="713232"/>
          </a:xfrm>
          <a:prstGeom prst="rect">
            <a:avLst/>
          </a:prstGeom>
          <a:noFill/>
          <a:ln/>
        </p:spPr>
        <p:txBody>
          <a:bodyPr wrap="square" lIns="0" tIns="0" rIns="0" bIns="0" rtlCol="0" anchor="ctr"/>
          <a:lstStyle/>
          <a:p>
            <a:pPr marL="0" indent="0" algn="l">
              <a:buNone/>
            </a:pPr>
            <a:r>
              <a:rPr lang="en-US" sz="4400" b="1" dirty="0">
                <a:solidFill>
                  <a:srgbClr val="FFFFFF"/>
                </a:solidFill>
                <a:latin typeface="Calibri" pitchFamily="34" charset="0"/>
                <a:ea typeface="Calibri" pitchFamily="34" charset="-122"/>
                <a:cs typeface="Calibri" pitchFamily="34" charset="-120"/>
              </a:rPr>
              <a:t>70+</a:t>
            </a:r>
            <a:endParaRPr lang="en-US" sz="4400" dirty="0"/>
          </a:p>
        </p:txBody>
      </p:sp>
      <p:sp>
        <p:nvSpPr>
          <p:cNvPr id="11" name="Text 8"/>
          <p:cNvSpPr/>
          <p:nvPr/>
        </p:nvSpPr>
        <p:spPr>
          <a:xfrm>
            <a:off x="3172968" y="1536192"/>
            <a:ext cx="2560320" cy="320040"/>
          </a:xfrm>
          <a:prstGeom prst="rect">
            <a:avLst/>
          </a:prstGeom>
          <a:noFill/>
          <a:ln/>
        </p:spPr>
        <p:txBody>
          <a:bodyPr wrap="square" lIns="0" tIns="0" rIns="0" bIns="0" rtlCol="0" anchor="t"/>
          <a:lstStyle/>
          <a:p>
            <a:pPr marL="0" indent="0" algn="l">
              <a:buNone/>
            </a:pPr>
            <a:r>
              <a:rPr lang="en-US" sz="1200" b="1" dirty="0">
                <a:solidFill>
                  <a:srgbClr val="FFFFFF"/>
                </a:solidFill>
                <a:latin typeface="Calibri" pitchFamily="34" charset="0"/>
                <a:ea typeface="Calibri" pitchFamily="34" charset="-122"/>
                <a:cs typeface="Calibri" pitchFamily="34" charset="-120"/>
              </a:rPr>
              <a:t>Total Indicators</a:t>
            </a:r>
            <a:endParaRPr lang="en-US" sz="1200" dirty="0"/>
          </a:p>
        </p:txBody>
      </p:sp>
      <p:sp>
        <p:nvSpPr>
          <p:cNvPr id="12" name="Text 9"/>
          <p:cNvSpPr/>
          <p:nvPr/>
        </p:nvSpPr>
        <p:spPr>
          <a:xfrm>
            <a:off x="3172968" y="1828800"/>
            <a:ext cx="2560320" cy="320040"/>
          </a:xfrm>
          <a:prstGeom prst="rect">
            <a:avLst/>
          </a:prstGeom>
          <a:noFill/>
          <a:ln/>
        </p:spPr>
        <p:txBody>
          <a:bodyPr wrap="square" lIns="0" tIns="0" rIns="0" bIns="0" rtlCol="0" anchor="t"/>
          <a:lstStyle/>
          <a:p>
            <a:pPr marL="0" indent="0" algn="l">
              <a:buNone/>
            </a:pPr>
            <a:r>
              <a:rPr lang="en-US" sz="1000" dirty="0">
                <a:solidFill>
                  <a:srgbClr val="CCE8D9"/>
                </a:solidFill>
                <a:latin typeface="Calibri" pitchFamily="34" charset="0"/>
                <a:ea typeface="Calibri" pitchFamily="34" charset="-122"/>
                <a:cs typeface="Calibri" pitchFamily="34" charset="-120"/>
              </a:rPr>
              <a:t>Monitoring education progress</a:t>
            </a:r>
            <a:endParaRPr lang="en-US" sz="1000" dirty="0"/>
          </a:p>
        </p:txBody>
      </p:sp>
      <p:sp>
        <p:nvSpPr>
          <p:cNvPr id="13" name="Shape 10"/>
          <p:cNvSpPr/>
          <p:nvPr/>
        </p:nvSpPr>
        <p:spPr>
          <a:xfrm>
            <a:off x="5897880" y="804672"/>
            <a:ext cx="2743200" cy="1417320"/>
          </a:xfrm>
          <a:prstGeom prst="rect">
            <a:avLst/>
          </a:prstGeom>
          <a:solidFill>
            <a:srgbClr val="1E8A3C"/>
          </a:solidFill>
          <a:ln w="12700">
            <a:solidFill>
              <a:srgbClr val="1E8A3C"/>
            </a:solidFill>
            <a:prstDash val="solid"/>
          </a:ln>
        </p:spPr>
        <p:txBody>
          <a:bodyPr/>
          <a:lstStyle/>
          <a:p>
            <a:endParaRPr lang="en-GB"/>
          </a:p>
        </p:txBody>
      </p:sp>
      <p:sp>
        <p:nvSpPr>
          <p:cNvPr id="14" name="Text 11"/>
          <p:cNvSpPr/>
          <p:nvPr/>
        </p:nvSpPr>
        <p:spPr>
          <a:xfrm>
            <a:off x="6007608" y="841248"/>
            <a:ext cx="2560320" cy="713232"/>
          </a:xfrm>
          <a:prstGeom prst="rect">
            <a:avLst/>
          </a:prstGeom>
          <a:noFill/>
          <a:ln/>
        </p:spPr>
        <p:txBody>
          <a:bodyPr wrap="square" lIns="0" tIns="0" rIns="0" bIns="0" rtlCol="0" anchor="ctr"/>
          <a:lstStyle/>
          <a:p>
            <a:pPr marL="0" indent="0" algn="l">
              <a:buNone/>
            </a:pPr>
            <a:r>
              <a:rPr lang="en-US" sz="4400" b="1" dirty="0">
                <a:solidFill>
                  <a:srgbClr val="FFFFFF"/>
                </a:solidFill>
                <a:latin typeface="Calibri" pitchFamily="34" charset="0"/>
                <a:ea typeface="Calibri" pitchFamily="34" charset="-122"/>
                <a:cs typeface="Calibri" pitchFamily="34" charset="-120"/>
              </a:rPr>
              <a:t>10</a:t>
            </a:r>
            <a:endParaRPr lang="en-US" sz="4400" dirty="0"/>
          </a:p>
        </p:txBody>
      </p:sp>
      <p:sp>
        <p:nvSpPr>
          <p:cNvPr id="15" name="Text 12"/>
          <p:cNvSpPr/>
          <p:nvPr/>
        </p:nvSpPr>
        <p:spPr>
          <a:xfrm>
            <a:off x="6007608" y="1536192"/>
            <a:ext cx="2560320" cy="320040"/>
          </a:xfrm>
          <a:prstGeom prst="rect">
            <a:avLst/>
          </a:prstGeom>
          <a:noFill/>
          <a:ln/>
        </p:spPr>
        <p:txBody>
          <a:bodyPr wrap="square" lIns="0" tIns="0" rIns="0" bIns="0" rtlCol="0" anchor="t"/>
          <a:lstStyle/>
          <a:p>
            <a:pPr marL="0" indent="0" algn="l">
              <a:buNone/>
            </a:pPr>
            <a:r>
              <a:rPr lang="en-US" sz="1200" b="1" dirty="0">
                <a:solidFill>
                  <a:srgbClr val="FFFFFF"/>
                </a:solidFill>
                <a:latin typeface="Calibri" pitchFamily="34" charset="0"/>
                <a:ea typeface="Calibri" pitchFamily="34" charset="-122"/>
                <a:cs typeface="Calibri" pitchFamily="34" charset="-120"/>
              </a:rPr>
              <a:t>SDG 4 Sub-targets</a:t>
            </a:r>
            <a:endParaRPr lang="en-US" sz="1200" dirty="0"/>
          </a:p>
        </p:txBody>
      </p:sp>
      <p:sp>
        <p:nvSpPr>
          <p:cNvPr id="16" name="Text 13"/>
          <p:cNvSpPr/>
          <p:nvPr/>
        </p:nvSpPr>
        <p:spPr>
          <a:xfrm>
            <a:off x="6007608" y="1828800"/>
            <a:ext cx="2560320" cy="320040"/>
          </a:xfrm>
          <a:prstGeom prst="rect">
            <a:avLst/>
          </a:prstGeom>
          <a:noFill/>
          <a:ln/>
        </p:spPr>
        <p:txBody>
          <a:bodyPr wrap="square" lIns="0" tIns="0" rIns="0" bIns="0" rtlCol="0" anchor="t"/>
          <a:lstStyle/>
          <a:p>
            <a:pPr marL="0" indent="0" algn="l">
              <a:buNone/>
            </a:pPr>
            <a:r>
              <a:rPr lang="en-US" sz="1000" dirty="0">
                <a:solidFill>
                  <a:srgbClr val="CCE8D9"/>
                </a:solidFill>
                <a:latin typeface="Calibri" pitchFamily="34" charset="0"/>
                <a:ea typeface="Calibri" pitchFamily="34" charset="-122"/>
                <a:cs typeface="Calibri" pitchFamily="34" charset="-120"/>
              </a:rPr>
              <a:t>Mapped to CESA objectives</a:t>
            </a:r>
            <a:endParaRPr lang="en-US" sz="1000" dirty="0"/>
          </a:p>
        </p:txBody>
      </p:sp>
      <p:sp>
        <p:nvSpPr>
          <p:cNvPr id="17" name="Text 14"/>
          <p:cNvSpPr/>
          <p:nvPr/>
        </p:nvSpPr>
        <p:spPr>
          <a:xfrm>
            <a:off x="228600" y="2331720"/>
            <a:ext cx="8686800" cy="594360"/>
          </a:xfrm>
          <a:prstGeom prst="rect">
            <a:avLst/>
          </a:prstGeom>
          <a:noFill/>
          <a:ln/>
        </p:spPr>
        <p:txBody>
          <a:bodyPr wrap="square" lIns="0" tIns="0" rIns="0" bIns="0" rtlCol="0" anchor="t"/>
          <a:lstStyle/>
          <a:p>
            <a:pPr marL="0" indent="0" algn="l">
              <a:buNone/>
            </a:pPr>
            <a:r>
              <a:rPr lang="en-US" sz="1200" dirty="0">
                <a:solidFill>
                  <a:srgbClr val="222222"/>
                </a:solidFill>
                <a:latin typeface="Calibri" pitchFamily="34" charset="0"/>
                <a:ea typeface="Calibri" pitchFamily="34" charset="-122"/>
                <a:cs typeface="Calibri" pitchFamily="34" charset="-120"/>
              </a:rPr>
              <a:t>CESA 26-35 operationalises SDG 4 for Africa with continent-specific targets addressing skills, equity, resilience, and lifelong learning — including dedicated Higher Education and TVET objectives. Each CESA indicator maps to SDG 4 sub-indicators for global comparability.</a:t>
            </a:r>
            <a:endParaRPr lang="en-US" sz="1200" dirty="0"/>
          </a:p>
        </p:txBody>
      </p:sp>
      <p:sp>
        <p:nvSpPr>
          <p:cNvPr id="18" name="Text 15"/>
          <p:cNvSpPr/>
          <p:nvPr/>
        </p:nvSpPr>
        <p:spPr>
          <a:xfrm>
            <a:off x="228600" y="2999232"/>
            <a:ext cx="8686800" cy="292608"/>
          </a:xfrm>
          <a:prstGeom prst="rect">
            <a:avLst/>
          </a:prstGeom>
          <a:noFill/>
          <a:ln/>
        </p:spPr>
        <p:txBody>
          <a:bodyPr wrap="square" lIns="0" tIns="0" rIns="0" bIns="0" rtlCol="0" anchor="ctr"/>
          <a:lstStyle/>
          <a:p>
            <a:pPr marL="0" indent="0" algn="l">
              <a:buNone/>
            </a:pPr>
            <a:r>
              <a:rPr lang="en-US" sz="1200" b="1" dirty="0">
                <a:solidFill>
                  <a:srgbClr val="217A3C"/>
                </a:solidFill>
                <a:latin typeface="Calibri" pitchFamily="34" charset="0"/>
                <a:ea typeface="Calibri" pitchFamily="34" charset="-122"/>
                <a:cs typeface="Calibri" pitchFamily="34" charset="-120"/>
              </a:rPr>
              <a:t>6 CESA Strategic Areas:</a:t>
            </a:r>
            <a:endParaRPr lang="en-US" sz="1200" dirty="0"/>
          </a:p>
        </p:txBody>
      </p:sp>
      <p:sp>
        <p:nvSpPr>
          <p:cNvPr id="19" name="Text 16"/>
          <p:cNvSpPr/>
          <p:nvPr/>
        </p:nvSpPr>
        <p:spPr>
          <a:xfrm>
            <a:off x="228600" y="3310128"/>
            <a:ext cx="4206240" cy="914400"/>
          </a:xfrm>
          <a:prstGeom prst="rect">
            <a:avLst/>
          </a:prstGeom>
          <a:noFill/>
          <a:ln/>
        </p:spPr>
        <p:txBody>
          <a:bodyPr wrap="square" rtlCol="0" anchor="ctr"/>
          <a:lstStyle/>
          <a:p>
            <a:pPr marL="342900" indent="-342900" algn="l">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1.  Resources &amp; Enabling Environment</a:t>
            </a:r>
            <a:endParaRPr lang="en-US" sz="1100" dirty="0"/>
          </a:p>
          <a:p>
            <a:pPr marL="342900" indent="-342900" algn="l">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2.  Teachers, Educators &amp; Caregivers</a:t>
            </a:r>
            <a:endParaRPr lang="en-US" sz="1100" dirty="0"/>
          </a:p>
          <a:p>
            <a:pPr marL="342900" indent="-342900" algn="l">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3.  Basic Education</a:t>
            </a:r>
            <a:endParaRPr lang="en-US" sz="1100" dirty="0"/>
          </a:p>
        </p:txBody>
      </p:sp>
      <p:sp>
        <p:nvSpPr>
          <p:cNvPr id="20" name="Text 17"/>
          <p:cNvSpPr/>
          <p:nvPr/>
        </p:nvSpPr>
        <p:spPr>
          <a:xfrm>
            <a:off x="4572000" y="3310128"/>
            <a:ext cx="4297680" cy="914400"/>
          </a:xfrm>
          <a:prstGeom prst="rect">
            <a:avLst/>
          </a:prstGeom>
          <a:noFill/>
          <a:ln/>
        </p:spPr>
        <p:txBody>
          <a:bodyPr wrap="square" rtlCol="0" anchor="ctr"/>
          <a:lstStyle/>
          <a:p>
            <a:pPr marL="342900" indent="-342900" algn="l">
              <a:spcAft>
                <a:spcPts val="400"/>
              </a:spcAft>
              <a:buSzPct val="100000"/>
              <a:buChar char="•"/>
            </a:pPr>
            <a:r>
              <a:rPr lang="en-US" sz="1100" b="1" dirty="0">
                <a:solidFill>
                  <a:srgbClr val="217A3C"/>
                </a:solidFill>
                <a:latin typeface="Calibri" pitchFamily="34" charset="0"/>
                <a:ea typeface="Calibri" pitchFamily="34" charset="-122"/>
                <a:cs typeface="Calibri" pitchFamily="34" charset="-120"/>
              </a:rPr>
              <a:t>4.  Higher Education &amp; TVET  ★</a:t>
            </a:r>
            <a:endParaRPr lang="en-US" sz="1100" dirty="0"/>
          </a:p>
          <a:p>
            <a:pPr marL="342900" indent="-342900" algn="l">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5.  Second Chance &amp; Lifelong Learning</a:t>
            </a:r>
            <a:endParaRPr lang="en-US" sz="1100" dirty="0"/>
          </a:p>
          <a:p>
            <a:pPr marL="342900" indent="-342900" algn="l">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6.  Gender, Equity &amp; Inclusion</a:t>
            </a:r>
            <a:endParaRPr lang="en-US" sz="1100" dirty="0"/>
          </a:p>
        </p:txBody>
      </p:sp>
      <p:sp>
        <p:nvSpPr>
          <p:cNvPr id="21" name="Shape 18"/>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22"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600" b="1" dirty="0">
                <a:solidFill>
                  <a:srgbClr val="217A3C"/>
                </a:solidFill>
                <a:latin typeface="Calibri" pitchFamily="34" charset="0"/>
                <a:ea typeface="Calibri" pitchFamily="34" charset="-122"/>
                <a:cs typeface="Calibri" pitchFamily="34" charset="-120"/>
              </a:rPr>
              <a:t>Why the Strategy Needs Indicators</a:t>
            </a:r>
            <a:endParaRPr lang="en-US" sz="26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sp>
        <p:nvSpPr>
          <p:cNvPr id="5" name="Shape 2"/>
          <p:cNvSpPr/>
          <p:nvPr/>
        </p:nvSpPr>
        <p:spPr>
          <a:xfrm>
            <a:off x="228600" y="786384"/>
            <a:ext cx="621792" cy="603504"/>
          </a:xfrm>
          <a:prstGeom prst="rect">
            <a:avLst/>
          </a:prstGeom>
          <a:solidFill>
            <a:srgbClr val="1E8A3C"/>
          </a:solidFill>
          <a:ln w="12700">
            <a:solidFill>
              <a:srgbClr val="1E8A3C"/>
            </a:solidFill>
            <a:prstDash val="solid"/>
          </a:ln>
        </p:spPr>
        <p:txBody>
          <a:bodyPr/>
          <a:lstStyle/>
          <a:p>
            <a:endParaRPr lang="en-GB"/>
          </a:p>
        </p:txBody>
      </p:sp>
      <p:sp>
        <p:nvSpPr>
          <p:cNvPr id="6" name="Text 3"/>
          <p:cNvSpPr/>
          <p:nvPr/>
        </p:nvSpPr>
        <p:spPr>
          <a:xfrm>
            <a:off x="228600" y="786384"/>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01</a:t>
            </a:r>
            <a:endParaRPr lang="en-US" sz="1800" dirty="0"/>
          </a:p>
        </p:txBody>
      </p:sp>
      <p:sp>
        <p:nvSpPr>
          <p:cNvPr id="7" name="Shape 4"/>
          <p:cNvSpPr/>
          <p:nvPr/>
        </p:nvSpPr>
        <p:spPr>
          <a:xfrm>
            <a:off x="960120" y="786384"/>
            <a:ext cx="7955280" cy="603504"/>
          </a:xfrm>
          <a:prstGeom prst="rect">
            <a:avLst/>
          </a:prstGeom>
          <a:solidFill>
            <a:srgbClr val="F2F9F5"/>
          </a:solidFill>
          <a:ln w="6350">
            <a:solidFill>
              <a:srgbClr val="C8DFD0"/>
            </a:solidFill>
            <a:prstDash val="solid"/>
          </a:ln>
        </p:spPr>
        <p:txBody>
          <a:bodyPr/>
          <a:lstStyle/>
          <a:p>
            <a:endParaRPr lang="en-GB"/>
          </a:p>
        </p:txBody>
      </p:sp>
      <p:sp>
        <p:nvSpPr>
          <p:cNvPr id="8" name="Text 5"/>
          <p:cNvSpPr/>
          <p:nvPr/>
        </p:nvSpPr>
        <p:spPr>
          <a:xfrm>
            <a:off x="1051560" y="832104"/>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A strategy states intent; indicators state whether intent became reality. The 12 CESA targets are measurable only because 70+ indicators sit beneath them.</a:t>
            </a:r>
            <a:endParaRPr lang="en-US" sz="1100" dirty="0"/>
          </a:p>
        </p:txBody>
      </p:sp>
      <p:sp>
        <p:nvSpPr>
          <p:cNvPr id="9" name="Shape 6"/>
          <p:cNvSpPr/>
          <p:nvPr/>
        </p:nvSpPr>
        <p:spPr>
          <a:xfrm>
            <a:off x="228600" y="1536192"/>
            <a:ext cx="621792" cy="603504"/>
          </a:xfrm>
          <a:prstGeom prst="rect">
            <a:avLst/>
          </a:prstGeom>
          <a:solidFill>
            <a:srgbClr val="1E8A3C"/>
          </a:solidFill>
          <a:ln w="12700">
            <a:solidFill>
              <a:srgbClr val="1E8A3C"/>
            </a:solidFill>
            <a:prstDash val="solid"/>
          </a:ln>
        </p:spPr>
        <p:txBody>
          <a:bodyPr/>
          <a:lstStyle/>
          <a:p>
            <a:endParaRPr lang="en-GB"/>
          </a:p>
        </p:txBody>
      </p:sp>
      <p:sp>
        <p:nvSpPr>
          <p:cNvPr id="10" name="Text 7"/>
          <p:cNvSpPr/>
          <p:nvPr/>
        </p:nvSpPr>
        <p:spPr>
          <a:xfrm>
            <a:off x="228600" y="1536192"/>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02</a:t>
            </a:r>
            <a:endParaRPr lang="en-US" sz="1800" dirty="0"/>
          </a:p>
        </p:txBody>
      </p:sp>
      <p:sp>
        <p:nvSpPr>
          <p:cNvPr id="11" name="Shape 8"/>
          <p:cNvSpPr/>
          <p:nvPr/>
        </p:nvSpPr>
        <p:spPr>
          <a:xfrm>
            <a:off x="960120" y="1536192"/>
            <a:ext cx="7955280" cy="603504"/>
          </a:xfrm>
          <a:prstGeom prst="rect">
            <a:avLst/>
          </a:prstGeom>
          <a:solidFill>
            <a:srgbClr val="EBF3FB"/>
          </a:solidFill>
          <a:ln w="6350">
            <a:solidFill>
              <a:srgbClr val="B8CCE4"/>
            </a:solidFill>
            <a:prstDash val="solid"/>
          </a:ln>
        </p:spPr>
        <p:txBody>
          <a:bodyPr/>
          <a:lstStyle/>
          <a:p>
            <a:endParaRPr lang="en-GB"/>
          </a:p>
        </p:txBody>
      </p:sp>
      <p:sp>
        <p:nvSpPr>
          <p:cNvPr id="12" name="Text 9"/>
          <p:cNvSpPr/>
          <p:nvPr/>
        </p:nvSpPr>
        <p:spPr>
          <a:xfrm>
            <a:off x="1051560" y="1581912"/>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Comparability. One agreed definition per indicator means a Gender Parity Index of 0.93, or 3.7% of GDP spent on education, is the same quantity in every Member State.</a:t>
            </a:r>
            <a:endParaRPr lang="en-US" sz="1100" dirty="0"/>
          </a:p>
        </p:txBody>
      </p:sp>
      <p:sp>
        <p:nvSpPr>
          <p:cNvPr id="13" name="Shape 10"/>
          <p:cNvSpPr/>
          <p:nvPr/>
        </p:nvSpPr>
        <p:spPr>
          <a:xfrm>
            <a:off x="228600" y="2286000"/>
            <a:ext cx="621792" cy="603504"/>
          </a:xfrm>
          <a:prstGeom prst="rect">
            <a:avLst/>
          </a:prstGeom>
          <a:solidFill>
            <a:srgbClr val="1E8A3C"/>
          </a:solidFill>
          <a:ln w="12700">
            <a:solidFill>
              <a:srgbClr val="1E8A3C"/>
            </a:solidFill>
            <a:prstDash val="solid"/>
          </a:ln>
        </p:spPr>
        <p:txBody>
          <a:bodyPr/>
          <a:lstStyle/>
          <a:p>
            <a:endParaRPr lang="en-GB"/>
          </a:p>
        </p:txBody>
      </p:sp>
      <p:sp>
        <p:nvSpPr>
          <p:cNvPr id="14" name="Text 11"/>
          <p:cNvSpPr/>
          <p:nvPr/>
        </p:nvSpPr>
        <p:spPr>
          <a:xfrm>
            <a:off x="228600" y="2286000"/>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03</a:t>
            </a:r>
            <a:endParaRPr lang="en-US" sz="1800" dirty="0"/>
          </a:p>
        </p:txBody>
      </p:sp>
      <p:sp>
        <p:nvSpPr>
          <p:cNvPr id="15" name="Shape 12"/>
          <p:cNvSpPr/>
          <p:nvPr/>
        </p:nvSpPr>
        <p:spPr>
          <a:xfrm>
            <a:off x="960120" y="2286000"/>
            <a:ext cx="7955280" cy="603504"/>
          </a:xfrm>
          <a:prstGeom prst="rect">
            <a:avLst/>
          </a:prstGeom>
          <a:solidFill>
            <a:srgbClr val="EBF3FB"/>
          </a:solidFill>
          <a:ln w="6350">
            <a:solidFill>
              <a:srgbClr val="B8CCE4"/>
            </a:solidFill>
            <a:prstDash val="solid"/>
          </a:ln>
        </p:spPr>
        <p:txBody>
          <a:bodyPr/>
          <a:lstStyle/>
          <a:p>
            <a:endParaRPr lang="en-GB"/>
          </a:p>
        </p:txBody>
      </p:sp>
      <p:sp>
        <p:nvSpPr>
          <p:cNvPr id="16" name="Text 13"/>
          <p:cNvSpPr/>
          <p:nvPr/>
        </p:nvSpPr>
        <p:spPr>
          <a:xfrm>
            <a:off x="1051560" y="2331720"/>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Baselines make ambition accountable. 28% ECED enrolment to 80%; 40% learning proficiency to 75%; 67% adult literacy to 90% — each is a commitment with a number attached.</a:t>
            </a:r>
            <a:endParaRPr lang="en-US" sz="1100" dirty="0"/>
          </a:p>
        </p:txBody>
      </p:sp>
      <p:sp>
        <p:nvSpPr>
          <p:cNvPr id="17" name="Shape 14"/>
          <p:cNvSpPr/>
          <p:nvPr/>
        </p:nvSpPr>
        <p:spPr>
          <a:xfrm>
            <a:off x="228600" y="3035808"/>
            <a:ext cx="621792" cy="603504"/>
          </a:xfrm>
          <a:prstGeom prst="rect">
            <a:avLst/>
          </a:prstGeom>
          <a:solidFill>
            <a:srgbClr val="1E8A3C"/>
          </a:solidFill>
          <a:ln w="12700">
            <a:solidFill>
              <a:srgbClr val="1E8A3C"/>
            </a:solidFill>
            <a:prstDash val="solid"/>
          </a:ln>
        </p:spPr>
        <p:txBody>
          <a:bodyPr/>
          <a:lstStyle/>
          <a:p>
            <a:endParaRPr lang="en-GB"/>
          </a:p>
        </p:txBody>
      </p:sp>
      <p:sp>
        <p:nvSpPr>
          <p:cNvPr id="18" name="Text 15"/>
          <p:cNvSpPr/>
          <p:nvPr/>
        </p:nvSpPr>
        <p:spPr>
          <a:xfrm>
            <a:off x="228600" y="3035808"/>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04</a:t>
            </a:r>
            <a:endParaRPr lang="en-US" sz="1800" dirty="0"/>
          </a:p>
        </p:txBody>
      </p:sp>
      <p:sp>
        <p:nvSpPr>
          <p:cNvPr id="19" name="Shape 16"/>
          <p:cNvSpPr/>
          <p:nvPr/>
        </p:nvSpPr>
        <p:spPr>
          <a:xfrm>
            <a:off x="960120" y="3035808"/>
            <a:ext cx="7955280" cy="603504"/>
          </a:xfrm>
          <a:prstGeom prst="rect">
            <a:avLst/>
          </a:prstGeom>
          <a:solidFill>
            <a:srgbClr val="EBF3FB"/>
          </a:solidFill>
          <a:ln w="6350">
            <a:solidFill>
              <a:srgbClr val="B8CCE4"/>
            </a:solidFill>
            <a:prstDash val="solid"/>
          </a:ln>
        </p:spPr>
        <p:txBody>
          <a:bodyPr/>
          <a:lstStyle/>
          <a:p>
            <a:endParaRPr lang="en-GB"/>
          </a:p>
        </p:txBody>
      </p:sp>
      <p:sp>
        <p:nvSpPr>
          <p:cNvPr id="20" name="Text 17"/>
          <p:cNvSpPr/>
          <p:nvPr/>
        </p:nvSpPr>
        <p:spPr>
          <a:xfrm>
            <a:off x="1051560" y="3081528"/>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Global alignment. Mapping every CESA indicator to an SDG 4 sub-indicator means Africa reports once and is counted twice — continentally and globally.</a:t>
            </a:r>
            <a:endParaRPr lang="en-US" sz="1100" dirty="0"/>
          </a:p>
        </p:txBody>
      </p:sp>
      <p:sp>
        <p:nvSpPr>
          <p:cNvPr id="21" name="Shape 18"/>
          <p:cNvSpPr/>
          <p:nvPr/>
        </p:nvSpPr>
        <p:spPr>
          <a:xfrm>
            <a:off x="228600" y="3785616"/>
            <a:ext cx="621792" cy="603504"/>
          </a:xfrm>
          <a:prstGeom prst="rect">
            <a:avLst/>
          </a:prstGeom>
          <a:solidFill>
            <a:srgbClr val="1E8A3C"/>
          </a:solidFill>
          <a:ln w="12700">
            <a:solidFill>
              <a:srgbClr val="1E8A3C"/>
            </a:solidFill>
            <a:prstDash val="solid"/>
          </a:ln>
        </p:spPr>
        <p:txBody>
          <a:bodyPr/>
          <a:lstStyle/>
          <a:p>
            <a:endParaRPr lang="en-GB"/>
          </a:p>
        </p:txBody>
      </p:sp>
      <p:sp>
        <p:nvSpPr>
          <p:cNvPr id="22" name="Text 19"/>
          <p:cNvSpPr/>
          <p:nvPr/>
        </p:nvSpPr>
        <p:spPr>
          <a:xfrm>
            <a:off x="228600" y="3785616"/>
            <a:ext cx="621792" cy="603504"/>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05</a:t>
            </a:r>
            <a:endParaRPr lang="en-US" sz="1800" dirty="0"/>
          </a:p>
        </p:txBody>
      </p:sp>
      <p:sp>
        <p:nvSpPr>
          <p:cNvPr id="23" name="Shape 20"/>
          <p:cNvSpPr/>
          <p:nvPr/>
        </p:nvSpPr>
        <p:spPr>
          <a:xfrm>
            <a:off x="960120" y="3785616"/>
            <a:ext cx="7955280" cy="603504"/>
          </a:xfrm>
          <a:prstGeom prst="rect">
            <a:avLst/>
          </a:prstGeom>
          <a:solidFill>
            <a:srgbClr val="F2F9F5"/>
          </a:solidFill>
          <a:ln w="6350">
            <a:solidFill>
              <a:srgbClr val="C8DFD0"/>
            </a:solidFill>
            <a:prstDash val="solid"/>
          </a:ln>
        </p:spPr>
        <p:txBody>
          <a:bodyPr/>
          <a:lstStyle/>
          <a:p>
            <a:endParaRPr lang="en-GB"/>
          </a:p>
        </p:txBody>
      </p:sp>
      <p:sp>
        <p:nvSpPr>
          <p:cNvPr id="24" name="Text 21"/>
          <p:cNvSpPr/>
          <p:nvPr/>
        </p:nvSpPr>
        <p:spPr>
          <a:xfrm>
            <a:off x="1051560" y="3831336"/>
            <a:ext cx="7772400" cy="512064"/>
          </a:xfrm>
          <a:prstGeom prst="rect">
            <a:avLst/>
          </a:prstGeom>
          <a:noFill/>
          <a:ln/>
        </p:spPr>
        <p:txBody>
          <a:bodyPr wrap="square" lIns="0" tIns="0" rIns="0" bIns="0" rtlCol="0" anchor="ctr"/>
          <a:lstStyle/>
          <a:p>
            <a:pPr marL="0" indent="0" algn="l">
              <a:buNone/>
            </a:pPr>
            <a:r>
              <a:rPr lang="en-US" sz="1100" dirty="0">
                <a:solidFill>
                  <a:srgbClr val="222222"/>
                </a:solidFill>
                <a:latin typeface="Calibri" pitchFamily="34" charset="0"/>
                <a:ea typeface="Calibri" pitchFamily="34" charset="-122"/>
                <a:cs typeface="Calibri" pitchFamily="34" charset="-120"/>
              </a:rPr>
              <a:t>Evidence for policy and peer learning. Comparable data is the precondition for peer review, benchmarking and targeted capacity support across the 55 Member States.</a:t>
            </a:r>
            <a:endParaRPr lang="en-US" sz="1100" dirty="0"/>
          </a:p>
        </p:txBody>
      </p:sp>
      <p:sp>
        <p:nvSpPr>
          <p:cNvPr id="25" name="Shape 22"/>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26"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600" b="1" dirty="0">
                <a:solidFill>
                  <a:srgbClr val="217A3C"/>
                </a:solidFill>
                <a:latin typeface="Calibri" pitchFamily="34" charset="0"/>
                <a:ea typeface="Calibri" pitchFamily="34" charset="-122"/>
                <a:cs typeface="Calibri" pitchFamily="34" charset="-120"/>
              </a:rPr>
              <a:t>CESA Targets 1–4: Mapping to SDG 4</a:t>
            </a:r>
            <a:endParaRPr lang="en-US" sz="26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182880" y="777240"/>
          <a:ext cx="8778240" cy="3703320"/>
        </p:xfrm>
        <a:graphic>
          <a:graphicData uri="http://schemas.openxmlformats.org/drawingml/2006/table">
            <a:tbl>
              <a:tblPr/>
              <a:tblGrid>
                <a:gridCol w="1143000">
                  <a:extLst>
                    <a:ext uri="{9D8B030D-6E8A-4147-A177-3AD203B41FA5}">
                      <a16:colId xmlns:a16="http://schemas.microsoft.com/office/drawing/2014/main" val="20000"/>
                    </a:ext>
                  </a:extLst>
                </a:gridCol>
                <a:gridCol w="1554480">
                  <a:extLst>
                    <a:ext uri="{9D8B030D-6E8A-4147-A177-3AD203B41FA5}">
                      <a16:colId xmlns:a16="http://schemas.microsoft.com/office/drawing/2014/main" val="20001"/>
                    </a:ext>
                  </a:extLst>
                </a:gridCol>
                <a:gridCol w="2788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740664">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CESA Target</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Focus Area</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Key Indicators</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SDG 4 Alignment</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Baseline → 2030 Target</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extLst>
                  <a:ext uri="{0D108BD9-81ED-4DB2-BD59-A6C34878D82A}">
                    <a16:rowId xmlns:a16="http://schemas.microsoft.com/office/drawing/2014/main" val="10000"/>
                  </a:ext>
                </a:extLst>
              </a:tr>
              <a:tr h="740664">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Target 1</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Resources &amp; Financing</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 GDP on education; R&amp;D expenditure; STEAM budget share</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SDG 4.5.6, 9.5.1</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3.7% GDP → 6% GDP</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40664">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Target 2</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Early Childhood (ECED)</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 children 3–5 enrolled; % ECED centres meeting standards; % trained ECED teachers</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SDG 4.2.1, 4.2.2, 4.c.1</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28% enrolment → 80%</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extLst>
                  <a:ext uri="{0D108BD9-81ED-4DB2-BD59-A6C34878D82A}">
                    <a16:rowId xmlns:a16="http://schemas.microsoft.com/office/drawing/2014/main" val="10002"/>
                  </a:ext>
                </a:extLst>
              </a:tr>
              <a:tr h="740664">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Target 3</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Primary &amp; Secondary Educ.</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 meeting learning benchmarks; Member States with NLAs; % teachers trained in ICT/STEAM</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SDG 4.1.1, 4.1.6, 4.4.1</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40% proficiency → 75%</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40664">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Target 4</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Higher Education &amp; TVET ★</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 HE institutions accredited; HE graduate employment rate; % TVET employed ≤6 months; employer satisfaction; TVET qualifications recognised</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SDG 4.3.1–4.3.3, 4.4.1–4.4.2</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60% HE accredited → 90%; 65% HE employed → 85%</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extLst>
                  <a:ext uri="{0D108BD9-81ED-4DB2-BD59-A6C34878D82A}">
                    <a16:rowId xmlns:a16="http://schemas.microsoft.com/office/drawing/2014/main" val="10004"/>
                  </a:ext>
                </a:extLst>
              </a:tr>
            </a:tbl>
          </a:graphicData>
        </a:graphic>
      </p:graphicFrame>
      <p:sp>
        <p:nvSpPr>
          <p:cNvPr id="6" name="Shape 2"/>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7"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200" b="1" dirty="0">
                <a:solidFill>
                  <a:srgbClr val="217A3C"/>
                </a:solidFill>
                <a:latin typeface="Calibri" pitchFamily="34" charset="0"/>
                <a:ea typeface="Calibri" pitchFamily="34" charset="-122"/>
                <a:cs typeface="Calibri" pitchFamily="34" charset="-120"/>
              </a:rPr>
              <a:t>Target 4 Deep-Dive: Higher Education &amp; TVET (SDG 4.3)</a:t>
            </a:r>
            <a:endParaRPr lang="en-US" sz="22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sp>
        <p:nvSpPr>
          <p:cNvPr id="5" name="Text 2"/>
          <p:cNvSpPr/>
          <p:nvPr/>
        </p:nvSpPr>
        <p:spPr>
          <a:xfrm>
            <a:off x="228600" y="749808"/>
            <a:ext cx="7589520" cy="475488"/>
          </a:xfrm>
          <a:prstGeom prst="rect">
            <a:avLst/>
          </a:prstGeom>
          <a:noFill/>
          <a:ln/>
        </p:spPr>
        <p:txBody>
          <a:bodyPr wrap="square" lIns="0" tIns="0" rIns="0" bIns="0" rtlCol="0" anchor="t"/>
          <a:lstStyle/>
          <a:p>
            <a:pPr marL="0" indent="0" algn="l">
              <a:buNone/>
            </a:pPr>
            <a:r>
              <a:rPr lang="en-US" sz="1100" dirty="0">
                <a:solidFill>
                  <a:srgbClr val="222222"/>
                </a:solidFill>
                <a:latin typeface="Calibri" pitchFamily="34" charset="0"/>
                <a:ea typeface="Calibri" pitchFamily="34" charset="-122"/>
                <a:cs typeface="Calibri" pitchFamily="34" charset="-120"/>
              </a:rPr>
              <a:t>CESA Target 4 calls for equal access to quality technical, vocational and tertiary education for all by 2036, aligned to SDG 4.3. Five core indicator sets track progress across HE accreditation, employment, employer satisfaction, TVET qualifications and digital skills.</a:t>
            </a:r>
            <a:endParaRPr lang="en-US" sz="1100" dirty="0"/>
          </a:p>
        </p:txBody>
      </p:sp>
      <p:sp>
        <p:nvSpPr>
          <p:cNvPr id="6" name="Shape 3"/>
          <p:cNvSpPr/>
          <p:nvPr/>
        </p:nvSpPr>
        <p:spPr>
          <a:xfrm>
            <a:off x="228600" y="1298448"/>
            <a:ext cx="2606040" cy="1389888"/>
          </a:xfrm>
          <a:prstGeom prst="rect">
            <a:avLst/>
          </a:prstGeom>
          <a:solidFill>
            <a:srgbClr val="FFFFFF"/>
          </a:solidFill>
          <a:ln w="9525">
            <a:solidFill>
              <a:srgbClr val="B8CCE4"/>
            </a:solidFill>
            <a:prstDash val="solid"/>
          </a:ln>
          <a:effectLst>
            <a:outerShdw blurRad="63500" dist="25400" dir="8100000" algn="bl" rotWithShape="0">
              <a:srgbClr val="000000">
                <a:alpha val="10000"/>
              </a:srgbClr>
            </a:outerShdw>
          </a:effectLst>
        </p:spPr>
        <p:txBody>
          <a:bodyPr/>
          <a:lstStyle/>
          <a:p>
            <a:endParaRPr lang="en-GB"/>
          </a:p>
        </p:txBody>
      </p:sp>
      <p:sp>
        <p:nvSpPr>
          <p:cNvPr id="7" name="Shape 4"/>
          <p:cNvSpPr/>
          <p:nvPr/>
        </p:nvSpPr>
        <p:spPr>
          <a:xfrm>
            <a:off x="228600" y="1298448"/>
            <a:ext cx="2606040" cy="54864"/>
          </a:xfrm>
          <a:prstGeom prst="rect">
            <a:avLst/>
          </a:prstGeom>
          <a:solidFill>
            <a:srgbClr val="1E8A3C"/>
          </a:solidFill>
          <a:ln w="12700">
            <a:solidFill>
              <a:srgbClr val="1E8A3C"/>
            </a:solidFill>
            <a:prstDash val="solid"/>
          </a:ln>
        </p:spPr>
        <p:txBody>
          <a:bodyPr/>
          <a:lstStyle/>
          <a:p>
            <a:endParaRPr lang="en-GB"/>
          </a:p>
        </p:txBody>
      </p:sp>
      <p:sp>
        <p:nvSpPr>
          <p:cNvPr id="8" name="Text 5"/>
          <p:cNvSpPr/>
          <p:nvPr/>
        </p:nvSpPr>
        <p:spPr>
          <a:xfrm>
            <a:off x="320040" y="1371600"/>
            <a:ext cx="2423160" cy="329184"/>
          </a:xfrm>
          <a:prstGeom prst="rect">
            <a:avLst/>
          </a:prstGeom>
          <a:noFill/>
          <a:ln/>
        </p:spPr>
        <p:txBody>
          <a:bodyPr wrap="square" lIns="0" tIns="0" rIns="0" bIns="0" rtlCol="0" anchor="t"/>
          <a:lstStyle/>
          <a:p>
            <a:pPr marL="0" indent="0" algn="l">
              <a:buNone/>
            </a:pPr>
            <a:r>
              <a:rPr lang="en-US" sz="1100" b="1" dirty="0">
                <a:solidFill>
                  <a:srgbClr val="217A3C"/>
                </a:solidFill>
                <a:latin typeface="Calibri" pitchFamily="34" charset="0"/>
                <a:ea typeface="Calibri" pitchFamily="34" charset="-122"/>
                <a:cs typeface="Calibri" pitchFamily="34" charset="-120"/>
              </a:rPr>
              <a:t>HE Accreditation</a:t>
            </a:r>
            <a:endParaRPr lang="en-US" sz="1100" dirty="0"/>
          </a:p>
        </p:txBody>
      </p:sp>
      <p:sp>
        <p:nvSpPr>
          <p:cNvPr id="9" name="Shape 6"/>
          <p:cNvSpPr/>
          <p:nvPr/>
        </p:nvSpPr>
        <p:spPr>
          <a:xfrm>
            <a:off x="320040" y="1700784"/>
            <a:ext cx="1097280" cy="201168"/>
          </a:xfrm>
          <a:prstGeom prst="rect">
            <a:avLst/>
          </a:prstGeom>
          <a:solidFill>
            <a:srgbClr val="4472C4"/>
          </a:solidFill>
          <a:ln w="12700">
            <a:solidFill>
              <a:srgbClr val="4472C4"/>
            </a:solidFill>
            <a:prstDash val="solid"/>
          </a:ln>
        </p:spPr>
        <p:txBody>
          <a:bodyPr/>
          <a:lstStyle/>
          <a:p>
            <a:endParaRPr lang="en-GB"/>
          </a:p>
        </p:txBody>
      </p:sp>
      <p:sp>
        <p:nvSpPr>
          <p:cNvPr id="10" name="Text 7"/>
          <p:cNvSpPr/>
          <p:nvPr/>
        </p:nvSpPr>
        <p:spPr>
          <a:xfrm>
            <a:off x="320040" y="1700784"/>
            <a:ext cx="1097280"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SDG 4.3.2</a:t>
            </a:r>
            <a:endParaRPr lang="en-US" sz="800" dirty="0"/>
          </a:p>
        </p:txBody>
      </p:sp>
      <p:sp>
        <p:nvSpPr>
          <p:cNvPr id="11" name="Text 8"/>
          <p:cNvSpPr/>
          <p:nvPr/>
        </p:nvSpPr>
        <p:spPr>
          <a:xfrm>
            <a:off x="320040" y="1938528"/>
            <a:ext cx="2423160" cy="256032"/>
          </a:xfrm>
          <a:prstGeom prst="rect">
            <a:avLst/>
          </a:prstGeom>
          <a:noFill/>
          <a:ln/>
        </p:spPr>
        <p:txBody>
          <a:bodyPr wrap="square" lIns="0" tIns="0" rIns="0" bIns="0" rtlCol="0" anchor="t"/>
          <a:lstStyle/>
          <a:p>
            <a:pPr marL="0" indent="0" algn="l">
              <a:buNone/>
            </a:pPr>
            <a:r>
              <a:rPr lang="en-US" sz="1200" b="1" dirty="0">
                <a:solidFill>
                  <a:srgbClr val="1A1A1A"/>
                </a:solidFill>
                <a:latin typeface="Calibri" pitchFamily="34" charset="0"/>
                <a:ea typeface="Calibri" pitchFamily="34" charset="-122"/>
                <a:cs typeface="Calibri" pitchFamily="34" charset="-120"/>
              </a:rPr>
              <a:t>60%  →  90%</a:t>
            </a:r>
            <a:endParaRPr lang="en-US" sz="1200" dirty="0"/>
          </a:p>
        </p:txBody>
      </p:sp>
      <p:sp>
        <p:nvSpPr>
          <p:cNvPr id="12" name="Text 9"/>
          <p:cNvSpPr/>
          <p:nvPr/>
        </p:nvSpPr>
        <p:spPr>
          <a:xfrm>
            <a:off x="320040" y="2194560"/>
            <a:ext cx="2423160" cy="420624"/>
          </a:xfrm>
          <a:prstGeom prst="rect">
            <a:avLst/>
          </a:prstGeom>
          <a:noFill/>
          <a:ln/>
        </p:spPr>
        <p:txBody>
          <a:bodyPr wrap="square" lIns="0" tIns="0" rIns="0" bIns="0" rtlCol="0" anchor="t"/>
          <a:lstStyle/>
          <a:p>
            <a:pPr marL="0" indent="0" algn="l">
              <a:buNone/>
            </a:pPr>
            <a:r>
              <a:rPr lang="en-US" sz="900" dirty="0">
                <a:solidFill>
                  <a:srgbClr val="555555"/>
                </a:solidFill>
                <a:latin typeface="Calibri" pitchFamily="34" charset="0"/>
                <a:ea typeface="Calibri" pitchFamily="34" charset="-122"/>
                <a:cs typeface="Calibri" pitchFamily="34" charset="-120"/>
              </a:rPr>
              <a:t>% HE institutions meeting national/regional accreditation standards</a:t>
            </a:r>
            <a:endParaRPr lang="en-US" sz="900" dirty="0"/>
          </a:p>
        </p:txBody>
      </p:sp>
      <p:sp>
        <p:nvSpPr>
          <p:cNvPr id="13" name="Shape 10"/>
          <p:cNvSpPr/>
          <p:nvPr/>
        </p:nvSpPr>
        <p:spPr>
          <a:xfrm>
            <a:off x="2999232" y="1298448"/>
            <a:ext cx="2606040" cy="1389888"/>
          </a:xfrm>
          <a:prstGeom prst="rect">
            <a:avLst/>
          </a:prstGeom>
          <a:solidFill>
            <a:srgbClr val="FFFFFF"/>
          </a:solidFill>
          <a:ln w="9525">
            <a:solidFill>
              <a:srgbClr val="B8CCE4"/>
            </a:solidFill>
            <a:prstDash val="solid"/>
          </a:ln>
          <a:effectLst>
            <a:outerShdw blurRad="63500" dist="25400" dir="8100000" algn="bl" rotWithShape="0">
              <a:srgbClr val="000000">
                <a:alpha val="10000"/>
              </a:srgbClr>
            </a:outerShdw>
          </a:effectLst>
        </p:spPr>
        <p:txBody>
          <a:bodyPr/>
          <a:lstStyle/>
          <a:p>
            <a:endParaRPr lang="en-GB"/>
          </a:p>
        </p:txBody>
      </p:sp>
      <p:sp>
        <p:nvSpPr>
          <p:cNvPr id="14" name="Shape 11"/>
          <p:cNvSpPr/>
          <p:nvPr/>
        </p:nvSpPr>
        <p:spPr>
          <a:xfrm>
            <a:off x="2999232" y="1298448"/>
            <a:ext cx="2606040" cy="54864"/>
          </a:xfrm>
          <a:prstGeom prst="rect">
            <a:avLst/>
          </a:prstGeom>
          <a:solidFill>
            <a:srgbClr val="1E8A3C"/>
          </a:solidFill>
          <a:ln w="12700">
            <a:solidFill>
              <a:srgbClr val="1E8A3C"/>
            </a:solidFill>
            <a:prstDash val="solid"/>
          </a:ln>
        </p:spPr>
        <p:txBody>
          <a:bodyPr/>
          <a:lstStyle/>
          <a:p>
            <a:endParaRPr lang="en-GB"/>
          </a:p>
        </p:txBody>
      </p:sp>
      <p:sp>
        <p:nvSpPr>
          <p:cNvPr id="15" name="Text 12"/>
          <p:cNvSpPr/>
          <p:nvPr/>
        </p:nvSpPr>
        <p:spPr>
          <a:xfrm>
            <a:off x="3090672" y="1371600"/>
            <a:ext cx="2423160" cy="329184"/>
          </a:xfrm>
          <a:prstGeom prst="rect">
            <a:avLst/>
          </a:prstGeom>
          <a:noFill/>
          <a:ln/>
        </p:spPr>
        <p:txBody>
          <a:bodyPr wrap="square" lIns="0" tIns="0" rIns="0" bIns="0" rtlCol="0" anchor="t"/>
          <a:lstStyle/>
          <a:p>
            <a:pPr marL="0" indent="0" algn="l">
              <a:buNone/>
            </a:pPr>
            <a:r>
              <a:rPr lang="en-US" sz="1100" b="1" dirty="0">
                <a:solidFill>
                  <a:srgbClr val="217A3C"/>
                </a:solidFill>
                <a:latin typeface="Calibri" pitchFamily="34" charset="0"/>
                <a:ea typeface="Calibri" pitchFamily="34" charset="-122"/>
                <a:cs typeface="Calibri" pitchFamily="34" charset="-120"/>
              </a:rPr>
              <a:t>HE Graduate Employment</a:t>
            </a:r>
            <a:endParaRPr lang="en-US" sz="1100" dirty="0"/>
          </a:p>
        </p:txBody>
      </p:sp>
      <p:sp>
        <p:nvSpPr>
          <p:cNvPr id="16" name="Shape 13"/>
          <p:cNvSpPr/>
          <p:nvPr/>
        </p:nvSpPr>
        <p:spPr>
          <a:xfrm>
            <a:off x="3090672" y="1700784"/>
            <a:ext cx="1097280" cy="201168"/>
          </a:xfrm>
          <a:prstGeom prst="rect">
            <a:avLst/>
          </a:prstGeom>
          <a:solidFill>
            <a:srgbClr val="4472C4"/>
          </a:solidFill>
          <a:ln w="12700">
            <a:solidFill>
              <a:srgbClr val="4472C4"/>
            </a:solidFill>
            <a:prstDash val="solid"/>
          </a:ln>
        </p:spPr>
        <p:txBody>
          <a:bodyPr/>
          <a:lstStyle/>
          <a:p>
            <a:endParaRPr lang="en-GB"/>
          </a:p>
        </p:txBody>
      </p:sp>
      <p:sp>
        <p:nvSpPr>
          <p:cNvPr id="17" name="Text 14"/>
          <p:cNvSpPr/>
          <p:nvPr/>
        </p:nvSpPr>
        <p:spPr>
          <a:xfrm>
            <a:off x="3090672" y="1700784"/>
            <a:ext cx="1097280"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SDG 4.3.1</a:t>
            </a:r>
            <a:endParaRPr lang="en-US" sz="800" dirty="0"/>
          </a:p>
        </p:txBody>
      </p:sp>
      <p:sp>
        <p:nvSpPr>
          <p:cNvPr id="18" name="Text 15"/>
          <p:cNvSpPr/>
          <p:nvPr/>
        </p:nvSpPr>
        <p:spPr>
          <a:xfrm>
            <a:off x="3090672" y="1938528"/>
            <a:ext cx="2423160" cy="256032"/>
          </a:xfrm>
          <a:prstGeom prst="rect">
            <a:avLst/>
          </a:prstGeom>
          <a:noFill/>
          <a:ln/>
        </p:spPr>
        <p:txBody>
          <a:bodyPr wrap="square" lIns="0" tIns="0" rIns="0" bIns="0" rtlCol="0" anchor="t"/>
          <a:lstStyle/>
          <a:p>
            <a:pPr marL="0" indent="0" algn="l">
              <a:buNone/>
            </a:pPr>
            <a:r>
              <a:rPr lang="en-US" sz="1200" b="1" dirty="0">
                <a:solidFill>
                  <a:srgbClr val="1A1A1A"/>
                </a:solidFill>
                <a:latin typeface="Calibri" pitchFamily="34" charset="0"/>
                <a:ea typeface="Calibri" pitchFamily="34" charset="-122"/>
                <a:cs typeface="Calibri" pitchFamily="34" charset="-120"/>
              </a:rPr>
              <a:t>65%  →  85%</a:t>
            </a:r>
            <a:endParaRPr lang="en-US" sz="1200" dirty="0"/>
          </a:p>
        </p:txBody>
      </p:sp>
      <p:sp>
        <p:nvSpPr>
          <p:cNvPr id="19" name="Text 16"/>
          <p:cNvSpPr/>
          <p:nvPr/>
        </p:nvSpPr>
        <p:spPr>
          <a:xfrm>
            <a:off x="3090672" y="2194560"/>
            <a:ext cx="2423160" cy="420624"/>
          </a:xfrm>
          <a:prstGeom prst="rect">
            <a:avLst/>
          </a:prstGeom>
          <a:noFill/>
          <a:ln/>
        </p:spPr>
        <p:txBody>
          <a:bodyPr wrap="square" lIns="0" tIns="0" rIns="0" bIns="0" rtlCol="0" anchor="t"/>
          <a:lstStyle/>
          <a:p>
            <a:pPr marL="0" indent="0" algn="l">
              <a:buNone/>
            </a:pPr>
            <a:r>
              <a:rPr lang="en-US" sz="900" dirty="0">
                <a:solidFill>
                  <a:srgbClr val="555555"/>
                </a:solidFill>
                <a:latin typeface="Calibri" pitchFamily="34" charset="0"/>
                <a:ea typeface="Calibri" pitchFamily="34" charset="-122"/>
                <a:cs typeface="Calibri" pitchFamily="34" charset="-120"/>
              </a:rPr>
              <a:t>% graduates employed within 1 year of completion (tracer studies)</a:t>
            </a:r>
            <a:endParaRPr lang="en-US" sz="900" dirty="0"/>
          </a:p>
        </p:txBody>
      </p:sp>
      <p:sp>
        <p:nvSpPr>
          <p:cNvPr id="20" name="Shape 17"/>
          <p:cNvSpPr/>
          <p:nvPr/>
        </p:nvSpPr>
        <p:spPr>
          <a:xfrm>
            <a:off x="5769864" y="1298448"/>
            <a:ext cx="2606040" cy="1389888"/>
          </a:xfrm>
          <a:prstGeom prst="rect">
            <a:avLst/>
          </a:prstGeom>
          <a:solidFill>
            <a:srgbClr val="FFFFFF"/>
          </a:solidFill>
          <a:ln w="9525">
            <a:solidFill>
              <a:srgbClr val="B8CCE4"/>
            </a:solidFill>
            <a:prstDash val="solid"/>
          </a:ln>
          <a:effectLst>
            <a:outerShdw blurRad="63500" dist="25400" dir="8100000" algn="bl" rotWithShape="0">
              <a:srgbClr val="000000">
                <a:alpha val="10000"/>
              </a:srgbClr>
            </a:outerShdw>
          </a:effectLst>
        </p:spPr>
        <p:txBody>
          <a:bodyPr/>
          <a:lstStyle/>
          <a:p>
            <a:endParaRPr lang="en-GB"/>
          </a:p>
        </p:txBody>
      </p:sp>
      <p:sp>
        <p:nvSpPr>
          <p:cNvPr id="21" name="Shape 18"/>
          <p:cNvSpPr/>
          <p:nvPr/>
        </p:nvSpPr>
        <p:spPr>
          <a:xfrm>
            <a:off x="5769864" y="1298448"/>
            <a:ext cx="2606040" cy="54864"/>
          </a:xfrm>
          <a:prstGeom prst="rect">
            <a:avLst/>
          </a:prstGeom>
          <a:solidFill>
            <a:srgbClr val="1E8A3C"/>
          </a:solidFill>
          <a:ln w="12700">
            <a:solidFill>
              <a:srgbClr val="1E8A3C"/>
            </a:solidFill>
            <a:prstDash val="solid"/>
          </a:ln>
        </p:spPr>
        <p:txBody>
          <a:bodyPr/>
          <a:lstStyle/>
          <a:p>
            <a:endParaRPr lang="en-GB"/>
          </a:p>
        </p:txBody>
      </p:sp>
      <p:sp>
        <p:nvSpPr>
          <p:cNvPr id="22" name="Text 19"/>
          <p:cNvSpPr/>
          <p:nvPr/>
        </p:nvSpPr>
        <p:spPr>
          <a:xfrm>
            <a:off x="5861304" y="1371600"/>
            <a:ext cx="2423160" cy="329184"/>
          </a:xfrm>
          <a:prstGeom prst="rect">
            <a:avLst/>
          </a:prstGeom>
          <a:noFill/>
          <a:ln/>
        </p:spPr>
        <p:txBody>
          <a:bodyPr wrap="square" lIns="0" tIns="0" rIns="0" bIns="0" rtlCol="0" anchor="t"/>
          <a:lstStyle/>
          <a:p>
            <a:pPr marL="0" indent="0" algn="l">
              <a:buNone/>
            </a:pPr>
            <a:r>
              <a:rPr lang="en-US" sz="1100" b="1" dirty="0">
                <a:solidFill>
                  <a:srgbClr val="217A3C"/>
                </a:solidFill>
                <a:latin typeface="Calibri" pitchFamily="34" charset="0"/>
                <a:ea typeface="Calibri" pitchFamily="34" charset="-122"/>
                <a:cs typeface="Calibri" pitchFamily="34" charset="-120"/>
              </a:rPr>
              <a:t>TVET Graduate Employment</a:t>
            </a:r>
            <a:endParaRPr lang="en-US" sz="1100" dirty="0"/>
          </a:p>
        </p:txBody>
      </p:sp>
      <p:sp>
        <p:nvSpPr>
          <p:cNvPr id="23" name="Shape 20"/>
          <p:cNvSpPr/>
          <p:nvPr/>
        </p:nvSpPr>
        <p:spPr>
          <a:xfrm>
            <a:off x="5861304" y="1700784"/>
            <a:ext cx="1097280" cy="201168"/>
          </a:xfrm>
          <a:prstGeom prst="rect">
            <a:avLst/>
          </a:prstGeom>
          <a:solidFill>
            <a:srgbClr val="4472C4"/>
          </a:solidFill>
          <a:ln w="12700">
            <a:solidFill>
              <a:srgbClr val="4472C4"/>
            </a:solidFill>
            <a:prstDash val="solid"/>
          </a:ln>
        </p:spPr>
        <p:txBody>
          <a:bodyPr/>
          <a:lstStyle/>
          <a:p>
            <a:endParaRPr lang="en-GB"/>
          </a:p>
        </p:txBody>
      </p:sp>
      <p:sp>
        <p:nvSpPr>
          <p:cNvPr id="24" name="Text 21"/>
          <p:cNvSpPr/>
          <p:nvPr/>
        </p:nvSpPr>
        <p:spPr>
          <a:xfrm>
            <a:off x="5861304" y="1700784"/>
            <a:ext cx="1097280"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SDG 4.3.3</a:t>
            </a:r>
            <a:endParaRPr lang="en-US" sz="800" dirty="0"/>
          </a:p>
        </p:txBody>
      </p:sp>
      <p:sp>
        <p:nvSpPr>
          <p:cNvPr id="25" name="Text 22"/>
          <p:cNvSpPr/>
          <p:nvPr/>
        </p:nvSpPr>
        <p:spPr>
          <a:xfrm>
            <a:off x="5861304" y="1938528"/>
            <a:ext cx="2423160" cy="256032"/>
          </a:xfrm>
          <a:prstGeom prst="rect">
            <a:avLst/>
          </a:prstGeom>
          <a:noFill/>
          <a:ln/>
        </p:spPr>
        <p:txBody>
          <a:bodyPr wrap="square" lIns="0" tIns="0" rIns="0" bIns="0" rtlCol="0" anchor="t"/>
          <a:lstStyle/>
          <a:p>
            <a:pPr marL="0" indent="0" algn="l">
              <a:buNone/>
            </a:pPr>
            <a:r>
              <a:rPr lang="en-US" sz="1200" b="1" dirty="0">
                <a:solidFill>
                  <a:srgbClr val="1A1A1A"/>
                </a:solidFill>
                <a:latin typeface="Calibri" pitchFamily="34" charset="0"/>
                <a:ea typeface="Calibri" pitchFamily="34" charset="-122"/>
                <a:cs typeface="Calibri" pitchFamily="34" charset="-120"/>
              </a:rPr>
              <a:t>50%  →  80%</a:t>
            </a:r>
            <a:endParaRPr lang="en-US" sz="1200" dirty="0"/>
          </a:p>
        </p:txBody>
      </p:sp>
      <p:sp>
        <p:nvSpPr>
          <p:cNvPr id="26" name="Text 23"/>
          <p:cNvSpPr/>
          <p:nvPr/>
        </p:nvSpPr>
        <p:spPr>
          <a:xfrm>
            <a:off x="5861304" y="2194560"/>
            <a:ext cx="2423160" cy="420624"/>
          </a:xfrm>
          <a:prstGeom prst="rect">
            <a:avLst/>
          </a:prstGeom>
          <a:noFill/>
          <a:ln/>
        </p:spPr>
        <p:txBody>
          <a:bodyPr wrap="square" lIns="0" tIns="0" rIns="0" bIns="0" rtlCol="0" anchor="t"/>
          <a:lstStyle/>
          <a:p>
            <a:pPr marL="0" indent="0" algn="l">
              <a:buNone/>
            </a:pPr>
            <a:r>
              <a:rPr lang="en-US" sz="900" dirty="0">
                <a:solidFill>
                  <a:srgbClr val="555555"/>
                </a:solidFill>
                <a:latin typeface="Calibri" pitchFamily="34" charset="0"/>
                <a:ea typeface="Calibri" pitchFamily="34" charset="-122"/>
                <a:cs typeface="Calibri" pitchFamily="34" charset="-120"/>
              </a:rPr>
              <a:t>% TVET graduates employed within 6 months, disaggregated by gender</a:t>
            </a:r>
            <a:endParaRPr lang="en-US" sz="900" dirty="0"/>
          </a:p>
        </p:txBody>
      </p:sp>
      <p:sp>
        <p:nvSpPr>
          <p:cNvPr id="27" name="Shape 24"/>
          <p:cNvSpPr/>
          <p:nvPr/>
        </p:nvSpPr>
        <p:spPr>
          <a:xfrm>
            <a:off x="1618488" y="2834640"/>
            <a:ext cx="2606040" cy="1389888"/>
          </a:xfrm>
          <a:prstGeom prst="rect">
            <a:avLst/>
          </a:prstGeom>
          <a:solidFill>
            <a:srgbClr val="FFFFFF"/>
          </a:solidFill>
          <a:ln w="9525">
            <a:solidFill>
              <a:srgbClr val="B8CCE4"/>
            </a:solidFill>
            <a:prstDash val="solid"/>
          </a:ln>
          <a:effectLst>
            <a:outerShdw blurRad="63500" dist="25400" dir="8100000" algn="bl" rotWithShape="0">
              <a:srgbClr val="000000">
                <a:alpha val="10000"/>
              </a:srgbClr>
            </a:outerShdw>
          </a:effectLst>
        </p:spPr>
        <p:txBody>
          <a:bodyPr/>
          <a:lstStyle/>
          <a:p>
            <a:endParaRPr lang="en-GB"/>
          </a:p>
        </p:txBody>
      </p:sp>
      <p:sp>
        <p:nvSpPr>
          <p:cNvPr id="28" name="Shape 25"/>
          <p:cNvSpPr/>
          <p:nvPr/>
        </p:nvSpPr>
        <p:spPr>
          <a:xfrm>
            <a:off x="1618488" y="2834640"/>
            <a:ext cx="2606040" cy="54864"/>
          </a:xfrm>
          <a:prstGeom prst="rect">
            <a:avLst/>
          </a:prstGeom>
          <a:solidFill>
            <a:srgbClr val="1E8A3C"/>
          </a:solidFill>
          <a:ln w="12700">
            <a:solidFill>
              <a:srgbClr val="1E8A3C"/>
            </a:solidFill>
            <a:prstDash val="solid"/>
          </a:ln>
        </p:spPr>
        <p:txBody>
          <a:bodyPr/>
          <a:lstStyle/>
          <a:p>
            <a:endParaRPr lang="en-GB"/>
          </a:p>
        </p:txBody>
      </p:sp>
      <p:sp>
        <p:nvSpPr>
          <p:cNvPr id="29" name="Text 26"/>
          <p:cNvSpPr/>
          <p:nvPr/>
        </p:nvSpPr>
        <p:spPr>
          <a:xfrm>
            <a:off x="1709928" y="2907792"/>
            <a:ext cx="2423160" cy="329184"/>
          </a:xfrm>
          <a:prstGeom prst="rect">
            <a:avLst/>
          </a:prstGeom>
          <a:noFill/>
          <a:ln/>
        </p:spPr>
        <p:txBody>
          <a:bodyPr wrap="square" lIns="0" tIns="0" rIns="0" bIns="0" rtlCol="0" anchor="t"/>
          <a:lstStyle/>
          <a:p>
            <a:pPr marL="0" indent="0" algn="l">
              <a:buNone/>
            </a:pPr>
            <a:r>
              <a:rPr lang="en-US" sz="1100" b="1" dirty="0">
                <a:solidFill>
                  <a:srgbClr val="217A3C"/>
                </a:solidFill>
                <a:latin typeface="Calibri" pitchFamily="34" charset="0"/>
                <a:ea typeface="Calibri" pitchFamily="34" charset="-122"/>
                <a:cs typeface="Calibri" pitchFamily="34" charset="-120"/>
              </a:rPr>
              <a:t>Employer Satisfaction</a:t>
            </a:r>
            <a:endParaRPr lang="en-US" sz="1100" dirty="0"/>
          </a:p>
        </p:txBody>
      </p:sp>
      <p:sp>
        <p:nvSpPr>
          <p:cNvPr id="30" name="Shape 27"/>
          <p:cNvSpPr/>
          <p:nvPr/>
        </p:nvSpPr>
        <p:spPr>
          <a:xfrm>
            <a:off x="1709928" y="3236976"/>
            <a:ext cx="1097280" cy="201168"/>
          </a:xfrm>
          <a:prstGeom prst="rect">
            <a:avLst/>
          </a:prstGeom>
          <a:solidFill>
            <a:srgbClr val="4472C4"/>
          </a:solidFill>
          <a:ln w="12700">
            <a:solidFill>
              <a:srgbClr val="4472C4"/>
            </a:solidFill>
            <a:prstDash val="solid"/>
          </a:ln>
        </p:spPr>
        <p:txBody>
          <a:bodyPr/>
          <a:lstStyle/>
          <a:p>
            <a:endParaRPr lang="en-GB"/>
          </a:p>
        </p:txBody>
      </p:sp>
      <p:sp>
        <p:nvSpPr>
          <p:cNvPr id="31" name="Text 28"/>
          <p:cNvSpPr/>
          <p:nvPr/>
        </p:nvSpPr>
        <p:spPr>
          <a:xfrm>
            <a:off x="1709928" y="3236976"/>
            <a:ext cx="1097280"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SDG 4.4.2</a:t>
            </a:r>
            <a:endParaRPr lang="en-US" sz="800" dirty="0"/>
          </a:p>
        </p:txBody>
      </p:sp>
      <p:sp>
        <p:nvSpPr>
          <p:cNvPr id="32" name="Text 29"/>
          <p:cNvSpPr/>
          <p:nvPr/>
        </p:nvSpPr>
        <p:spPr>
          <a:xfrm>
            <a:off x="1709928" y="3474720"/>
            <a:ext cx="2423160" cy="256032"/>
          </a:xfrm>
          <a:prstGeom prst="rect">
            <a:avLst/>
          </a:prstGeom>
          <a:noFill/>
          <a:ln/>
        </p:spPr>
        <p:txBody>
          <a:bodyPr wrap="square" lIns="0" tIns="0" rIns="0" bIns="0" rtlCol="0" anchor="t"/>
          <a:lstStyle/>
          <a:p>
            <a:pPr marL="0" indent="0" algn="l">
              <a:buNone/>
            </a:pPr>
            <a:r>
              <a:rPr lang="en-US" sz="1200" b="1" dirty="0">
                <a:solidFill>
                  <a:srgbClr val="1A1A1A"/>
                </a:solidFill>
                <a:latin typeface="Calibri" pitchFamily="34" charset="0"/>
                <a:ea typeface="Calibri" pitchFamily="34" charset="-122"/>
                <a:cs typeface="Calibri" pitchFamily="34" charset="-120"/>
              </a:rPr>
              <a:t>40%  →  75%</a:t>
            </a:r>
            <a:endParaRPr lang="en-US" sz="1200" dirty="0"/>
          </a:p>
        </p:txBody>
      </p:sp>
      <p:sp>
        <p:nvSpPr>
          <p:cNvPr id="33" name="Text 30"/>
          <p:cNvSpPr/>
          <p:nvPr/>
        </p:nvSpPr>
        <p:spPr>
          <a:xfrm>
            <a:off x="1709928" y="3730752"/>
            <a:ext cx="2423160" cy="420624"/>
          </a:xfrm>
          <a:prstGeom prst="rect">
            <a:avLst/>
          </a:prstGeom>
          <a:noFill/>
          <a:ln/>
        </p:spPr>
        <p:txBody>
          <a:bodyPr wrap="square" lIns="0" tIns="0" rIns="0" bIns="0" rtlCol="0" anchor="t"/>
          <a:lstStyle/>
          <a:p>
            <a:pPr marL="0" indent="0" algn="l">
              <a:buNone/>
            </a:pPr>
            <a:r>
              <a:rPr lang="en-US" sz="900" dirty="0">
                <a:solidFill>
                  <a:srgbClr val="555555"/>
                </a:solidFill>
                <a:latin typeface="Calibri" pitchFamily="34" charset="0"/>
                <a:ea typeface="Calibri" pitchFamily="34" charset="-122"/>
                <a:cs typeface="Calibri" pitchFamily="34" charset="-120"/>
              </a:rPr>
              <a:t>% employers satisfied with TVET graduates' skills and performance</a:t>
            </a:r>
            <a:endParaRPr lang="en-US" sz="900" dirty="0"/>
          </a:p>
        </p:txBody>
      </p:sp>
      <p:sp>
        <p:nvSpPr>
          <p:cNvPr id="34" name="Shape 31"/>
          <p:cNvSpPr/>
          <p:nvPr/>
        </p:nvSpPr>
        <p:spPr>
          <a:xfrm>
            <a:off x="4389120" y="2834640"/>
            <a:ext cx="2606040" cy="1389888"/>
          </a:xfrm>
          <a:prstGeom prst="rect">
            <a:avLst/>
          </a:prstGeom>
          <a:solidFill>
            <a:srgbClr val="FFFFFF"/>
          </a:solidFill>
          <a:ln w="9525">
            <a:solidFill>
              <a:srgbClr val="B8CCE4"/>
            </a:solidFill>
            <a:prstDash val="solid"/>
          </a:ln>
          <a:effectLst>
            <a:outerShdw blurRad="63500" dist="25400" dir="8100000" algn="bl" rotWithShape="0">
              <a:srgbClr val="000000">
                <a:alpha val="10000"/>
              </a:srgbClr>
            </a:outerShdw>
          </a:effectLst>
        </p:spPr>
        <p:txBody>
          <a:bodyPr/>
          <a:lstStyle/>
          <a:p>
            <a:endParaRPr lang="en-GB"/>
          </a:p>
        </p:txBody>
      </p:sp>
      <p:sp>
        <p:nvSpPr>
          <p:cNvPr id="35" name="Shape 32"/>
          <p:cNvSpPr/>
          <p:nvPr/>
        </p:nvSpPr>
        <p:spPr>
          <a:xfrm>
            <a:off x="4389120" y="2834640"/>
            <a:ext cx="2606040" cy="54864"/>
          </a:xfrm>
          <a:prstGeom prst="rect">
            <a:avLst/>
          </a:prstGeom>
          <a:solidFill>
            <a:srgbClr val="1E8A3C"/>
          </a:solidFill>
          <a:ln w="12700">
            <a:solidFill>
              <a:srgbClr val="1E8A3C"/>
            </a:solidFill>
            <a:prstDash val="solid"/>
          </a:ln>
        </p:spPr>
        <p:txBody>
          <a:bodyPr/>
          <a:lstStyle/>
          <a:p>
            <a:endParaRPr lang="en-GB"/>
          </a:p>
        </p:txBody>
      </p:sp>
      <p:sp>
        <p:nvSpPr>
          <p:cNvPr id="36" name="Text 33"/>
          <p:cNvSpPr/>
          <p:nvPr/>
        </p:nvSpPr>
        <p:spPr>
          <a:xfrm>
            <a:off x="4480560" y="2907792"/>
            <a:ext cx="2423160" cy="329184"/>
          </a:xfrm>
          <a:prstGeom prst="rect">
            <a:avLst/>
          </a:prstGeom>
          <a:noFill/>
          <a:ln/>
        </p:spPr>
        <p:txBody>
          <a:bodyPr wrap="square" lIns="0" tIns="0" rIns="0" bIns="0" rtlCol="0" anchor="t"/>
          <a:lstStyle/>
          <a:p>
            <a:pPr marL="0" indent="0" algn="l">
              <a:buNone/>
            </a:pPr>
            <a:r>
              <a:rPr lang="en-US" sz="1100" b="1" dirty="0">
                <a:solidFill>
                  <a:srgbClr val="217A3C"/>
                </a:solidFill>
                <a:latin typeface="Calibri" pitchFamily="34" charset="0"/>
                <a:ea typeface="Calibri" pitchFamily="34" charset="-122"/>
                <a:cs typeface="Calibri" pitchFamily="34" charset="-120"/>
              </a:rPr>
              <a:t>TVET Qualifications Recognised</a:t>
            </a:r>
            <a:endParaRPr lang="en-US" sz="1100" dirty="0"/>
          </a:p>
        </p:txBody>
      </p:sp>
      <p:sp>
        <p:nvSpPr>
          <p:cNvPr id="37" name="Shape 34"/>
          <p:cNvSpPr/>
          <p:nvPr/>
        </p:nvSpPr>
        <p:spPr>
          <a:xfrm>
            <a:off x="4480560" y="3236976"/>
            <a:ext cx="1097280" cy="201168"/>
          </a:xfrm>
          <a:prstGeom prst="rect">
            <a:avLst/>
          </a:prstGeom>
          <a:solidFill>
            <a:srgbClr val="4472C4"/>
          </a:solidFill>
          <a:ln w="12700">
            <a:solidFill>
              <a:srgbClr val="4472C4"/>
            </a:solidFill>
            <a:prstDash val="solid"/>
          </a:ln>
        </p:spPr>
        <p:txBody>
          <a:bodyPr/>
          <a:lstStyle/>
          <a:p>
            <a:endParaRPr lang="en-GB"/>
          </a:p>
        </p:txBody>
      </p:sp>
      <p:sp>
        <p:nvSpPr>
          <p:cNvPr id="38" name="Text 35"/>
          <p:cNvSpPr/>
          <p:nvPr/>
        </p:nvSpPr>
        <p:spPr>
          <a:xfrm>
            <a:off x="4480560" y="3236976"/>
            <a:ext cx="1097280"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SDG 4.4.1</a:t>
            </a:r>
            <a:endParaRPr lang="en-US" sz="800" dirty="0"/>
          </a:p>
        </p:txBody>
      </p:sp>
      <p:sp>
        <p:nvSpPr>
          <p:cNvPr id="39" name="Text 36"/>
          <p:cNvSpPr/>
          <p:nvPr/>
        </p:nvSpPr>
        <p:spPr>
          <a:xfrm>
            <a:off x="4480560" y="3474720"/>
            <a:ext cx="2423160" cy="256032"/>
          </a:xfrm>
          <a:prstGeom prst="rect">
            <a:avLst/>
          </a:prstGeom>
          <a:noFill/>
          <a:ln/>
        </p:spPr>
        <p:txBody>
          <a:bodyPr wrap="square" lIns="0" tIns="0" rIns="0" bIns="0" rtlCol="0" anchor="t"/>
          <a:lstStyle/>
          <a:p>
            <a:pPr marL="0" indent="0" algn="l">
              <a:buNone/>
            </a:pPr>
            <a:r>
              <a:rPr lang="en-US" sz="1200" b="1" dirty="0">
                <a:solidFill>
                  <a:srgbClr val="1A1A1A"/>
                </a:solidFill>
                <a:latin typeface="Calibri" pitchFamily="34" charset="0"/>
                <a:ea typeface="Calibri" pitchFamily="34" charset="-122"/>
                <a:cs typeface="Calibri" pitchFamily="34" charset="-120"/>
              </a:rPr>
              <a:t>50 quals  →  100+ quals</a:t>
            </a:r>
            <a:endParaRPr lang="en-US" sz="1200" dirty="0"/>
          </a:p>
        </p:txBody>
      </p:sp>
      <p:sp>
        <p:nvSpPr>
          <p:cNvPr id="40" name="Text 37"/>
          <p:cNvSpPr/>
          <p:nvPr/>
        </p:nvSpPr>
        <p:spPr>
          <a:xfrm>
            <a:off x="4480560" y="3730752"/>
            <a:ext cx="2423160" cy="420624"/>
          </a:xfrm>
          <a:prstGeom prst="rect">
            <a:avLst/>
          </a:prstGeom>
          <a:noFill/>
          <a:ln/>
        </p:spPr>
        <p:txBody>
          <a:bodyPr wrap="square" lIns="0" tIns="0" rIns="0" bIns="0" rtlCol="0" anchor="t"/>
          <a:lstStyle/>
          <a:p>
            <a:pPr marL="0" indent="0" algn="l">
              <a:buNone/>
            </a:pPr>
            <a:r>
              <a:rPr lang="en-US" sz="900" dirty="0">
                <a:solidFill>
                  <a:srgbClr val="555555"/>
                </a:solidFill>
                <a:latin typeface="Calibri" pitchFamily="34" charset="0"/>
                <a:ea typeface="Calibri" pitchFamily="34" charset="-122"/>
                <a:cs typeface="Calibri" pitchFamily="34" charset="-120"/>
              </a:rPr>
              <a:t>No. of TVET qualifications recognised via national/industry frameworks</a:t>
            </a:r>
            <a:endParaRPr lang="en-US" sz="900" dirty="0"/>
          </a:p>
        </p:txBody>
      </p:sp>
      <p:sp>
        <p:nvSpPr>
          <p:cNvPr id="41" name="Shape 38"/>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42"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28600" y="91440"/>
            <a:ext cx="7498080" cy="566928"/>
          </a:xfrm>
          <a:prstGeom prst="rect">
            <a:avLst/>
          </a:prstGeom>
          <a:noFill/>
          <a:ln/>
        </p:spPr>
        <p:txBody>
          <a:bodyPr wrap="square" lIns="0" tIns="0" rIns="0" bIns="0" rtlCol="0" anchor="ctr"/>
          <a:lstStyle/>
          <a:p>
            <a:pPr marL="0" indent="0" algn="l">
              <a:buNone/>
            </a:pPr>
            <a:r>
              <a:rPr lang="en-US" sz="2600" b="1" dirty="0">
                <a:solidFill>
                  <a:srgbClr val="217A3C"/>
                </a:solidFill>
                <a:latin typeface="Calibri" pitchFamily="34" charset="0"/>
                <a:ea typeface="Calibri" pitchFamily="34" charset="-122"/>
                <a:cs typeface="Calibri" pitchFamily="34" charset="-120"/>
              </a:rPr>
              <a:t>CESA Targets 5–8: Mapping to SDG 4</a:t>
            </a:r>
            <a:endParaRPr lang="en-US" sz="2600" dirty="0"/>
          </a:p>
        </p:txBody>
      </p:sp>
      <p:sp>
        <p:nvSpPr>
          <p:cNvPr id="3" name="Shape 1"/>
          <p:cNvSpPr/>
          <p:nvPr/>
        </p:nvSpPr>
        <p:spPr>
          <a:xfrm>
            <a:off x="0" y="667512"/>
            <a:ext cx="9144000" cy="36576"/>
          </a:xfrm>
          <a:prstGeom prst="rect">
            <a:avLst/>
          </a:prstGeom>
          <a:solidFill>
            <a:srgbClr val="00A651"/>
          </a:solidFill>
          <a:ln w="12700">
            <a:solidFill>
              <a:srgbClr val="00A651"/>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7955280" y="0"/>
            <a:ext cx="1005840" cy="1227125"/>
          </a:xfrm>
          <a:prstGeom prst="rect">
            <a:avLst/>
          </a:prstGeom>
        </p:spPr>
      </p:pic>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182880" y="777240"/>
          <a:ext cx="8778240" cy="3703320"/>
        </p:xfrm>
        <a:graphic>
          <a:graphicData uri="http://schemas.openxmlformats.org/drawingml/2006/table">
            <a:tbl>
              <a:tblPr/>
              <a:tblGrid>
                <a:gridCol w="1143000">
                  <a:extLst>
                    <a:ext uri="{9D8B030D-6E8A-4147-A177-3AD203B41FA5}">
                      <a16:colId xmlns:a16="http://schemas.microsoft.com/office/drawing/2014/main" val="20000"/>
                    </a:ext>
                  </a:extLst>
                </a:gridCol>
                <a:gridCol w="1554480">
                  <a:extLst>
                    <a:ext uri="{9D8B030D-6E8A-4147-A177-3AD203B41FA5}">
                      <a16:colId xmlns:a16="http://schemas.microsoft.com/office/drawing/2014/main" val="20001"/>
                    </a:ext>
                  </a:extLst>
                </a:gridCol>
                <a:gridCol w="2788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740664">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CESA Target</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Focus Area</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Key Indicators</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SDG 4 Alignment</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tc>
                  <a:txBody>
                    <a:bodyPr/>
                    <a:lstStyle/>
                    <a:p>
                      <a:pPr marL="0" indent="0" algn="l">
                        <a:buNone/>
                      </a:pPr>
                      <a:r>
                        <a:rPr lang="en-US" sz="1000" b="1" dirty="0">
                          <a:solidFill>
                            <a:srgbClr val="FFFFFF"/>
                          </a:solidFill>
                          <a:latin typeface="Calibri" pitchFamily="34" charset="0"/>
                          <a:ea typeface="Calibri" pitchFamily="34" charset="-122"/>
                          <a:cs typeface="Calibri" pitchFamily="34" charset="-120"/>
                        </a:rPr>
                        <a:t>Baseline → 2030 Target</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4472C4"/>
                    </a:solidFill>
                  </a:tcPr>
                </a:tc>
                <a:extLst>
                  <a:ext uri="{0D108BD9-81ED-4DB2-BD59-A6C34878D82A}">
                    <a16:rowId xmlns:a16="http://schemas.microsoft.com/office/drawing/2014/main" val="10000"/>
                  </a:ext>
                </a:extLst>
              </a:tr>
              <a:tr h="740664">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Target 5</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Skills &amp; TVET for Employment</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NEET rate (youth 15–35); Member States with STEM curricula; ICT harnessing in HE &amp; TVET</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SDG 4.4.1, 4.4.2, 8.6.1</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21.9% NEET → &lt;15%</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40664">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Target 6</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Gender, Equity &amp; Inclusion</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Gender Parity Index; % female in STEM &amp; HE; anti-GBV policies; disability enrolment incl. HE</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SDG 4.5.1, 4.a.2</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GPI 0.93 → 1.0; 30% female STEM → 50%</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extLst>
                  <a:ext uri="{0D108BD9-81ED-4DB2-BD59-A6C34878D82A}">
                    <a16:rowId xmlns:a16="http://schemas.microsoft.com/office/drawing/2014/main" val="10002"/>
                  </a:ext>
                </a:extLst>
              </a:tr>
              <a:tr h="740664">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Target 7</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Literacy &amp; Numeracy</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Adult literacy rate; participation in literacy programs; Member States funding adult literacy</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SDG 4.6.1, 4.6.2</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67% literacy → 90%</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40664">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Target 8</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Sustainable Dev. &amp; Values</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Member States integrating climate &amp; peace education in HE curricula; sustainable campus practices</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SDG 4.7.1, 4.7.3</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tc>
                  <a:txBody>
                    <a:bodyPr/>
                    <a:lstStyle/>
                    <a:p>
                      <a:pPr marL="0" indent="0" algn="l">
                        <a:buNone/>
                      </a:pPr>
                      <a:r>
                        <a:rPr lang="en-US" sz="1000" dirty="0">
                          <a:solidFill>
                            <a:srgbClr val="222222"/>
                          </a:solidFill>
                          <a:latin typeface="Calibri" pitchFamily="34" charset="0"/>
                          <a:ea typeface="Calibri" pitchFamily="34" charset="-122"/>
                          <a:cs typeface="Calibri" pitchFamily="34" charset="-120"/>
                        </a:rPr>
                        <a:t>25 states (climate ed) → 50</a:t>
                      </a:r>
                      <a:endParaRPr lang="en-US" sz="1000" dirty="0">
                        <a:latin typeface="Calibri" charset="0"/>
                        <a:ea typeface="Calibri" charset="0"/>
                        <a:cs typeface="Calibri" charset="0"/>
                      </a:endParaRPr>
                    </a:p>
                  </a:txBody>
                  <a:tcPr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CE6F1"/>
                    </a:solidFill>
                  </a:tcPr>
                </a:tc>
                <a:extLst>
                  <a:ext uri="{0D108BD9-81ED-4DB2-BD59-A6C34878D82A}">
                    <a16:rowId xmlns:a16="http://schemas.microsoft.com/office/drawing/2014/main" val="10004"/>
                  </a:ext>
                </a:extLst>
              </a:tr>
            </a:tbl>
          </a:graphicData>
        </a:graphic>
      </p:graphicFrame>
      <p:sp>
        <p:nvSpPr>
          <p:cNvPr id="5" name="Shape 2"/>
          <p:cNvSpPr/>
          <p:nvPr/>
        </p:nvSpPr>
        <p:spPr>
          <a:xfrm>
            <a:off x="0" y="4617720"/>
            <a:ext cx="9144000" cy="525780"/>
          </a:xfrm>
          <a:prstGeom prst="rect">
            <a:avLst/>
          </a:prstGeom>
          <a:solidFill>
            <a:srgbClr val="1E8A3C"/>
          </a:solidFill>
          <a:ln w="12700">
            <a:solidFill>
              <a:srgbClr val="1E8A3C"/>
            </a:solidFill>
            <a:prstDash val="solid"/>
          </a:ln>
        </p:spPr>
        <p:txBody>
          <a:bodyPr/>
          <a:lstStyle/>
          <a:p>
            <a:endParaRPr lang="en-GB"/>
          </a:p>
        </p:txBody>
      </p:sp>
      <p:pic>
        <p:nvPicPr>
          <p:cNvPr id="7" name="Image 1" descr="preencoded.png"/>
          <p:cNvPicPr>
            <a:picLocks noChangeAspect="1"/>
          </p:cNvPicPr>
          <p:nvPr/>
        </p:nvPicPr>
        <p:blipFill>
          <a:blip r:embed="rId4"/>
          <a:stretch>
            <a:fillRect/>
          </a:stretch>
        </p:blipFill>
        <p:spPr>
          <a:xfrm>
            <a:off x="7498080" y="4526280"/>
            <a:ext cx="1463040" cy="72237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efa4170-0d19-0005-0004-bc88714345d2}" enabled="1" method="Standard" siteId="{fd2550a8-84b7-42d4-9ec6-c1aef2c7519a}" contentBits="0" removed="0"/>
</clbl:labelList>
</file>

<file path=docProps/app.xml><?xml version="1.0" encoding="utf-8"?>
<Properties xmlns="http://schemas.openxmlformats.org/officeDocument/2006/extended-properties" xmlns:vt="http://schemas.openxmlformats.org/officeDocument/2006/docPropsVTypes">
  <TotalTime>13</TotalTime>
  <Words>1319</Words>
  <Application>Microsoft Office PowerPoint</Application>
  <PresentationFormat>On-screen Show (16:9)</PresentationFormat>
  <Paragraphs>193</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Mapping CESA 26-35 and SDG 4 Indicators</dc:title>
  <dc:subject>PptxGenJS Presentation</dc:subject>
  <dc:creator>PptxGenJS</dc:creator>
  <cp:lastModifiedBy>Lukman Olawale Jaji</cp:lastModifiedBy>
  <cp:revision>1</cp:revision>
  <dcterms:created xsi:type="dcterms:W3CDTF">2026-03-12T08:16:15Z</dcterms:created>
  <dcterms:modified xsi:type="dcterms:W3CDTF">2026-05-09T17:42:28Z</dcterms:modified>
</cp:coreProperties>
</file>