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26"/>
  </p:handoutMasterIdLst>
  <p:sldIdLst>
    <p:sldId id="256" r:id="rId2"/>
    <p:sldId id="269" r:id="rId3"/>
    <p:sldId id="270" r:id="rId4"/>
    <p:sldId id="275" r:id="rId5"/>
    <p:sldId id="259" r:id="rId6"/>
    <p:sldId id="271" r:id="rId7"/>
    <p:sldId id="261" r:id="rId8"/>
    <p:sldId id="276" r:id="rId9"/>
    <p:sldId id="306" r:id="rId10"/>
    <p:sldId id="309" r:id="rId11"/>
    <p:sldId id="307" r:id="rId12"/>
    <p:sldId id="305" r:id="rId13"/>
    <p:sldId id="301" r:id="rId14"/>
    <p:sldId id="302" r:id="rId15"/>
    <p:sldId id="303" r:id="rId16"/>
    <p:sldId id="293" r:id="rId17"/>
    <p:sldId id="294" r:id="rId18"/>
    <p:sldId id="295" r:id="rId19"/>
    <p:sldId id="296" r:id="rId20"/>
    <p:sldId id="297" r:id="rId21"/>
    <p:sldId id="298" r:id="rId22"/>
    <p:sldId id="299" r:id="rId23"/>
    <p:sldId id="310" r:id="rId24"/>
    <p:sldId id="260" r:id="rId25"/>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pos="7083"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F4099"/>
    <a:srgbClr val="F9B233"/>
    <a:srgbClr val="E94E1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showGuides="1">
      <p:cViewPr varScale="1">
        <p:scale>
          <a:sx n="111" d="100"/>
          <a:sy n="111" d="100"/>
        </p:scale>
        <p:origin x="594" y="96"/>
      </p:cViewPr>
      <p:guideLst>
        <p:guide orient="horz" pos="2160"/>
        <p:guide pos="3840"/>
        <p:guide pos="7083"/>
      </p:guideLst>
    </p:cSldViewPr>
  </p:slideViewPr>
  <p:notesTextViewPr>
    <p:cViewPr>
      <p:scale>
        <a:sx n="3" d="2"/>
        <a:sy n="3" d="2"/>
      </p:scale>
      <p:origin x="0" y="0"/>
    </p:cViewPr>
  </p:notesTextViewPr>
  <p:notesViewPr>
    <p:cSldViewPr snapToGrid="0" showGuides="1">
      <p:cViewPr varScale="1">
        <p:scale>
          <a:sx n="78" d="100"/>
          <a:sy n="78" d="100"/>
        </p:scale>
        <p:origin x="3966"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B33DE51-9DC4-AB7A-11EA-338D4AE381E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Marcador de fecha 2">
            <a:extLst>
              <a:ext uri="{FF2B5EF4-FFF2-40B4-BE49-F238E27FC236}">
                <a16:creationId xmlns:a16="http://schemas.microsoft.com/office/drawing/2014/main" id="{439A80E9-C80B-81ED-8335-64C80495637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531F69D-3298-4C1E-84EE-C22B79EBDD0E}" type="datetimeFigureOut">
              <a:rPr lang="en-GB" smtClean="0"/>
              <a:t>05/08/2026</a:t>
            </a:fld>
            <a:endParaRPr lang="en-GB"/>
          </a:p>
        </p:txBody>
      </p:sp>
      <p:sp>
        <p:nvSpPr>
          <p:cNvPr id="4" name="Marcador de pie de página 3">
            <a:extLst>
              <a:ext uri="{FF2B5EF4-FFF2-40B4-BE49-F238E27FC236}">
                <a16:creationId xmlns:a16="http://schemas.microsoft.com/office/drawing/2014/main" id="{32FCB65F-667C-6545-ED12-28E2C99AAAB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Marcador de número de diapositiva 4">
            <a:extLst>
              <a:ext uri="{FF2B5EF4-FFF2-40B4-BE49-F238E27FC236}">
                <a16:creationId xmlns:a16="http://schemas.microsoft.com/office/drawing/2014/main" id="{04051948-E31F-EF3C-3803-F559CEE2705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FCCEFA4-2941-4541-9134-1A9FAE397620}" type="slidenum">
              <a:rPr lang="en-GB" smtClean="0"/>
              <a:t>‹Nº›</a:t>
            </a:fld>
            <a:endParaRPr lang="en-GB"/>
          </a:p>
        </p:txBody>
      </p:sp>
    </p:spTree>
    <p:extLst>
      <p:ext uri="{BB962C8B-B14F-4D97-AF65-F5344CB8AC3E}">
        <p14:creationId xmlns:p14="http://schemas.microsoft.com/office/powerpoint/2010/main" val="358533069"/>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jpg"/><Relationship Id="rId5" Type="http://schemas.openxmlformats.org/officeDocument/2006/relationships/image" Target="../media/image4.jp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sv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pic>
        <p:nvPicPr>
          <p:cNvPr id="4" name="Imagen 3" descr="Icono&#10;&#10;Descripción generada automáticamente">
            <a:extLst>
              <a:ext uri="{FF2B5EF4-FFF2-40B4-BE49-F238E27FC236}">
                <a16:creationId xmlns:a16="http://schemas.microsoft.com/office/drawing/2014/main" id="{B6766C1C-620F-0438-5DA0-01798F29A9D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706" y="0"/>
            <a:ext cx="9675294" cy="6858000"/>
          </a:xfrm>
          <a:prstGeom prst="rect">
            <a:avLst/>
          </a:prstGeom>
        </p:spPr>
      </p:pic>
      <p:pic>
        <p:nvPicPr>
          <p:cNvPr id="7" name="Imagen 6" descr="Un dibujo de una cara feliz&#10;&#10;Descripción generada automáticamente con confianza baja">
            <a:extLst>
              <a:ext uri="{FF2B5EF4-FFF2-40B4-BE49-F238E27FC236}">
                <a16:creationId xmlns:a16="http://schemas.microsoft.com/office/drawing/2014/main" id="{9C4B20E7-3EB4-BF29-E35A-8545C2234FC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84856" y="2382717"/>
            <a:ext cx="6090377" cy="1900197"/>
          </a:xfrm>
          <a:prstGeom prst="rect">
            <a:avLst/>
          </a:prstGeom>
        </p:spPr>
      </p:pic>
      <p:pic>
        <p:nvPicPr>
          <p:cNvPr id="8" name="Picture 24" descr="A picture containing drawing, food&#10;&#10;Description automatically generated">
            <a:extLst>
              <a:ext uri="{FF2B5EF4-FFF2-40B4-BE49-F238E27FC236}">
                <a16:creationId xmlns:a16="http://schemas.microsoft.com/office/drawing/2014/main" id="{4369BB79-969D-B53A-A716-664A204848E7}"/>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r="55732"/>
          <a:stretch/>
        </p:blipFill>
        <p:spPr>
          <a:xfrm>
            <a:off x="9240986" y="349670"/>
            <a:ext cx="2642535" cy="1280419"/>
          </a:xfrm>
          <a:prstGeom prst="rect">
            <a:avLst/>
          </a:prstGeom>
        </p:spPr>
      </p:pic>
      <p:pic>
        <p:nvPicPr>
          <p:cNvPr id="9" name="Picture 8">
            <a:extLst>
              <a:ext uri="{FF2B5EF4-FFF2-40B4-BE49-F238E27FC236}">
                <a16:creationId xmlns:a16="http://schemas.microsoft.com/office/drawing/2014/main" id="{9F2F25DA-9FB2-E31D-1E15-83CC0DDFE4C2}"/>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6901931" y="5760644"/>
            <a:ext cx="754174" cy="915588"/>
          </a:xfrm>
          <a:prstGeom prst="rect">
            <a:avLst/>
          </a:prstGeom>
        </p:spPr>
      </p:pic>
      <p:pic>
        <p:nvPicPr>
          <p:cNvPr id="11" name="Picture 32" descr="A picture containing drawing, food, plate&#10;&#10;Description automatically generated">
            <a:extLst>
              <a:ext uri="{FF2B5EF4-FFF2-40B4-BE49-F238E27FC236}">
                <a16:creationId xmlns:a16="http://schemas.microsoft.com/office/drawing/2014/main" id="{148A4F17-445A-66CB-1B61-6E579F31C924}"/>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0562253" y="5818922"/>
            <a:ext cx="1167274" cy="771043"/>
          </a:xfrm>
          <a:prstGeom prst="rect">
            <a:avLst/>
          </a:prstGeom>
        </p:spPr>
      </p:pic>
      <p:pic>
        <p:nvPicPr>
          <p:cNvPr id="2" name="Imagen 1" descr="Logotipo&#10;&#10;Descripción generada automáticamente con confianza baja">
            <a:extLst>
              <a:ext uri="{FF2B5EF4-FFF2-40B4-BE49-F238E27FC236}">
                <a16:creationId xmlns:a16="http://schemas.microsoft.com/office/drawing/2014/main" id="{3B270AD6-B9A5-973D-AEF8-78AB10B73CCF}"/>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602427" y="192369"/>
            <a:ext cx="1996809" cy="1199447"/>
          </a:xfrm>
          <a:prstGeom prst="rect">
            <a:avLst/>
          </a:prstGeom>
        </p:spPr>
      </p:pic>
      <p:pic>
        <p:nvPicPr>
          <p:cNvPr id="5" name="Picture 4">
            <a:extLst>
              <a:ext uri="{FF2B5EF4-FFF2-40B4-BE49-F238E27FC236}">
                <a16:creationId xmlns:a16="http://schemas.microsoft.com/office/drawing/2014/main" id="{B08CB15B-07CC-17A7-63D1-E7DEDF348B79}"/>
              </a:ext>
            </a:extLst>
          </p:cNvPr>
          <p:cNvPicPr>
            <a:picLocks noChangeAspect="1"/>
          </p:cNvPicPr>
          <p:nvPr userDrawn="1"/>
        </p:nvPicPr>
        <p:blipFill>
          <a:blip r:embed="rId8">
            <a:extLst>
              <a:ext uri="{28A0092B-C50C-407E-A947-70E740481C1C}">
                <a14:useLocalDpi xmlns:a14="http://schemas.microsoft.com/office/drawing/2010/main" val="0"/>
              </a:ext>
            </a:extLst>
          </a:blip>
          <a:srcRect/>
          <a:stretch/>
        </p:blipFill>
        <p:spPr>
          <a:xfrm>
            <a:off x="8652467" y="580030"/>
            <a:ext cx="1022827" cy="1076302"/>
          </a:xfrm>
          <a:prstGeom prst="rect">
            <a:avLst/>
          </a:prstGeom>
        </p:spPr>
      </p:pic>
      <p:pic>
        <p:nvPicPr>
          <p:cNvPr id="6" name="Graphic 5">
            <a:extLst>
              <a:ext uri="{FF2B5EF4-FFF2-40B4-BE49-F238E27FC236}">
                <a16:creationId xmlns:a16="http://schemas.microsoft.com/office/drawing/2014/main" id="{B50717E4-5765-1DD1-9818-C80D5BC9FB97}"/>
              </a:ext>
            </a:extLst>
          </p:cNvPr>
          <p:cNvPicPr>
            <a:picLocks noChangeAspect="1"/>
          </p:cNvPicPr>
          <p:nvPr userDrawn="1"/>
        </p:nvPicPr>
        <p:blipFill>
          <a:blip>
            <a:extLst>
              <a:ext uri="{96DAC541-7B7A-43D3-8B79-37D633B846F1}">
                <asvg:svgBlip xmlns:asvg="http://schemas.microsoft.com/office/drawing/2016/SVG/main" r:embed="rId9"/>
              </a:ext>
            </a:extLst>
          </a:blip>
          <a:stretch>
            <a:fillRect/>
          </a:stretch>
        </p:blipFill>
        <p:spPr>
          <a:xfrm>
            <a:off x="7975725" y="5860630"/>
            <a:ext cx="2419350" cy="647700"/>
          </a:xfrm>
          <a:prstGeom prst="rect">
            <a:avLst/>
          </a:prstGeom>
        </p:spPr>
      </p:pic>
      <p:pic>
        <p:nvPicPr>
          <p:cNvPr id="10" name="Picture 9" descr="A purple and black logo&#10;&#10;AI-generated content may be incorrect.">
            <a:extLst>
              <a:ext uri="{FF2B5EF4-FFF2-40B4-BE49-F238E27FC236}">
                <a16:creationId xmlns:a16="http://schemas.microsoft.com/office/drawing/2014/main" id="{618763E1-42AA-4384-ED89-030840B41AAB}"/>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4747559" y="5918122"/>
            <a:ext cx="1872987" cy="499463"/>
          </a:xfrm>
          <a:prstGeom prst="rect">
            <a:avLst/>
          </a:prstGeom>
        </p:spPr>
      </p:pic>
    </p:spTree>
    <p:extLst>
      <p:ext uri="{BB962C8B-B14F-4D97-AF65-F5344CB8AC3E}">
        <p14:creationId xmlns:p14="http://schemas.microsoft.com/office/powerpoint/2010/main" val="168085461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1_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552A757-3B4B-0846-53F0-B9B1710DE3E0}"/>
              </a:ext>
            </a:extLst>
          </p:cNvPr>
          <p:cNvSpPr>
            <a:spLocks noGrp="1"/>
          </p:cNvSpPr>
          <p:nvPr>
            <p:ph type="title"/>
          </p:nvPr>
        </p:nvSpPr>
        <p:spPr>
          <a:xfrm>
            <a:off x="838200" y="273750"/>
            <a:ext cx="10515600" cy="1325563"/>
          </a:xfrm>
        </p:spPr>
        <p:txBody>
          <a:bodyPr>
            <a:noAutofit/>
          </a:bodyPr>
          <a:lstStyle>
            <a:lvl1pPr>
              <a:defRPr lang="en-GB" sz="3600" b="1" kern="1200" dirty="0">
                <a:gradFill>
                  <a:gsLst>
                    <a:gs pos="0">
                      <a:srgbClr val="E94E1B"/>
                    </a:gs>
                    <a:gs pos="100000">
                      <a:srgbClr val="F9B233"/>
                    </a:gs>
                  </a:gsLst>
                  <a:lin ang="1200000" scaled="0"/>
                </a:gradFill>
                <a:latin typeface="Montserrat" pitchFamily="2" charset="0"/>
                <a:ea typeface="+mj-ea"/>
                <a:cs typeface="+mj-cs"/>
              </a:defRPr>
            </a:lvl1pPr>
          </a:lstStyle>
          <a:p>
            <a:pPr lvl="0" algn="l" defTabSz="914400" rtl="0" eaLnBrk="1" latinLnBrk="0" hangingPunct="1">
              <a:lnSpc>
                <a:spcPct val="90000"/>
              </a:lnSpc>
              <a:spcBef>
                <a:spcPct val="0"/>
              </a:spcBef>
              <a:buNone/>
            </a:pPr>
            <a:r>
              <a:rPr lang="es-ES" dirty="0"/>
              <a:t>Haga clic para modificar el estilo de título del patrón</a:t>
            </a:r>
            <a:endParaRPr lang="en-GB" dirty="0"/>
          </a:p>
        </p:txBody>
      </p:sp>
      <p:sp>
        <p:nvSpPr>
          <p:cNvPr id="3" name="Marcador de fecha 2">
            <a:extLst>
              <a:ext uri="{FF2B5EF4-FFF2-40B4-BE49-F238E27FC236}">
                <a16:creationId xmlns:a16="http://schemas.microsoft.com/office/drawing/2014/main" id="{C4657319-E5BD-B863-AE64-0140A49ABCB0}"/>
              </a:ext>
            </a:extLst>
          </p:cNvPr>
          <p:cNvSpPr>
            <a:spLocks noGrp="1"/>
          </p:cNvSpPr>
          <p:nvPr>
            <p:ph type="dt" sz="half" idx="10"/>
          </p:nvPr>
        </p:nvSpPr>
        <p:spPr/>
        <p:txBody>
          <a:bodyPr/>
          <a:lstStyle/>
          <a:p>
            <a:fld id="{1EC84D97-110F-436D-8052-5194FC30C3C0}" type="datetimeFigureOut">
              <a:rPr lang="en-GB" smtClean="0"/>
              <a:t>05/08/2026</a:t>
            </a:fld>
            <a:endParaRPr lang="en-GB"/>
          </a:p>
        </p:txBody>
      </p:sp>
      <p:sp>
        <p:nvSpPr>
          <p:cNvPr id="4" name="Marcador de pie de página 3">
            <a:extLst>
              <a:ext uri="{FF2B5EF4-FFF2-40B4-BE49-F238E27FC236}">
                <a16:creationId xmlns:a16="http://schemas.microsoft.com/office/drawing/2014/main" id="{50936CDA-AF2A-C796-7125-58C71F7FA2F1}"/>
              </a:ext>
            </a:extLst>
          </p:cNvPr>
          <p:cNvSpPr>
            <a:spLocks noGrp="1"/>
          </p:cNvSpPr>
          <p:nvPr>
            <p:ph type="ftr" sz="quarter" idx="11"/>
          </p:nvPr>
        </p:nvSpPr>
        <p:spPr/>
        <p:txBody>
          <a:bodyPr/>
          <a:lstStyle/>
          <a:p>
            <a:endParaRPr lang="en-GB"/>
          </a:p>
        </p:txBody>
      </p:sp>
      <p:sp>
        <p:nvSpPr>
          <p:cNvPr id="5" name="Marcador de número de diapositiva 4">
            <a:extLst>
              <a:ext uri="{FF2B5EF4-FFF2-40B4-BE49-F238E27FC236}">
                <a16:creationId xmlns:a16="http://schemas.microsoft.com/office/drawing/2014/main" id="{EF27F4AA-140A-971A-1607-731B7F8D4523}"/>
              </a:ext>
            </a:extLst>
          </p:cNvPr>
          <p:cNvSpPr>
            <a:spLocks noGrp="1"/>
          </p:cNvSpPr>
          <p:nvPr>
            <p:ph type="sldNum" sz="quarter" idx="12"/>
          </p:nvPr>
        </p:nvSpPr>
        <p:spPr/>
        <p:txBody>
          <a:bodyPr/>
          <a:lstStyle/>
          <a:p>
            <a:fld id="{D3A92039-7BCC-4D02-A517-162A6F375201}" type="slidenum">
              <a:rPr lang="en-GB" smtClean="0"/>
              <a:t>‹Nº›</a:t>
            </a:fld>
            <a:endParaRPr lang="en-GB"/>
          </a:p>
        </p:txBody>
      </p:sp>
      <p:pic>
        <p:nvPicPr>
          <p:cNvPr id="7" name="Imagen 6" descr="Un dibujo de una cara feliz&#10;&#10;Descripción generada automáticamente con confianza baja">
            <a:extLst>
              <a:ext uri="{FF2B5EF4-FFF2-40B4-BE49-F238E27FC236}">
                <a16:creationId xmlns:a16="http://schemas.microsoft.com/office/drawing/2014/main" id="{D96F3049-B165-F825-BBEE-84FC440AD2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054992" y="6082413"/>
            <a:ext cx="1756008" cy="547874"/>
          </a:xfrm>
          <a:prstGeom prst="rect">
            <a:avLst/>
          </a:prstGeom>
        </p:spPr>
      </p:pic>
    </p:spTree>
    <p:extLst>
      <p:ext uri="{BB962C8B-B14F-4D97-AF65-F5344CB8AC3E}">
        <p14:creationId xmlns:p14="http://schemas.microsoft.com/office/powerpoint/2010/main" val="35603652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B1EBEA32-89F6-40D1-ABB3-AA1C346A4286}"/>
              </a:ext>
            </a:extLst>
          </p:cNvPr>
          <p:cNvSpPr>
            <a:spLocks noGrp="1"/>
          </p:cNvSpPr>
          <p:nvPr>
            <p:ph type="dt" sz="half" idx="10"/>
          </p:nvPr>
        </p:nvSpPr>
        <p:spPr/>
        <p:txBody>
          <a:bodyPr/>
          <a:lstStyle/>
          <a:p>
            <a:fld id="{1EC84D97-110F-436D-8052-5194FC30C3C0}" type="datetimeFigureOut">
              <a:rPr lang="en-GB" smtClean="0"/>
              <a:t>05/08/2026</a:t>
            </a:fld>
            <a:endParaRPr lang="en-GB"/>
          </a:p>
        </p:txBody>
      </p:sp>
      <p:sp>
        <p:nvSpPr>
          <p:cNvPr id="3" name="Marcador de pie de página 2">
            <a:extLst>
              <a:ext uri="{FF2B5EF4-FFF2-40B4-BE49-F238E27FC236}">
                <a16:creationId xmlns:a16="http://schemas.microsoft.com/office/drawing/2014/main" id="{E58F8F6D-B828-C384-3967-BC3A21C278B4}"/>
              </a:ext>
            </a:extLst>
          </p:cNvPr>
          <p:cNvSpPr>
            <a:spLocks noGrp="1"/>
          </p:cNvSpPr>
          <p:nvPr>
            <p:ph type="ftr" sz="quarter" idx="11"/>
          </p:nvPr>
        </p:nvSpPr>
        <p:spPr/>
        <p:txBody>
          <a:bodyPr/>
          <a:lstStyle/>
          <a:p>
            <a:endParaRPr lang="en-GB"/>
          </a:p>
        </p:txBody>
      </p:sp>
      <p:sp>
        <p:nvSpPr>
          <p:cNvPr id="4" name="Marcador de número de diapositiva 3">
            <a:extLst>
              <a:ext uri="{FF2B5EF4-FFF2-40B4-BE49-F238E27FC236}">
                <a16:creationId xmlns:a16="http://schemas.microsoft.com/office/drawing/2014/main" id="{F6637291-3F2D-7D3F-0CA6-6901343C4D3C}"/>
              </a:ext>
            </a:extLst>
          </p:cNvPr>
          <p:cNvSpPr>
            <a:spLocks noGrp="1"/>
          </p:cNvSpPr>
          <p:nvPr>
            <p:ph type="sldNum" sz="quarter" idx="12"/>
          </p:nvPr>
        </p:nvSpPr>
        <p:spPr/>
        <p:txBody>
          <a:bodyPr/>
          <a:lstStyle/>
          <a:p>
            <a:fld id="{D3A92039-7BCC-4D02-A517-162A6F375201}" type="slidenum">
              <a:rPr lang="en-GB" smtClean="0"/>
              <a:t>‹Nº›</a:t>
            </a:fld>
            <a:endParaRPr lang="en-GB"/>
          </a:p>
        </p:txBody>
      </p:sp>
      <p:pic>
        <p:nvPicPr>
          <p:cNvPr id="5" name="Imagen 4" descr="Un dibujo de una cara feliz&#10;&#10;Descripción generada automáticamente con confianza baja">
            <a:extLst>
              <a:ext uri="{FF2B5EF4-FFF2-40B4-BE49-F238E27FC236}">
                <a16:creationId xmlns:a16="http://schemas.microsoft.com/office/drawing/2014/main" id="{781EF7A8-8562-707B-834E-B5383648C92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054992" y="6082413"/>
            <a:ext cx="1756008" cy="547874"/>
          </a:xfrm>
          <a:prstGeom prst="rect">
            <a:avLst/>
          </a:prstGeom>
        </p:spPr>
      </p:pic>
    </p:spTree>
    <p:extLst>
      <p:ext uri="{BB962C8B-B14F-4D97-AF65-F5344CB8AC3E}">
        <p14:creationId xmlns:p14="http://schemas.microsoft.com/office/powerpoint/2010/main" val="11755910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55811F8-E31C-CDA9-27AE-0E1FA0B29283}"/>
              </a:ext>
            </a:extLst>
          </p:cNvPr>
          <p:cNvSpPr>
            <a:spLocks noGrp="1"/>
          </p:cNvSpPr>
          <p:nvPr>
            <p:ph type="title"/>
          </p:nvPr>
        </p:nvSpPr>
        <p:spPr>
          <a:xfrm>
            <a:off x="839788" y="457200"/>
            <a:ext cx="3932237" cy="1600200"/>
          </a:xfrm>
        </p:spPr>
        <p:txBody>
          <a:bodyPr anchor="b">
            <a:noAutofit/>
          </a:bodyPr>
          <a:lstStyle>
            <a:lvl1pPr algn="l" defTabSz="914400" rtl="0" eaLnBrk="1" latinLnBrk="0" hangingPunct="1">
              <a:lnSpc>
                <a:spcPct val="90000"/>
              </a:lnSpc>
              <a:spcBef>
                <a:spcPct val="0"/>
              </a:spcBef>
              <a:buNone/>
              <a:defRPr lang="en-GB" sz="2800" b="1" kern="1200" dirty="0">
                <a:gradFill>
                  <a:gsLst>
                    <a:gs pos="0">
                      <a:srgbClr val="E94E1B"/>
                    </a:gs>
                    <a:gs pos="100000">
                      <a:srgbClr val="F9B233"/>
                    </a:gs>
                  </a:gsLst>
                  <a:lin ang="1200000" scaled="0"/>
                </a:gradFill>
                <a:latin typeface="Montserrat" pitchFamily="2" charset="0"/>
                <a:ea typeface="+mj-ea"/>
                <a:cs typeface="+mj-cs"/>
              </a:defRPr>
            </a:lvl1pPr>
          </a:lstStyle>
          <a:p>
            <a:r>
              <a:rPr lang="es-ES" dirty="0"/>
              <a:t>Haga clic para modificar el estilo de título del patrón</a:t>
            </a:r>
            <a:endParaRPr lang="en-GB" dirty="0"/>
          </a:p>
        </p:txBody>
      </p:sp>
      <p:sp>
        <p:nvSpPr>
          <p:cNvPr id="3" name="Marcador de contenido 2">
            <a:extLst>
              <a:ext uri="{FF2B5EF4-FFF2-40B4-BE49-F238E27FC236}">
                <a16:creationId xmlns:a16="http://schemas.microsoft.com/office/drawing/2014/main" id="{0020BDD5-5FAD-395B-5354-9503ED456B11}"/>
              </a:ext>
            </a:extLst>
          </p:cNvPr>
          <p:cNvSpPr>
            <a:spLocks noGrp="1"/>
          </p:cNvSpPr>
          <p:nvPr>
            <p:ph idx="1"/>
          </p:nvPr>
        </p:nvSpPr>
        <p:spPr>
          <a:xfrm>
            <a:off x="5183188" y="987425"/>
            <a:ext cx="6172200" cy="4873625"/>
          </a:xfrm>
        </p:spPr>
        <p:txBody>
          <a:bodyPr/>
          <a:lstStyle>
            <a:lvl1pPr>
              <a:buClr>
                <a:srgbClr val="F9B233"/>
              </a:buClr>
              <a:defRPr sz="3200"/>
            </a:lvl1pPr>
            <a:lvl2pPr>
              <a:buClr>
                <a:srgbClr val="F9B233"/>
              </a:buClr>
              <a:defRPr sz="2800"/>
            </a:lvl2pPr>
            <a:lvl3pPr>
              <a:buClr>
                <a:srgbClr val="F9B233"/>
              </a:buClr>
              <a:defRPr sz="2400"/>
            </a:lvl3pPr>
            <a:lvl4pPr>
              <a:buClr>
                <a:srgbClr val="F9B233"/>
              </a:buClr>
              <a:defRPr sz="2000"/>
            </a:lvl4pPr>
            <a:lvl5pPr>
              <a:buClr>
                <a:srgbClr val="F9B233"/>
              </a:buClr>
              <a:defRPr sz="2000"/>
            </a:lvl5pPr>
            <a:lvl6pPr>
              <a:defRPr sz="2000"/>
            </a:lvl6pPr>
            <a:lvl7pPr>
              <a:defRPr sz="2000"/>
            </a:lvl7pPr>
            <a:lvl8pPr>
              <a:defRPr sz="2000"/>
            </a:lvl8pPr>
            <a:lvl9pPr>
              <a:defRPr sz="2000"/>
            </a:lvl9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GB" dirty="0"/>
          </a:p>
        </p:txBody>
      </p:sp>
      <p:sp>
        <p:nvSpPr>
          <p:cNvPr id="4" name="Marcador de texto 3">
            <a:extLst>
              <a:ext uri="{FF2B5EF4-FFF2-40B4-BE49-F238E27FC236}">
                <a16:creationId xmlns:a16="http://schemas.microsoft.com/office/drawing/2014/main" id="{767DC1AB-2C21-7E23-CA43-975BD61878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B103F5C8-E681-F08A-F2EA-B251258243F0}"/>
              </a:ext>
            </a:extLst>
          </p:cNvPr>
          <p:cNvSpPr>
            <a:spLocks noGrp="1"/>
          </p:cNvSpPr>
          <p:nvPr>
            <p:ph type="dt" sz="half" idx="10"/>
          </p:nvPr>
        </p:nvSpPr>
        <p:spPr/>
        <p:txBody>
          <a:bodyPr/>
          <a:lstStyle/>
          <a:p>
            <a:fld id="{1EC84D97-110F-436D-8052-5194FC30C3C0}" type="datetimeFigureOut">
              <a:rPr lang="en-GB" smtClean="0"/>
              <a:t>05/08/2026</a:t>
            </a:fld>
            <a:endParaRPr lang="en-GB"/>
          </a:p>
        </p:txBody>
      </p:sp>
      <p:sp>
        <p:nvSpPr>
          <p:cNvPr id="6" name="Marcador de pie de página 5">
            <a:extLst>
              <a:ext uri="{FF2B5EF4-FFF2-40B4-BE49-F238E27FC236}">
                <a16:creationId xmlns:a16="http://schemas.microsoft.com/office/drawing/2014/main" id="{BB84F894-377F-B0CB-C4FB-413D8C8D0D8F}"/>
              </a:ext>
            </a:extLst>
          </p:cNvPr>
          <p:cNvSpPr>
            <a:spLocks noGrp="1"/>
          </p:cNvSpPr>
          <p:nvPr>
            <p:ph type="ftr" sz="quarter" idx="11"/>
          </p:nvPr>
        </p:nvSpPr>
        <p:spPr/>
        <p:txBody>
          <a:bodyPr/>
          <a:lstStyle/>
          <a:p>
            <a:endParaRPr lang="en-GB"/>
          </a:p>
        </p:txBody>
      </p:sp>
      <p:sp>
        <p:nvSpPr>
          <p:cNvPr id="7" name="Marcador de número de diapositiva 6">
            <a:extLst>
              <a:ext uri="{FF2B5EF4-FFF2-40B4-BE49-F238E27FC236}">
                <a16:creationId xmlns:a16="http://schemas.microsoft.com/office/drawing/2014/main" id="{3C3A7764-509B-6E0D-BF2F-C24002671976}"/>
              </a:ext>
            </a:extLst>
          </p:cNvPr>
          <p:cNvSpPr>
            <a:spLocks noGrp="1"/>
          </p:cNvSpPr>
          <p:nvPr>
            <p:ph type="sldNum" sz="quarter" idx="12"/>
          </p:nvPr>
        </p:nvSpPr>
        <p:spPr/>
        <p:txBody>
          <a:bodyPr/>
          <a:lstStyle/>
          <a:p>
            <a:fld id="{D3A92039-7BCC-4D02-A517-162A6F375201}" type="slidenum">
              <a:rPr lang="en-GB" smtClean="0"/>
              <a:t>‹Nº›</a:t>
            </a:fld>
            <a:endParaRPr lang="en-GB"/>
          </a:p>
        </p:txBody>
      </p:sp>
      <p:pic>
        <p:nvPicPr>
          <p:cNvPr id="8" name="Imagen 7" descr="Un dibujo de una cara feliz&#10;&#10;Descripción generada automáticamente con confianza baja">
            <a:extLst>
              <a:ext uri="{FF2B5EF4-FFF2-40B4-BE49-F238E27FC236}">
                <a16:creationId xmlns:a16="http://schemas.microsoft.com/office/drawing/2014/main" id="{139B00AB-4ABD-563F-E7FF-1C7167F571B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054992" y="6082413"/>
            <a:ext cx="1756008" cy="547874"/>
          </a:xfrm>
          <a:prstGeom prst="rect">
            <a:avLst/>
          </a:prstGeom>
        </p:spPr>
      </p:pic>
    </p:spTree>
    <p:extLst>
      <p:ext uri="{BB962C8B-B14F-4D97-AF65-F5344CB8AC3E}">
        <p14:creationId xmlns:p14="http://schemas.microsoft.com/office/powerpoint/2010/main" val="32804178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90D51F5-F6F6-A65B-EB46-6F14C5DEB93A}"/>
              </a:ext>
            </a:extLst>
          </p:cNvPr>
          <p:cNvSpPr>
            <a:spLocks noGrp="1"/>
          </p:cNvSpPr>
          <p:nvPr>
            <p:ph type="title"/>
          </p:nvPr>
        </p:nvSpPr>
        <p:spPr>
          <a:xfrm>
            <a:off x="839788" y="457200"/>
            <a:ext cx="3932237" cy="1600200"/>
          </a:xfrm>
        </p:spPr>
        <p:txBody>
          <a:bodyPr anchor="b">
            <a:normAutofit/>
          </a:bodyPr>
          <a:lstStyle>
            <a:lvl1pPr>
              <a:defRPr sz="2800">
                <a:gradFill>
                  <a:gsLst>
                    <a:gs pos="0">
                      <a:srgbClr val="E94E1B"/>
                    </a:gs>
                    <a:gs pos="100000">
                      <a:srgbClr val="F9B233"/>
                    </a:gs>
                  </a:gsLst>
                  <a:lin ang="1200000" scaled="0"/>
                </a:gradFill>
              </a:defRPr>
            </a:lvl1pPr>
          </a:lstStyle>
          <a:p>
            <a:r>
              <a:rPr lang="es-ES" dirty="0"/>
              <a:t>Haga clic para modificar el estilo de título del patrón</a:t>
            </a:r>
            <a:endParaRPr lang="en-GB" dirty="0"/>
          </a:p>
        </p:txBody>
      </p:sp>
      <p:sp>
        <p:nvSpPr>
          <p:cNvPr id="3" name="Marcador de posición de imagen 2">
            <a:extLst>
              <a:ext uri="{FF2B5EF4-FFF2-40B4-BE49-F238E27FC236}">
                <a16:creationId xmlns:a16="http://schemas.microsoft.com/office/drawing/2014/main" id="{2810A763-4722-2D2F-C612-6E4F63CBCB8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Marcador de texto 3">
            <a:extLst>
              <a:ext uri="{FF2B5EF4-FFF2-40B4-BE49-F238E27FC236}">
                <a16:creationId xmlns:a16="http://schemas.microsoft.com/office/drawing/2014/main" id="{F4A42D30-F5F0-16AD-4266-79816E8687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09DE773-2AF7-8B14-1DD0-6E8F54C76E50}"/>
              </a:ext>
            </a:extLst>
          </p:cNvPr>
          <p:cNvSpPr>
            <a:spLocks noGrp="1"/>
          </p:cNvSpPr>
          <p:nvPr>
            <p:ph type="dt" sz="half" idx="10"/>
          </p:nvPr>
        </p:nvSpPr>
        <p:spPr/>
        <p:txBody>
          <a:bodyPr/>
          <a:lstStyle/>
          <a:p>
            <a:fld id="{1EC84D97-110F-436D-8052-5194FC30C3C0}" type="datetimeFigureOut">
              <a:rPr lang="en-GB" smtClean="0"/>
              <a:t>05/08/2026</a:t>
            </a:fld>
            <a:endParaRPr lang="en-GB"/>
          </a:p>
        </p:txBody>
      </p:sp>
      <p:sp>
        <p:nvSpPr>
          <p:cNvPr id="6" name="Marcador de pie de página 5">
            <a:extLst>
              <a:ext uri="{FF2B5EF4-FFF2-40B4-BE49-F238E27FC236}">
                <a16:creationId xmlns:a16="http://schemas.microsoft.com/office/drawing/2014/main" id="{15903CF5-0E9F-F5E0-253D-1520D4910055}"/>
              </a:ext>
            </a:extLst>
          </p:cNvPr>
          <p:cNvSpPr>
            <a:spLocks noGrp="1"/>
          </p:cNvSpPr>
          <p:nvPr>
            <p:ph type="ftr" sz="quarter" idx="11"/>
          </p:nvPr>
        </p:nvSpPr>
        <p:spPr/>
        <p:txBody>
          <a:bodyPr/>
          <a:lstStyle/>
          <a:p>
            <a:endParaRPr lang="en-GB"/>
          </a:p>
        </p:txBody>
      </p:sp>
      <p:sp>
        <p:nvSpPr>
          <p:cNvPr id="7" name="Marcador de número de diapositiva 6">
            <a:extLst>
              <a:ext uri="{FF2B5EF4-FFF2-40B4-BE49-F238E27FC236}">
                <a16:creationId xmlns:a16="http://schemas.microsoft.com/office/drawing/2014/main" id="{F824E106-9D1B-F982-3881-D3656275CED9}"/>
              </a:ext>
            </a:extLst>
          </p:cNvPr>
          <p:cNvSpPr>
            <a:spLocks noGrp="1"/>
          </p:cNvSpPr>
          <p:nvPr>
            <p:ph type="sldNum" sz="quarter" idx="12"/>
          </p:nvPr>
        </p:nvSpPr>
        <p:spPr/>
        <p:txBody>
          <a:bodyPr/>
          <a:lstStyle/>
          <a:p>
            <a:fld id="{D3A92039-7BCC-4D02-A517-162A6F375201}" type="slidenum">
              <a:rPr lang="en-GB" smtClean="0"/>
              <a:t>‹Nº›</a:t>
            </a:fld>
            <a:endParaRPr lang="en-GB"/>
          </a:p>
        </p:txBody>
      </p:sp>
      <p:pic>
        <p:nvPicPr>
          <p:cNvPr id="8" name="Imagen 7" descr="Un dibujo de una cara feliz&#10;&#10;Descripción generada automáticamente con confianza baja">
            <a:extLst>
              <a:ext uri="{FF2B5EF4-FFF2-40B4-BE49-F238E27FC236}">
                <a16:creationId xmlns:a16="http://schemas.microsoft.com/office/drawing/2014/main" id="{15600959-2B8B-870F-A288-2DED488DF77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054992" y="6082413"/>
            <a:ext cx="1756008" cy="547874"/>
          </a:xfrm>
          <a:prstGeom prst="rect">
            <a:avLst/>
          </a:prstGeom>
        </p:spPr>
      </p:pic>
    </p:spTree>
    <p:extLst>
      <p:ext uri="{BB962C8B-B14F-4D97-AF65-F5344CB8AC3E}">
        <p14:creationId xmlns:p14="http://schemas.microsoft.com/office/powerpoint/2010/main" val="14503149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B1EBEA32-89F6-40D1-ABB3-AA1C346A4286}"/>
              </a:ext>
            </a:extLst>
          </p:cNvPr>
          <p:cNvSpPr>
            <a:spLocks noGrp="1"/>
          </p:cNvSpPr>
          <p:nvPr>
            <p:ph type="dt" sz="half" idx="10"/>
          </p:nvPr>
        </p:nvSpPr>
        <p:spPr/>
        <p:txBody>
          <a:bodyPr/>
          <a:lstStyle/>
          <a:p>
            <a:fld id="{1EC84D97-110F-436D-8052-5194FC30C3C0}" type="datetimeFigureOut">
              <a:rPr lang="en-GB" smtClean="0"/>
              <a:t>05/08/2026</a:t>
            </a:fld>
            <a:endParaRPr lang="en-GB"/>
          </a:p>
        </p:txBody>
      </p:sp>
      <p:sp>
        <p:nvSpPr>
          <p:cNvPr id="3" name="Marcador de pie de página 2">
            <a:extLst>
              <a:ext uri="{FF2B5EF4-FFF2-40B4-BE49-F238E27FC236}">
                <a16:creationId xmlns:a16="http://schemas.microsoft.com/office/drawing/2014/main" id="{E58F8F6D-B828-C384-3967-BC3A21C278B4}"/>
              </a:ext>
            </a:extLst>
          </p:cNvPr>
          <p:cNvSpPr>
            <a:spLocks noGrp="1"/>
          </p:cNvSpPr>
          <p:nvPr>
            <p:ph type="ftr" sz="quarter" idx="11"/>
          </p:nvPr>
        </p:nvSpPr>
        <p:spPr/>
        <p:txBody>
          <a:bodyPr/>
          <a:lstStyle/>
          <a:p>
            <a:endParaRPr lang="en-GB"/>
          </a:p>
        </p:txBody>
      </p:sp>
      <p:sp>
        <p:nvSpPr>
          <p:cNvPr id="4" name="Marcador de número de diapositiva 3">
            <a:extLst>
              <a:ext uri="{FF2B5EF4-FFF2-40B4-BE49-F238E27FC236}">
                <a16:creationId xmlns:a16="http://schemas.microsoft.com/office/drawing/2014/main" id="{F6637291-3F2D-7D3F-0CA6-6901343C4D3C}"/>
              </a:ext>
            </a:extLst>
          </p:cNvPr>
          <p:cNvSpPr>
            <a:spLocks noGrp="1"/>
          </p:cNvSpPr>
          <p:nvPr>
            <p:ph type="sldNum" sz="quarter" idx="12"/>
          </p:nvPr>
        </p:nvSpPr>
        <p:spPr/>
        <p:txBody>
          <a:bodyPr/>
          <a:lstStyle/>
          <a:p>
            <a:fld id="{D3A92039-7BCC-4D02-A517-162A6F375201}" type="slidenum">
              <a:rPr lang="en-GB" smtClean="0"/>
              <a:t>‹Nº›</a:t>
            </a:fld>
            <a:endParaRPr lang="en-GB"/>
          </a:p>
        </p:txBody>
      </p:sp>
      <p:pic>
        <p:nvPicPr>
          <p:cNvPr id="5" name="Imagen 4" descr="Un dibujo de una cara feliz&#10;&#10;Descripción generada automáticamente con confianza baja">
            <a:extLst>
              <a:ext uri="{FF2B5EF4-FFF2-40B4-BE49-F238E27FC236}">
                <a16:creationId xmlns:a16="http://schemas.microsoft.com/office/drawing/2014/main" id="{781EF7A8-8562-707B-834E-B5383648C92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054992" y="6082413"/>
            <a:ext cx="1756008" cy="547874"/>
          </a:xfrm>
          <a:prstGeom prst="rect">
            <a:avLst/>
          </a:prstGeom>
        </p:spPr>
      </p:pic>
    </p:spTree>
    <p:extLst>
      <p:ext uri="{BB962C8B-B14F-4D97-AF65-F5344CB8AC3E}">
        <p14:creationId xmlns:p14="http://schemas.microsoft.com/office/powerpoint/2010/main" val="17434157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pic>
        <p:nvPicPr>
          <p:cNvPr id="8" name="Imagen 7" descr="Imagen que contiene luz, reloj&#10;&#10;Descripción generada automáticamente">
            <a:extLst>
              <a:ext uri="{FF2B5EF4-FFF2-40B4-BE49-F238E27FC236}">
                <a16:creationId xmlns:a16="http://schemas.microsoft.com/office/drawing/2014/main" id="{EC58E8B7-C146-C828-825F-BE969795E7E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745" t="61217" r="1815" b="2467"/>
          <a:stretch/>
        </p:blipFill>
        <p:spPr>
          <a:xfrm>
            <a:off x="0" y="0"/>
            <a:ext cx="12192000" cy="1646238"/>
          </a:xfrm>
          <a:prstGeom prst="rect">
            <a:avLst/>
          </a:prstGeom>
        </p:spPr>
      </p:pic>
      <p:sp>
        <p:nvSpPr>
          <p:cNvPr id="2" name="Título 1">
            <a:extLst>
              <a:ext uri="{FF2B5EF4-FFF2-40B4-BE49-F238E27FC236}">
                <a16:creationId xmlns:a16="http://schemas.microsoft.com/office/drawing/2014/main" id="{FBD92E87-F3B1-A4F9-D594-B9562763812A}"/>
              </a:ext>
            </a:extLst>
          </p:cNvPr>
          <p:cNvSpPr>
            <a:spLocks noGrp="1"/>
          </p:cNvSpPr>
          <p:nvPr>
            <p:ph type="title"/>
          </p:nvPr>
        </p:nvSpPr>
        <p:spPr>
          <a:xfrm>
            <a:off x="838200" y="160337"/>
            <a:ext cx="10515600" cy="1325563"/>
          </a:xfrm>
        </p:spPr>
        <p:txBody>
          <a:bodyPr>
            <a:normAutofit/>
          </a:bodyPr>
          <a:lstStyle>
            <a:lvl1pPr>
              <a:defRPr sz="3600">
                <a:solidFill>
                  <a:schemeClr val="bg1"/>
                </a:solidFill>
              </a:defRPr>
            </a:lvl1pPr>
          </a:lstStyle>
          <a:p>
            <a:r>
              <a:rPr lang="es-ES" dirty="0"/>
              <a:t>Haga clic para modificar el estilo de título del patrón</a:t>
            </a:r>
            <a:endParaRPr lang="en-GB" dirty="0"/>
          </a:p>
        </p:txBody>
      </p:sp>
      <p:sp>
        <p:nvSpPr>
          <p:cNvPr id="3" name="Marcador de contenido 2">
            <a:extLst>
              <a:ext uri="{FF2B5EF4-FFF2-40B4-BE49-F238E27FC236}">
                <a16:creationId xmlns:a16="http://schemas.microsoft.com/office/drawing/2014/main" id="{DDBD0D51-A228-E65F-5F18-9536D76ABAE2}"/>
              </a:ext>
            </a:extLst>
          </p:cNvPr>
          <p:cNvSpPr>
            <a:spLocks noGrp="1"/>
          </p:cNvSpPr>
          <p:nvPr>
            <p:ph idx="1"/>
          </p:nvPr>
        </p:nvSpPr>
        <p:spPr/>
        <p:txBody>
          <a:body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GB" dirty="0"/>
          </a:p>
        </p:txBody>
      </p:sp>
      <p:sp>
        <p:nvSpPr>
          <p:cNvPr id="4" name="Marcador de fecha 3">
            <a:extLst>
              <a:ext uri="{FF2B5EF4-FFF2-40B4-BE49-F238E27FC236}">
                <a16:creationId xmlns:a16="http://schemas.microsoft.com/office/drawing/2014/main" id="{4F03E578-76D7-B4BE-F94A-CC9FF0D87135}"/>
              </a:ext>
            </a:extLst>
          </p:cNvPr>
          <p:cNvSpPr>
            <a:spLocks noGrp="1"/>
          </p:cNvSpPr>
          <p:nvPr>
            <p:ph type="dt" sz="half" idx="10"/>
          </p:nvPr>
        </p:nvSpPr>
        <p:spPr/>
        <p:txBody>
          <a:bodyPr/>
          <a:lstStyle/>
          <a:p>
            <a:fld id="{1EC84D97-110F-436D-8052-5194FC30C3C0}" type="datetimeFigureOut">
              <a:rPr lang="en-GB" smtClean="0"/>
              <a:t>05/08/2026</a:t>
            </a:fld>
            <a:endParaRPr lang="en-GB"/>
          </a:p>
        </p:txBody>
      </p:sp>
      <p:sp>
        <p:nvSpPr>
          <p:cNvPr id="5" name="Marcador de pie de página 4">
            <a:extLst>
              <a:ext uri="{FF2B5EF4-FFF2-40B4-BE49-F238E27FC236}">
                <a16:creationId xmlns:a16="http://schemas.microsoft.com/office/drawing/2014/main" id="{3C10252D-BBFB-1C9A-D4E4-AC5F5A19C4B2}"/>
              </a:ext>
            </a:extLst>
          </p:cNvPr>
          <p:cNvSpPr>
            <a:spLocks noGrp="1"/>
          </p:cNvSpPr>
          <p:nvPr>
            <p:ph type="ftr" sz="quarter" idx="11"/>
          </p:nvPr>
        </p:nvSpPr>
        <p:spPr/>
        <p:txBody>
          <a:bodyPr/>
          <a:lstStyle/>
          <a:p>
            <a:endParaRPr lang="en-GB"/>
          </a:p>
        </p:txBody>
      </p:sp>
      <p:sp>
        <p:nvSpPr>
          <p:cNvPr id="6" name="Marcador de número de diapositiva 5">
            <a:extLst>
              <a:ext uri="{FF2B5EF4-FFF2-40B4-BE49-F238E27FC236}">
                <a16:creationId xmlns:a16="http://schemas.microsoft.com/office/drawing/2014/main" id="{342F7EF7-EDDE-AAE2-0D14-E48434DE7278}"/>
              </a:ext>
            </a:extLst>
          </p:cNvPr>
          <p:cNvSpPr>
            <a:spLocks noGrp="1"/>
          </p:cNvSpPr>
          <p:nvPr>
            <p:ph type="sldNum" sz="quarter" idx="12"/>
          </p:nvPr>
        </p:nvSpPr>
        <p:spPr/>
        <p:txBody>
          <a:bodyPr/>
          <a:lstStyle/>
          <a:p>
            <a:fld id="{D3A92039-7BCC-4D02-A517-162A6F375201}" type="slidenum">
              <a:rPr lang="en-GB" smtClean="0"/>
              <a:t>‹Nº›</a:t>
            </a:fld>
            <a:endParaRPr lang="en-GB"/>
          </a:p>
        </p:txBody>
      </p:sp>
      <p:pic>
        <p:nvPicPr>
          <p:cNvPr id="10" name="Imagen 9" descr="Un dibujo de una cara feliz&#10;&#10;Descripción generada automáticamente con confianza baja">
            <a:extLst>
              <a:ext uri="{FF2B5EF4-FFF2-40B4-BE49-F238E27FC236}">
                <a16:creationId xmlns:a16="http://schemas.microsoft.com/office/drawing/2014/main" id="{3AEF2DBA-32C8-ECAC-FD03-499D148BC8F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054992" y="6082413"/>
            <a:ext cx="1756008" cy="547874"/>
          </a:xfrm>
          <a:prstGeom prst="rect">
            <a:avLst/>
          </a:prstGeom>
        </p:spPr>
      </p:pic>
    </p:spTree>
    <p:extLst>
      <p:ext uri="{BB962C8B-B14F-4D97-AF65-F5344CB8AC3E}">
        <p14:creationId xmlns:p14="http://schemas.microsoft.com/office/powerpoint/2010/main" val="176755573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BD92E87-F3B1-A4F9-D594-B9562763812A}"/>
              </a:ext>
            </a:extLst>
          </p:cNvPr>
          <p:cNvSpPr>
            <a:spLocks noGrp="1"/>
          </p:cNvSpPr>
          <p:nvPr>
            <p:ph type="title"/>
          </p:nvPr>
        </p:nvSpPr>
        <p:spPr>
          <a:xfrm>
            <a:off x="838200" y="500062"/>
            <a:ext cx="10515600" cy="1325563"/>
          </a:xfrm>
        </p:spPr>
        <p:txBody>
          <a:bodyPr>
            <a:noAutofit/>
          </a:bodyPr>
          <a:lstStyle>
            <a:lvl1pPr algn="l" defTabSz="914400" rtl="0" eaLnBrk="1" latinLnBrk="0" hangingPunct="1">
              <a:lnSpc>
                <a:spcPct val="90000"/>
              </a:lnSpc>
              <a:spcBef>
                <a:spcPct val="0"/>
              </a:spcBef>
              <a:buNone/>
              <a:defRPr lang="en-GB" sz="3600" b="1" kern="1200" dirty="0">
                <a:gradFill>
                  <a:gsLst>
                    <a:gs pos="0">
                      <a:srgbClr val="E94E1B"/>
                    </a:gs>
                    <a:gs pos="100000">
                      <a:srgbClr val="F9B233"/>
                    </a:gs>
                  </a:gsLst>
                  <a:lin ang="1200000" scaled="0"/>
                </a:gradFill>
                <a:latin typeface="Montserrat" pitchFamily="2" charset="0"/>
                <a:ea typeface="+mj-ea"/>
                <a:cs typeface="+mj-cs"/>
              </a:defRPr>
            </a:lvl1pPr>
          </a:lstStyle>
          <a:p>
            <a:r>
              <a:rPr lang="es-ES" dirty="0"/>
              <a:t>Haga clic para modificar el estilo de título del patrón</a:t>
            </a:r>
            <a:endParaRPr lang="en-GB" dirty="0"/>
          </a:p>
        </p:txBody>
      </p:sp>
      <p:sp>
        <p:nvSpPr>
          <p:cNvPr id="3" name="Marcador de contenido 2">
            <a:extLst>
              <a:ext uri="{FF2B5EF4-FFF2-40B4-BE49-F238E27FC236}">
                <a16:creationId xmlns:a16="http://schemas.microsoft.com/office/drawing/2014/main" id="{DDBD0D51-A228-E65F-5F18-9536D76ABAE2}"/>
              </a:ext>
            </a:extLst>
          </p:cNvPr>
          <p:cNvSpPr>
            <a:spLocks noGrp="1"/>
          </p:cNvSpPr>
          <p:nvPr>
            <p:ph idx="1"/>
          </p:nvPr>
        </p:nvSpPr>
        <p:spPr/>
        <p:txBody>
          <a:bodyPr/>
          <a:lstStyle>
            <a:lvl1pPr>
              <a:buClr>
                <a:srgbClr val="F9B233"/>
              </a:buClr>
              <a:defRPr/>
            </a:lvl1pPr>
            <a:lvl2pPr>
              <a:buClr>
                <a:srgbClr val="F9B233"/>
              </a:buClr>
              <a:defRPr/>
            </a:lvl2pPr>
            <a:lvl3pPr>
              <a:buClr>
                <a:srgbClr val="F9B233"/>
              </a:buClr>
              <a:defRPr/>
            </a:lvl3pPr>
            <a:lvl4pPr>
              <a:buClr>
                <a:srgbClr val="F9B233"/>
              </a:buClr>
              <a:defRPr/>
            </a:lvl4pPr>
            <a:lvl5pPr>
              <a:buClr>
                <a:srgbClr val="F9B233"/>
              </a:buClr>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GB" dirty="0"/>
          </a:p>
        </p:txBody>
      </p:sp>
      <p:sp>
        <p:nvSpPr>
          <p:cNvPr id="4" name="Marcador de fecha 3">
            <a:extLst>
              <a:ext uri="{FF2B5EF4-FFF2-40B4-BE49-F238E27FC236}">
                <a16:creationId xmlns:a16="http://schemas.microsoft.com/office/drawing/2014/main" id="{4F03E578-76D7-B4BE-F94A-CC9FF0D87135}"/>
              </a:ext>
            </a:extLst>
          </p:cNvPr>
          <p:cNvSpPr>
            <a:spLocks noGrp="1"/>
          </p:cNvSpPr>
          <p:nvPr>
            <p:ph type="dt" sz="half" idx="10"/>
          </p:nvPr>
        </p:nvSpPr>
        <p:spPr/>
        <p:txBody>
          <a:bodyPr/>
          <a:lstStyle/>
          <a:p>
            <a:fld id="{1EC84D97-110F-436D-8052-5194FC30C3C0}" type="datetimeFigureOut">
              <a:rPr lang="en-GB" smtClean="0"/>
              <a:t>05/08/2026</a:t>
            </a:fld>
            <a:endParaRPr lang="en-GB"/>
          </a:p>
        </p:txBody>
      </p:sp>
      <p:sp>
        <p:nvSpPr>
          <p:cNvPr id="5" name="Marcador de pie de página 4">
            <a:extLst>
              <a:ext uri="{FF2B5EF4-FFF2-40B4-BE49-F238E27FC236}">
                <a16:creationId xmlns:a16="http://schemas.microsoft.com/office/drawing/2014/main" id="{3C10252D-BBFB-1C9A-D4E4-AC5F5A19C4B2}"/>
              </a:ext>
            </a:extLst>
          </p:cNvPr>
          <p:cNvSpPr>
            <a:spLocks noGrp="1"/>
          </p:cNvSpPr>
          <p:nvPr>
            <p:ph type="ftr" sz="quarter" idx="11"/>
          </p:nvPr>
        </p:nvSpPr>
        <p:spPr/>
        <p:txBody>
          <a:bodyPr/>
          <a:lstStyle/>
          <a:p>
            <a:endParaRPr lang="en-GB"/>
          </a:p>
        </p:txBody>
      </p:sp>
      <p:sp>
        <p:nvSpPr>
          <p:cNvPr id="6" name="Marcador de número de diapositiva 5">
            <a:extLst>
              <a:ext uri="{FF2B5EF4-FFF2-40B4-BE49-F238E27FC236}">
                <a16:creationId xmlns:a16="http://schemas.microsoft.com/office/drawing/2014/main" id="{342F7EF7-EDDE-AAE2-0D14-E48434DE7278}"/>
              </a:ext>
            </a:extLst>
          </p:cNvPr>
          <p:cNvSpPr>
            <a:spLocks noGrp="1"/>
          </p:cNvSpPr>
          <p:nvPr>
            <p:ph type="sldNum" sz="quarter" idx="12"/>
          </p:nvPr>
        </p:nvSpPr>
        <p:spPr/>
        <p:txBody>
          <a:bodyPr/>
          <a:lstStyle/>
          <a:p>
            <a:fld id="{D3A92039-7BCC-4D02-A517-162A6F375201}" type="slidenum">
              <a:rPr lang="en-GB" smtClean="0"/>
              <a:t>‹Nº›</a:t>
            </a:fld>
            <a:endParaRPr lang="en-GB"/>
          </a:p>
        </p:txBody>
      </p:sp>
      <p:pic>
        <p:nvPicPr>
          <p:cNvPr id="10" name="Imagen 9" descr="Un dibujo de una cara feliz&#10;&#10;Descripción generada automáticamente con confianza baja">
            <a:extLst>
              <a:ext uri="{FF2B5EF4-FFF2-40B4-BE49-F238E27FC236}">
                <a16:creationId xmlns:a16="http://schemas.microsoft.com/office/drawing/2014/main" id="{3AEF2DBA-32C8-ECAC-FD03-499D148BC8F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054992" y="6082413"/>
            <a:ext cx="1756008" cy="547874"/>
          </a:xfrm>
          <a:prstGeom prst="rect">
            <a:avLst/>
          </a:prstGeom>
        </p:spPr>
      </p:pic>
    </p:spTree>
    <p:extLst>
      <p:ext uri="{BB962C8B-B14F-4D97-AF65-F5344CB8AC3E}">
        <p14:creationId xmlns:p14="http://schemas.microsoft.com/office/powerpoint/2010/main" val="75439765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pic>
        <p:nvPicPr>
          <p:cNvPr id="8" name="Imagen 7" descr="Imagen que contiene luz, reloj&#10;&#10;Descripción generada automáticamente">
            <a:extLst>
              <a:ext uri="{FF2B5EF4-FFF2-40B4-BE49-F238E27FC236}">
                <a16:creationId xmlns:a16="http://schemas.microsoft.com/office/drawing/2014/main" id="{B218AD49-FBD9-F897-B725-70CB8D84EC0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1648" r="-1"/>
          <a:stretch/>
        </p:blipFill>
        <p:spPr>
          <a:xfrm>
            <a:off x="0" y="0"/>
            <a:ext cx="12192000" cy="6858000"/>
          </a:xfrm>
          <a:prstGeom prst="rect">
            <a:avLst/>
          </a:prstGeom>
        </p:spPr>
      </p:pic>
      <p:sp>
        <p:nvSpPr>
          <p:cNvPr id="2" name="Título 1">
            <a:extLst>
              <a:ext uri="{FF2B5EF4-FFF2-40B4-BE49-F238E27FC236}">
                <a16:creationId xmlns:a16="http://schemas.microsoft.com/office/drawing/2014/main" id="{1C2D04F6-31C1-7448-92CD-B03EF294F71D}"/>
              </a:ext>
            </a:extLst>
          </p:cNvPr>
          <p:cNvSpPr>
            <a:spLocks noGrp="1"/>
          </p:cNvSpPr>
          <p:nvPr>
            <p:ph type="title"/>
          </p:nvPr>
        </p:nvSpPr>
        <p:spPr>
          <a:xfrm>
            <a:off x="831850" y="1709738"/>
            <a:ext cx="10515600" cy="2852737"/>
          </a:xfrm>
        </p:spPr>
        <p:txBody>
          <a:bodyPr anchor="b"/>
          <a:lstStyle>
            <a:lvl1pPr>
              <a:defRPr sz="6000">
                <a:solidFill>
                  <a:schemeClr val="bg1"/>
                </a:solidFill>
              </a:defRPr>
            </a:lvl1pPr>
          </a:lstStyle>
          <a:p>
            <a:r>
              <a:rPr lang="es-ES" dirty="0"/>
              <a:t>Haga clic para modificar el estilo de título del patrón</a:t>
            </a:r>
            <a:endParaRPr lang="en-GB" dirty="0"/>
          </a:p>
        </p:txBody>
      </p:sp>
      <p:sp>
        <p:nvSpPr>
          <p:cNvPr id="3" name="Marcador de texto 2">
            <a:extLst>
              <a:ext uri="{FF2B5EF4-FFF2-40B4-BE49-F238E27FC236}">
                <a16:creationId xmlns:a16="http://schemas.microsoft.com/office/drawing/2014/main" id="{E9EC3938-D9D3-D7B5-FA5B-3389621B9C1E}"/>
              </a:ext>
            </a:extLst>
          </p:cNvPr>
          <p:cNvSpPr>
            <a:spLocks noGrp="1"/>
          </p:cNvSpPr>
          <p:nvPr>
            <p:ph type="body" idx="1"/>
          </p:nvPr>
        </p:nvSpPr>
        <p:spPr>
          <a:xfrm>
            <a:off x="831850" y="4589463"/>
            <a:ext cx="105156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dirty="0"/>
              <a:t>Haga clic para modificar los estilos de texto del patrón</a:t>
            </a:r>
          </a:p>
        </p:txBody>
      </p:sp>
      <p:sp>
        <p:nvSpPr>
          <p:cNvPr id="4" name="Marcador de fecha 3">
            <a:extLst>
              <a:ext uri="{FF2B5EF4-FFF2-40B4-BE49-F238E27FC236}">
                <a16:creationId xmlns:a16="http://schemas.microsoft.com/office/drawing/2014/main" id="{D31A9525-6BF0-B26F-9CD4-5A7C24399A7C}"/>
              </a:ext>
            </a:extLst>
          </p:cNvPr>
          <p:cNvSpPr>
            <a:spLocks noGrp="1"/>
          </p:cNvSpPr>
          <p:nvPr>
            <p:ph type="dt" sz="half" idx="10"/>
          </p:nvPr>
        </p:nvSpPr>
        <p:spPr/>
        <p:txBody>
          <a:bodyPr/>
          <a:lstStyle/>
          <a:p>
            <a:fld id="{1EC84D97-110F-436D-8052-5194FC30C3C0}" type="datetimeFigureOut">
              <a:rPr lang="en-GB" smtClean="0"/>
              <a:t>05/08/2026</a:t>
            </a:fld>
            <a:endParaRPr lang="en-GB"/>
          </a:p>
        </p:txBody>
      </p:sp>
      <p:sp>
        <p:nvSpPr>
          <p:cNvPr id="5" name="Marcador de pie de página 4">
            <a:extLst>
              <a:ext uri="{FF2B5EF4-FFF2-40B4-BE49-F238E27FC236}">
                <a16:creationId xmlns:a16="http://schemas.microsoft.com/office/drawing/2014/main" id="{9BEF75B0-3AE3-A43F-46E3-D9488C0559B0}"/>
              </a:ext>
            </a:extLst>
          </p:cNvPr>
          <p:cNvSpPr>
            <a:spLocks noGrp="1"/>
          </p:cNvSpPr>
          <p:nvPr>
            <p:ph type="ftr" sz="quarter" idx="11"/>
          </p:nvPr>
        </p:nvSpPr>
        <p:spPr/>
        <p:txBody>
          <a:bodyPr/>
          <a:lstStyle/>
          <a:p>
            <a:endParaRPr lang="en-GB"/>
          </a:p>
        </p:txBody>
      </p:sp>
      <p:sp>
        <p:nvSpPr>
          <p:cNvPr id="6" name="Marcador de número de diapositiva 5">
            <a:extLst>
              <a:ext uri="{FF2B5EF4-FFF2-40B4-BE49-F238E27FC236}">
                <a16:creationId xmlns:a16="http://schemas.microsoft.com/office/drawing/2014/main" id="{46D02F52-0BC1-0CCC-D13F-CF6991B94AEF}"/>
              </a:ext>
            </a:extLst>
          </p:cNvPr>
          <p:cNvSpPr>
            <a:spLocks noGrp="1"/>
          </p:cNvSpPr>
          <p:nvPr>
            <p:ph type="sldNum" sz="quarter" idx="12"/>
          </p:nvPr>
        </p:nvSpPr>
        <p:spPr/>
        <p:txBody>
          <a:bodyPr/>
          <a:lstStyle/>
          <a:p>
            <a:fld id="{D3A92039-7BCC-4D02-A517-162A6F375201}" type="slidenum">
              <a:rPr lang="en-GB" smtClean="0"/>
              <a:t>‹Nº›</a:t>
            </a:fld>
            <a:endParaRPr lang="en-GB"/>
          </a:p>
        </p:txBody>
      </p:sp>
    </p:spTree>
    <p:extLst>
      <p:ext uri="{BB962C8B-B14F-4D97-AF65-F5344CB8AC3E}">
        <p14:creationId xmlns:p14="http://schemas.microsoft.com/office/powerpoint/2010/main" val="20123648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pic>
        <p:nvPicPr>
          <p:cNvPr id="10" name="Imagen 9" descr="Imagen que contiene luz, reloj&#10;&#10;Descripción generada automáticamente">
            <a:extLst>
              <a:ext uri="{FF2B5EF4-FFF2-40B4-BE49-F238E27FC236}">
                <a16:creationId xmlns:a16="http://schemas.microsoft.com/office/drawing/2014/main" id="{9931BEB8-C89E-35D8-CE43-A782EC66DCF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745" t="61217" r="1815" b="2467"/>
          <a:stretch/>
        </p:blipFill>
        <p:spPr>
          <a:xfrm>
            <a:off x="0" y="0"/>
            <a:ext cx="12192000" cy="1646238"/>
          </a:xfrm>
          <a:prstGeom prst="rect">
            <a:avLst/>
          </a:prstGeom>
        </p:spPr>
      </p:pic>
      <p:sp>
        <p:nvSpPr>
          <p:cNvPr id="2" name="Título 1">
            <a:extLst>
              <a:ext uri="{FF2B5EF4-FFF2-40B4-BE49-F238E27FC236}">
                <a16:creationId xmlns:a16="http://schemas.microsoft.com/office/drawing/2014/main" id="{ABD9D42A-E613-F023-5623-99E0F54DBAB1}"/>
              </a:ext>
            </a:extLst>
          </p:cNvPr>
          <p:cNvSpPr>
            <a:spLocks noGrp="1"/>
          </p:cNvSpPr>
          <p:nvPr>
            <p:ph type="title"/>
          </p:nvPr>
        </p:nvSpPr>
        <p:spPr>
          <a:xfrm>
            <a:off x="838200" y="160337"/>
            <a:ext cx="10515600" cy="1325563"/>
          </a:xfrm>
        </p:spPr>
        <p:txBody>
          <a:bodyPr>
            <a:normAutofit/>
          </a:bodyPr>
          <a:lstStyle>
            <a:lvl1pPr>
              <a:defRPr sz="3600">
                <a:solidFill>
                  <a:schemeClr val="bg1"/>
                </a:solidFill>
              </a:defRPr>
            </a:lvl1pPr>
          </a:lstStyle>
          <a:p>
            <a:r>
              <a:rPr lang="es-ES" dirty="0"/>
              <a:t>Haga clic para modificar el estilo de título del patrón</a:t>
            </a:r>
            <a:endParaRPr lang="en-GB" dirty="0"/>
          </a:p>
        </p:txBody>
      </p:sp>
      <p:sp>
        <p:nvSpPr>
          <p:cNvPr id="3" name="Marcador de contenido 2">
            <a:extLst>
              <a:ext uri="{FF2B5EF4-FFF2-40B4-BE49-F238E27FC236}">
                <a16:creationId xmlns:a16="http://schemas.microsoft.com/office/drawing/2014/main" id="{66CD5838-F6B6-16F9-4B58-67C5C4AA2282}"/>
              </a:ext>
            </a:extLst>
          </p:cNvPr>
          <p:cNvSpPr>
            <a:spLocks noGrp="1"/>
          </p:cNvSpPr>
          <p:nvPr>
            <p:ph sz="half" idx="1"/>
          </p:nvPr>
        </p:nvSpPr>
        <p:spPr>
          <a:xfrm>
            <a:off x="838200" y="1825625"/>
            <a:ext cx="5181600" cy="4351338"/>
          </a:xfrm>
        </p:spPr>
        <p:txBody>
          <a:bodyPr/>
          <a:lstStyle>
            <a:lvl1pPr>
              <a:buClr>
                <a:srgbClr val="F9B233"/>
              </a:buClr>
              <a:defRPr/>
            </a:lvl1pPr>
            <a:lvl2pPr>
              <a:buClr>
                <a:srgbClr val="F9B233"/>
              </a:buClr>
              <a:defRPr/>
            </a:lvl2pPr>
            <a:lvl3pPr>
              <a:buClr>
                <a:srgbClr val="F9B233"/>
              </a:buClr>
              <a:defRPr/>
            </a:lvl3pPr>
            <a:lvl4pPr>
              <a:buClr>
                <a:srgbClr val="F9B233"/>
              </a:buClr>
              <a:defRPr/>
            </a:lvl4pPr>
            <a:lvl5pPr>
              <a:buClr>
                <a:srgbClr val="F9B233"/>
              </a:buClr>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GB" dirty="0"/>
          </a:p>
        </p:txBody>
      </p:sp>
      <p:sp>
        <p:nvSpPr>
          <p:cNvPr id="4" name="Marcador de contenido 3">
            <a:extLst>
              <a:ext uri="{FF2B5EF4-FFF2-40B4-BE49-F238E27FC236}">
                <a16:creationId xmlns:a16="http://schemas.microsoft.com/office/drawing/2014/main" id="{63C1E6F3-E25B-E239-F9B0-A09246156860}"/>
              </a:ext>
            </a:extLst>
          </p:cNvPr>
          <p:cNvSpPr>
            <a:spLocks noGrp="1"/>
          </p:cNvSpPr>
          <p:nvPr>
            <p:ph sz="half" idx="2"/>
          </p:nvPr>
        </p:nvSpPr>
        <p:spPr>
          <a:xfrm>
            <a:off x="6172200" y="1825625"/>
            <a:ext cx="5181600" cy="4351338"/>
          </a:xfrm>
        </p:spPr>
        <p:txBody>
          <a:bodyPr/>
          <a:lstStyle>
            <a:lvl1pPr>
              <a:buClr>
                <a:srgbClr val="F9B233"/>
              </a:buClr>
              <a:defRPr/>
            </a:lvl1pPr>
            <a:lvl2pPr>
              <a:buClr>
                <a:srgbClr val="F9B233"/>
              </a:buClr>
              <a:defRPr/>
            </a:lvl2pPr>
            <a:lvl3pPr>
              <a:buClr>
                <a:srgbClr val="F9B233"/>
              </a:buClr>
              <a:defRPr/>
            </a:lvl3pPr>
            <a:lvl4pPr>
              <a:buClr>
                <a:srgbClr val="F9B233"/>
              </a:buClr>
              <a:defRPr/>
            </a:lvl4pPr>
            <a:lvl5pPr>
              <a:buClr>
                <a:srgbClr val="F9B233"/>
              </a:buClr>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GB" dirty="0"/>
          </a:p>
        </p:txBody>
      </p:sp>
      <p:sp>
        <p:nvSpPr>
          <p:cNvPr id="5" name="Marcador de fecha 4">
            <a:extLst>
              <a:ext uri="{FF2B5EF4-FFF2-40B4-BE49-F238E27FC236}">
                <a16:creationId xmlns:a16="http://schemas.microsoft.com/office/drawing/2014/main" id="{11C06696-1F7F-264F-1493-1C08C6A1F7DF}"/>
              </a:ext>
            </a:extLst>
          </p:cNvPr>
          <p:cNvSpPr>
            <a:spLocks noGrp="1"/>
          </p:cNvSpPr>
          <p:nvPr>
            <p:ph type="dt" sz="half" idx="10"/>
          </p:nvPr>
        </p:nvSpPr>
        <p:spPr/>
        <p:txBody>
          <a:bodyPr/>
          <a:lstStyle/>
          <a:p>
            <a:fld id="{1EC84D97-110F-436D-8052-5194FC30C3C0}" type="datetimeFigureOut">
              <a:rPr lang="en-GB" smtClean="0"/>
              <a:t>05/08/2026</a:t>
            </a:fld>
            <a:endParaRPr lang="en-GB"/>
          </a:p>
        </p:txBody>
      </p:sp>
      <p:sp>
        <p:nvSpPr>
          <p:cNvPr id="6" name="Marcador de pie de página 5">
            <a:extLst>
              <a:ext uri="{FF2B5EF4-FFF2-40B4-BE49-F238E27FC236}">
                <a16:creationId xmlns:a16="http://schemas.microsoft.com/office/drawing/2014/main" id="{FCB5DF13-DD4A-43A7-2CE8-20A51EB9791B}"/>
              </a:ext>
            </a:extLst>
          </p:cNvPr>
          <p:cNvSpPr>
            <a:spLocks noGrp="1"/>
          </p:cNvSpPr>
          <p:nvPr>
            <p:ph type="ftr" sz="quarter" idx="11"/>
          </p:nvPr>
        </p:nvSpPr>
        <p:spPr/>
        <p:txBody>
          <a:bodyPr/>
          <a:lstStyle/>
          <a:p>
            <a:endParaRPr lang="en-GB"/>
          </a:p>
        </p:txBody>
      </p:sp>
      <p:sp>
        <p:nvSpPr>
          <p:cNvPr id="7" name="Marcador de número de diapositiva 6">
            <a:extLst>
              <a:ext uri="{FF2B5EF4-FFF2-40B4-BE49-F238E27FC236}">
                <a16:creationId xmlns:a16="http://schemas.microsoft.com/office/drawing/2014/main" id="{7A524410-88F6-4001-5CC9-38EFD991F9D8}"/>
              </a:ext>
            </a:extLst>
          </p:cNvPr>
          <p:cNvSpPr>
            <a:spLocks noGrp="1"/>
          </p:cNvSpPr>
          <p:nvPr>
            <p:ph type="sldNum" sz="quarter" idx="12"/>
          </p:nvPr>
        </p:nvSpPr>
        <p:spPr/>
        <p:txBody>
          <a:bodyPr/>
          <a:lstStyle/>
          <a:p>
            <a:fld id="{D3A92039-7BCC-4D02-A517-162A6F375201}" type="slidenum">
              <a:rPr lang="en-GB" smtClean="0"/>
              <a:t>‹Nº›</a:t>
            </a:fld>
            <a:endParaRPr lang="en-GB"/>
          </a:p>
        </p:txBody>
      </p:sp>
      <p:pic>
        <p:nvPicPr>
          <p:cNvPr id="11" name="Imagen 10" descr="Un dibujo de una cara feliz&#10;&#10;Descripción generada automáticamente con confianza baja">
            <a:extLst>
              <a:ext uri="{FF2B5EF4-FFF2-40B4-BE49-F238E27FC236}">
                <a16:creationId xmlns:a16="http://schemas.microsoft.com/office/drawing/2014/main" id="{E771320F-8A12-7288-FCD4-994CFECD6CA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054992" y="6082413"/>
            <a:ext cx="1756008" cy="547874"/>
          </a:xfrm>
          <a:prstGeom prst="rect">
            <a:avLst/>
          </a:prstGeom>
        </p:spPr>
      </p:pic>
    </p:spTree>
    <p:extLst>
      <p:ext uri="{BB962C8B-B14F-4D97-AF65-F5344CB8AC3E}">
        <p14:creationId xmlns:p14="http://schemas.microsoft.com/office/powerpoint/2010/main" val="15106092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1_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BD9D42A-E613-F023-5623-99E0F54DBAB1}"/>
              </a:ext>
            </a:extLst>
          </p:cNvPr>
          <p:cNvSpPr>
            <a:spLocks noGrp="1"/>
          </p:cNvSpPr>
          <p:nvPr>
            <p:ph type="title"/>
          </p:nvPr>
        </p:nvSpPr>
        <p:spPr>
          <a:xfrm>
            <a:off x="838200" y="500062"/>
            <a:ext cx="10515600" cy="1325563"/>
          </a:xfrm>
        </p:spPr>
        <p:txBody>
          <a:bodyPr vert="horz" lIns="91440" tIns="45720" rIns="91440" bIns="45720" rtlCol="0" anchor="ctr">
            <a:noAutofit/>
          </a:bodyPr>
          <a:lstStyle>
            <a:lvl1pPr>
              <a:defRPr lang="en-GB" sz="3600" dirty="0">
                <a:gradFill>
                  <a:gsLst>
                    <a:gs pos="0">
                      <a:srgbClr val="E94E1B"/>
                    </a:gs>
                    <a:gs pos="100000">
                      <a:srgbClr val="F9B233"/>
                    </a:gs>
                  </a:gsLst>
                  <a:lin ang="1200000" scaled="0"/>
                </a:gradFill>
              </a:defRPr>
            </a:lvl1pPr>
          </a:lstStyle>
          <a:p>
            <a:pPr lvl="0"/>
            <a:r>
              <a:rPr lang="es-ES" dirty="0"/>
              <a:t>Haga clic para modificar el estilo de título del patrón</a:t>
            </a:r>
            <a:endParaRPr lang="en-GB" dirty="0"/>
          </a:p>
        </p:txBody>
      </p:sp>
      <p:sp>
        <p:nvSpPr>
          <p:cNvPr id="3" name="Marcador de contenido 2">
            <a:extLst>
              <a:ext uri="{FF2B5EF4-FFF2-40B4-BE49-F238E27FC236}">
                <a16:creationId xmlns:a16="http://schemas.microsoft.com/office/drawing/2014/main" id="{66CD5838-F6B6-16F9-4B58-67C5C4AA2282}"/>
              </a:ext>
            </a:extLst>
          </p:cNvPr>
          <p:cNvSpPr>
            <a:spLocks noGrp="1"/>
          </p:cNvSpPr>
          <p:nvPr>
            <p:ph sz="half" idx="1"/>
          </p:nvPr>
        </p:nvSpPr>
        <p:spPr>
          <a:xfrm>
            <a:off x="838200" y="1825625"/>
            <a:ext cx="5181600" cy="4351338"/>
          </a:xfrm>
        </p:spPr>
        <p:txBody>
          <a:bodyPr/>
          <a:lstStyle>
            <a:lvl1pPr>
              <a:buClr>
                <a:srgbClr val="F9B233"/>
              </a:buClr>
              <a:defRPr/>
            </a:lvl1pPr>
            <a:lvl2pPr>
              <a:buClr>
                <a:srgbClr val="F9B233"/>
              </a:buClr>
              <a:defRPr/>
            </a:lvl2pPr>
            <a:lvl3pPr>
              <a:buClr>
                <a:srgbClr val="F9B233"/>
              </a:buClr>
              <a:defRPr/>
            </a:lvl3pPr>
            <a:lvl4pPr>
              <a:buClr>
                <a:srgbClr val="F9B233"/>
              </a:buClr>
              <a:defRPr/>
            </a:lvl4pPr>
            <a:lvl5pPr>
              <a:buClr>
                <a:srgbClr val="F9B233"/>
              </a:buClr>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GB" dirty="0"/>
          </a:p>
        </p:txBody>
      </p:sp>
      <p:sp>
        <p:nvSpPr>
          <p:cNvPr id="4" name="Marcador de contenido 3">
            <a:extLst>
              <a:ext uri="{FF2B5EF4-FFF2-40B4-BE49-F238E27FC236}">
                <a16:creationId xmlns:a16="http://schemas.microsoft.com/office/drawing/2014/main" id="{63C1E6F3-E25B-E239-F9B0-A09246156860}"/>
              </a:ext>
            </a:extLst>
          </p:cNvPr>
          <p:cNvSpPr>
            <a:spLocks noGrp="1"/>
          </p:cNvSpPr>
          <p:nvPr>
            <p:ph sz="half" idx="2"/>
          </p:nvPr>
        </p:nvSpPr>
        <p:spPr>
          <a:xfrm>
            <a:off x="6172200" y="1825625"/>
            <a:ext cx="5181600" cy="4351338"/>
          </a:xfrm>
        </p:spPr>
        <p:txBody>
          <a:bodyPr/>
          <a:lstStyle>
            <a:lvl1pPr>
              <a:buClr>
                <a:srgbClr val="F9B233"/>
              </a:buClr>
              <a:defRPr/>
            </a:lvl1pPr>
            <a:lvl2pPr>
              <a:buClr>
                <a:srgbClr val="F9B233"/>
              </a:buClr>
              <a:defRPr/>
            </a:lvl2pPr>
            <a:lvl3pPr>
              <a:buClr>
                <a:srgbClr val="F9B233"/>
              </a:buClr>
              <a:defRPr/>
            </a:lvl3pPr>
            <a:lvl4pPr>
              <a:buClr>
                <a:srgbClr val="F9B233"/>
              </a:buClr>
              <a:defRPr/>
            </a:lvl4pPr>
            <a:lvl5pPr>
              <a:buClr>
                <a:srgbClr val="F9B233"/>
              </a:buClr>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GB" dirty="0"/>
          </a:p>
        </p:txBody>
      </p:sp>
      <p:sp>
        <p:nvSpPr>
          <p:cNvPr id="5" name="Marcador de fecha 4">
            <a:extLst>
              <a:ext uri="{FF2B5EF4-FFF2-40B4-BE49-F238E27FC236}">
                <a16:creationId xmlns:a16="http://schemas.microsoft.com/office/drawing/2014/main" id="{11C06696-1F7F-264F-1493-1C08C6A1F7DF}"/>
              </a:ext>
            </a:extLst>
          </p:cNvPr>
          <p:cNvSpPr>
            <a:spLocks noGrp="1"/>
          </p:cNvSpPr>
          <p:nvPr>
            <p:ph type="dt" sz="half" idx="10"/>
          </p:nvPr>
        </p:nvSpPr>
        <p:spPr/>
        <p:txBody>
          <a:bodyPr/>
          <a:lstStyle/>
          <a:p>
            <a:fld id="{1EC84D97-110F-436D-8052-5194FC30C3C0}" type="datetimeFigureOut">
              <a:rPr lang="en-GB" smtClean="0"/>
              <a:t>05/08/2026</a:t>
            </a:fld>
            <a:endParaRPr lang="en-GB"/>
          </a:p>
        </p:txBody>
      </p:sp>
      <p:sp>
        <p:nvSpPr>
          <p:cNvPr id="6" name="Marcador de pie de página 5">
            <a:extLst>
              <a:ext uri="{FF2B5EF4-FFF2-40B4-BE49-F238E27FC236}">
                <a16:creationId xmlns:a16="http://schemas.microsoft.com/office/drawing/2014/main" id="{FCB5DF13-DD4A-43A7-2CE8-20A51EB9791B}"/>
              </a:ext>
            </a:extLst>
          </p:cNvPr>
          <p:cNvSpPr>
            <a:spLocks noGrp="1"/>
          </p:cNvSpPr>
          <p:nvPr>
            <p:ph type="ftr" sz="quarter" idx="11"/>
          </p:nvPr>
        </p:nvSpPr>
        <p:spPr/>
        <p:txBody>
          <a:bodyPr/>
          <a:lstStyle/>
          <a:p>
            <a:endParaRPr lang="en-GB"/>
          </a:p>
        </p:txBody>
      </p:sp>
      <p:sp>
        <p:nvSpPr>
          <p:cNvPr id="7" name="Marcador de número de diapositiva 6">
            <a:extLst>
              <a:ext uri="{FF2B5EF4-FFF2-40B4-BE49-F238E27FC236}">
                <a16:creationId xmlns:a16="http://schemas.microsoft.com/office/drawing/2014/main" id="{7A524410-88F6-4001-5CC9-38EFD991F9D8}"/>
              </a:ext>
            </a:extLst>
          </p:cNvPr>
          <p:cNvSpPr>
            <a:spLocks noGrp="1"/>
          </p:cNvSpPr>
          <p:nvPr>
            <p:ph type="sldNum" sz="quarter" idx="12"/>
          </p:nvPr>
        </p:nvSpPr>
        <p:spPr/>
        <p:txBody>
          <a:bodyPr/>
          <a:lstStyle/>
          <a:p>
            <a:fld id="{D3A92039-7BCC-4D02-A517-162A6F375201}" type="slidenum">
              <a:rPr lang="en-GB" smtClean="0"/>
              <a:t>‹Nº›</a:t>
            </a:fld>
            <a:endParaRPr lang="en-GB"/>
          </a:p>
        </p:txBody>
      </p:sp>
      <p:pic>
        <p:nvPicPr>
          <p:cNvPr id="11" name="Imagen 10" descr="Un dibujo de una cara feliz&#10;&#10;Descripción generada automáticamente con confianza baja">
            <a:extLst>
              <a:ext uri="{FF2B5EF4-FFF2-40B4-BE49-F238E27FC236}">
                <a16:creationId xmlns:a16="http://schemas.microsoft.com/office/drawing/2014/main" id="{E771320F-8A12-7288-FCD4-994CFECD6CA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054992" y="6082413"/>
            <a:ext cx="1756008" cy="547874"/>
          </a:xfrm>
          <a:prstGeom prst="rect">
            <a:avLst/>
          </a:prstGeom>
        </p:spPr>
      </p:pic>
    </p:spTree>
    <p:extLst>
      <p:ext uri="{BB962C8B-B14F-4D97-AF65-F5344CB8AC3E}">
        <p14:creationId xmlns:p14="http://schemas.microsoft.com/office/powerpoint/2010/main" val="14920578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pic>
        <p:nvPicPr>
          <p:cNvPr id="10" name="Imagen 9" descr="Imagen que contiene luz, reloj&#10;&#10;Descripción generada automáticamente">
            <a:extLst>
              <a:ext uri="{FF2B5EF4-FFF2-40B4-BE49-F238E27FC236}">
                <a16:creationId xmlns:a16="http://schemas.microsoft.com/office/drawing/2014/main" id="{1D652AFF-A5E5-4357-D98D-A1FBB6F61C9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745" t="61217" r="1815" b="2467"/>
          <a:stretch/>
        </p:blipFill>
        <p:spPr>
          <a:xfrm>
            <a:off x="0" y="0"/>
            <a:ext cx="12192000" cy="1646238"/>
          </a:xfrm>
          <a:prstGeom prst="rect">
            <a:avLst/>
          </a:prstGeom>
        </p:spPr>
      </p:pic>
      <p:sp>
        <p:nvSpPr>
          <p:cNvPr id="2" name="Título 1">
            <a:extLst>
              <a:ext uri="{FF2B5EF4-FFF2-40B4-BE49-F238E27FC236}">
                <a16:creationId xmlns:a16="http://schemas.microsoft.com/office/drawing/2014/main" id="{1A717BE9-5558-8CE9-3C93-ADDE23354E4B}"/>
              </a:ext>
            </a:extLst>
          </p:cNvPr>
          <p:cNvSpPr>
            <a:spLocks noGrp="1"/>
          </p:cNvSpPr>
          <p:nvPr>
            <p:ph type="title"/>
          </p:nvPr>
        </p:nvSpPr>
        <p:spPr>
          <a:xfrm>
            <a:off x="838200" y="168276"/>
            <a:ext cx="10515600" cy="1325563"/>
          </a:xfrm>
        </p:spPr>
        <p:txBody>
          <a:bodyPr>
            <a:normAutofit/>
          </a:bodyPr>
          <a:lstStyle>
            <a:lvl1pPr>
              <a:defRPr sz="3600">
                <a:solidFill>
                  <a:schemeClr val="bg1"/>
                </a:solidFill>
              </a:defRPr>
            </a:lvl1pPr>
          </a:lstStyle>
          <a:p>
            <a:r>
              <a:rPr lang="es-ES" dirty="0"/>
              <a:t>Haga clic para modificar el estilo de título del patrón</a:t>
            </a:r>
            <a:endParaRPr lang="en-GB" dirty="0"/>
          </a:p>
        </p:txBody>
      </p:sp>
      <p:sp>
        <p:nvSpPr>
          <p:cNvPr id="3" name="Marcador de texto 2">
            <a:extLst>
              <a:ext uri="{FF2B5EF4-FFF2-40B4-BE49-F238E27FC236}">
                <a16:creationId xmlns:a16="http://schemas.microsoft.com/office/drawing/2014/main" id="{91D950C0-8436-7A46-89C9-E96803FB316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E0981399-12D0-5CDD-9A5F-BB387592F46F}"/>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5" name="Marcador de texto 4">
            <a:extLst>
              <a:ext uri="{FF2B5EF4-FFF2-40B4-BE49-F238E27FC236}">
                <a16:creationId xmlns:a16="http://schemas.microsoft.com/office/drawing/2014/main" id="{B4B83124-123C-7EA0-C5CA-132B1C6EA17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1CC4D7A-1CB0-4A21-296E-2771C07C8C9A}"/>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7" name="Marcador de fecha 6">
            <a:extLst>
              <a:ext uri="{FF2B5EF4-FFF2-40B4-BE49-F238E27FC236}">
                <a16:creationId xmlns:a16="http://schemas.microsoft.com/office/drawing/2014/main" id="{723F1A8E-3AFF-FC3A-0A17-02E376F75A14}"/>
              </a:ext>
            </a:extLst>
          </p:cNvPr>
          <p:cNvSpPr>
            <a:spLocks noGrp="1"/>
          </p:cNvSpPr>
          <p:nvPr>
            <p:ph type="dt" sz="half" idx="10"/>
          </p:nvPr>
        </p:nvSpPr>
        <p:spPr/>
        <p:txBody>
          <a:bodyPr/>
          <a:lstStyle/>
          <a:p>
            <a:fld id="{1EC84D97-110F-436D-8052-5194FC30C3C0}" type="datetimeFigureOut">
              <a:rPr lang="en-GB" smtClean="0"/>
              <a:t>05/08/2026</a:t>
            </a:fld>
            <a:endParaRPr lang="en-GB"/>
          </a:p>
        </p:txBody>
      </p:sp>
      <p:sp>
        <p:nvSpPr>
          <p:cNvPr id="8" name="Marcador de pie de página 7">
            <a:extLst>
              <a:ext uri="{FF2B5EF4-FFF2-40B4-BE49-F238E27FC236}">
                <a16:creationId xmlns:a16="http://schemas.microsoft.com/office/drawing/2014/main" id="{EF534DAE-0A4D-D60A-82F8-DB54043F7DD2}"/>
              </a:ext>
            </a:extLst>
          </p:cNvPr>
          <p:cNvSpPr>
            <a:spLocks noGrp="1"/>
          </p:cNvSpPr>
          <p:nvPr>
            <p:ph type="ftr" sz="quarter" idx="11"/>
          </p:nvPr>
        </p:nvSpPr>
        <p:spPr/>
        <p:txBody>
          <a:bodyPr/>
          <a:lstStyle/>
          <a:p>
            <a:endParaRPr lang="en-GB"/>
          </a:p>
        </p:txBody>
      </p:sp>
      <p:sp>
        <p:nvSpPr>
          <p:cNvPr id="9" name="Marcador de número de diapositiva 8">
            <a:extLst>
              <a:ext uri="{FF2B5EF4-FFF2-40B4-BE49-F238E27FC236}">
                <a16:creationId xmlns:a16="http://schemas.microsoft.com/office/drawing/2014/main" id="{3C887F39-002B-A5EF-2734-146C0D3837A1}"/>
              </a:ext>
            </a:extLst>
          </p:cNvPr>
          <p:cNvSpPr>
            <a:spLocks noGrp="1"/>
          </p:cNvSpPr>
          <p:nvPr>
            <p:ph type="sldNum" sz="quarter" idx="12"/>
          </p:nvPr>
        </p:nvSpPr>
        <p:spPr/>
        <p:txBody>
          <a:bodyPr/>
          <a:lstStyle/>
          <a:p>
            <a:fld id="{D3A92039-7BCC-4D02-A517-162A6F375201}" type="slidenum">
              <a:rPr lang="en-GB" smtClean="0"/>
              <a:t>‹Nº›</a:t>
            </a:fld>
            <a:endParaRPr lang="en-GB"/>
          </a:p>
        </p:txBody>
      </p:sp>
      <p:pic>
        <p:nvPicPr>
          <p:cNvPr id="11" name="Imagen 10" descr="Un dibujo de una cara feliz&#10;&#10;Descripción generada automáticamente con confianza baja">
            <a:extLst>
              <a:ext uri="{FF2B5EF4-FFF2-40B4-BE49-F238E27FC236}">
                <a16:creationId xmlns:a16="http://schemas.microsoft.com/office/drawing/2014/main" id="{6785B7D2-6E9B-066F-4134-25D7F112EF4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054992" y="6082413"/>
            <a:ext cx="1756008" cy="547874"/>
          </a:xfrm>
          <a:prstGeom prst="rect">
            <a:avLst/>
          </a:prstGeom>
        </p:spPr>
      </p:pic>
    </p:spTree>
    <p:extLst>
      <p:ext uri="{BB962C8B-B14F-4D97-AF65-F5344CB8AC3E}">
        <p14:creationId xmlns:p14="http://schemas.microsoft.com/office/powerpoint/2010/main" val="28802999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1_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A717BE9-5558-8CE9-3C93-ADDE23354E4B}"/>
              </a:ext>
            </a:extLst>
          </p:cNvPr>
          <p:cNvSpPr>
            <a:spLocks noGrp="1"/>
          </p:cNvSpPr>
          <p:nvPr>
            <p:ph type="title"/>
          </p:nvPr>
        </p:nvSpPr>
        <p:spPr>
          <a:xfrm>
            <a:off x="838200" y="318388"/>
            <a:ext cx="10515600" cy="1325563"/>
          </a:xfrm>
        </p:spPr>
        <p:txBody>
          <a:bodyPr>
            <a:noAutofit/>
          </a:bodyPr>
          <a:lstStyle>
            <a:lvl1pPr>
              <a:defRPr lang="en-GB" sz="3600" b="1" kern="1200" dirty="0">
                <a:gradFill>
                  <a:gsLst>
                    <a:gs pos="0">
                      <a:srgbClr val="E94E1B"/>
                    </a:gs>
                    <a:gs pos="100000">
                      <a:srgbClr val="F9B233"/>
                    </a:gs>
                  </a:gsLst>
                  <a:lin ang="1200000" scaled="0"/>
                </a:gradFill>
                <a:latin typeface="Montserrat" pitchFamily="2" charset="0"/>
                <a:ea typeface="+mj-ea"/>
                <a:cs typeface="+mj-cs"/>
              </a:defRPr>
            </a:lvl1pPr>
          </a:lstStyle>
          <a:p>
            <a:pPr lvl="0" algn="l" defTabSz="914400" rtl="0" eaLnBrk="1" latinLnBrk="0" hangingPunct="1">
              <a:lnSpc>
                <a:spcPct val="90000"/>
              </a:lnSpc>
              <a:spcBef>
                <a:spcPct val="0"/>
              </a:spcBef>
              <a:buNone/>
            </a:pPr>
            <a:r>
              <a:rPr lang="es-ES" dirty="0"/>
              <a:t>Haga clic para modificar el estilo de título del patrón</a:t>
            </a:r>
            <a:endParaRPr lang="en-GB" dirty="0"/>
          </a:p>
        </p:txBody>
      </p:sp>
      <p:sp>
        <p:nvSpPr>
          <p:cNvPr id="3" name="Marcador de texto 2">
            <a:extLst>
              <a:ext uri="{FF2B5EF4-FFF2-40B4-BE49-F238E27FC236}">
                <a16:creationId xmlns:a16="http://schemas.microsoft.com/office/drawing/2014/main" id="{91D950C0-8436-7A46-89C9-E96803FB316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E0981399-12D0-5CDD-9A5F-BB387592F46F}"/>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5" name="Marcador de texto 4">
            <a:extLst>
              <a:ext uri="{FF2B5EF4-FFF2-40B4-BE49-F238E27FC236}">
                <a16:creationId xmlns:a16="http://schemas.microsoft.com/office/drawing/2014/main" id="{B4B83124-123C-7EA0-C5CA-132B1C6EA17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1CC4D7A-1CB0-4A21-296E-2771C07C8C9A}"/>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7" name="Marcador de fecha 6">
            <a:extLst>
              <a:ext uri="{FF2B5EF4-FFF2-40B4-BE49-F238E27FC236}">
                <a16:creationId xmlns:a16="http://schemas.microsoft.com/office/drawing/2014/main" id="{723F1A8E-3AFF-FC3A-0A17-02E376F75A14}"/>
              </a:ext>
            </a:extLst>
          </p:cNvPr>
          <p:cNvSpPr>
            <a:spLocks noGrp="1"/>
          </p:cNvSpPr>
          <p:nvPr>
            <p:ph type="dt" sz="half" idx="10"/>
          </p:nvPr>
        </p:nvSpPr>
        <p:spPr/>
        <p:txBody>
          <a:bodyPr/>
          <a:lstStyle/>
          <a:p>
            <a:fld id="{1EC84D97-110F-436D-8052-5194FC30C3C0}" type="datetimeFigureOut">
              <a:rPr lang="en-GB" smtClean="0"/>
              <a:t>05/08/2026</a:t>
            </a:fld>
            <a:endParaRPr lang="en-GB"/>
          </a:p>
        </p:txBody>
      </p:sp>
      <p:sp>
        <p:nvSpPr>
          <p:cNvPr id="8" name="Marcador de pie de página 7">
            <a:extLst>
              <a:ext uri="{FF2B5EF4-FFF2-40B4-BE49-F238E27FC236}">
                <a16:creationId xmlns:a16="http://schemas.microsoft.com/office/drawing/2014/main" id="{EF534DAE-0A4D-D60A-82F8-DB54043F7DD2}"/>
              </a:ext>
            </a:extLst>
          </p:cNvPr>
          <p:cNvSpPr>
            <a:spLocks noGrp="1"/>
          </p:cNvSpPr>
          <p:nvPr>
            <p:ph type="ftr" sz="quarter" idx="11"/>
          </p:nvPr>
        </p:nvSpPr>
        <p:spPr/>
        <p:txBody>
          <a:bodyPr/>
          <a:lstStyle/>
          <a:p>
            <a:endParaRPr lang="en-GB"/>
          </a:p>
        </p:txBody>
      </p:sp>
      <p:sp>
        <p:nvSpPr>
          <p:cNvPr id="9" name="Marcador de número de diapositiva 8">
            <a:extLst>
              <a:ext uri="{FF2B5EF4-FFF2-40B4-BE49-F238E27FC236}">
                <a16:creationId xmlns:a16="http://schemas.microsoft.com/office/drawing/2014/main" id="{3C887F39-002B-A5EF-2734-146C0D3837A1}"/>
              </a:ext>
            </a:extLst>
          </p:cNvPr>
          <p:cNvSpPr>
            <a:spLocks noGrp="1"/>
          </p:cNvSpPr>
          <p:nvPr>
            <p:ph type="sldNum" sz="quarter" idx="12"/>
          </p:nvPr>
        </p:nvSpPr>
        <p:spPr/>
        <p:txBody>
          <a:bodyPr/>
          <a:lstStyle/>
          <a:p>
            <a:fld id="{D3A92039-7BCC-4D02-A517-162A6F375201}" type="slidenum">
              <a:rPr lang="en-GB" smtClean="0"/>
              <a:t>‹Nº›</a:t>
            </a:fld>
            <a:endParaRPr lang="en-GB"/>
          </a:p>
        </p:txBody>
      </p:sp>
      <p:pic>
        <p:nvPicPr>
          <p:cNvPr id="11" name="Imagen 10" descr="Un dibujo de una cara feliz&#10;&#10;Descripción generada automáticamente con confianza baja">
            <a:extLst>
              <a:ext uri="{FF2B5EF4-FFF2-40B4-BE49-F238E27FC236}">
                <a16:creationId xmlns:a16="http://schemas.microsoft.com/office/drawing/2014/main" id="{6785B7D2-6E9B-066F-4134-25D7F112EF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054992" y="6082413"/>
            <a:ext cx="1756008" cy="547874"/>
          </a:xfrm>
          <a:prstGeom prst="rect">
            <a:avLst/>
          </a:prstGeom>
        </p:spPr>
      </p:pic>
    </p:spTree>
    <p:extLst>
      <p:ext uri="{BB962C8B-B14F-4D97-AF65-F5344CB8AC3E}">
        <p14:creationId xmlns:p14="http://schemas.microsoft.com/office/powerpoint/2010/main" val="19106218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pic>
        <p:nvPicPr>
          <p:cNvPr id="6" name="Imagen 5" descr="Imagen que contiene luz, reloj&#10;&#10;Descripción generada automáticamente">
            <a:extLst>
              <a:ext uri="{FF2B5EF4-FFF2-40B4-BE49-F238E27FC236}">
                <a16:creationId xmlns:a16="http://schemas.microsoft.com/office/drawing/2014/main" id="{A89426AA-1285-02EA-946C-B57E494C1BA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745" t="61217" r="1815" b="2467"/>
          <a:stretch/>
        </p:blipFill>
        <p:spPr>
          <a:xfrm>
            <a:off x="0" y="0"/>
            <a:ext cx="12192000" cy="1646238"/>
          </a:xfrm>
          <a:prstGeom prst="rect">
            <a:avLst/>
          </a:prstGeom>
        </p:spPr>
      </p:pic>
      <p:sp>
        <p:nvSpPr>
          <p:cNvPr id="2" name="Título 1">
            <a:extLst>
              <a:ext uri="{FF2B5EF4-FFF2-40B4-BE49-F238E27FC236}">
                <a16:creationId xmlns:a16="http://schemas.microsoft.com/office/drawing/2014/main" id="{E552A757-3B4B-0846-53F0-B9B1710DE3E0}"/>
              </a:ext>
            </a:extLst>
          </p:cNvPr>
          <p:cNvSpPr>
            <a:spLocks noGrp="1"/>
          </p:cNvSpPr>
          <p:nvPr>
            <p:ph type="title"/>
          </p:nvPr>
        </p:nvSpPr>
        <p:spPr>
          <a:xfrm>
            <a:off x="838200" y="160337"/>
            <a:ext cx="10515600" cy="1325563"/>
          </a:xfrm>
        </p:spPr>
        <p:txBody>
          <a:bodyPr>
            <a:normAutofit/>
          </a:bodyPr>
          <a:lstStyle>
            <a:lvl1pPr>
              <a:defRPr sz="3600">
                <a:solidFill>
                  <a:schemeClr val="bg1"/>
                </a:solidFill>
              </a:defRPr>
            </a:lvl1pPr>
          </a:lstStyle>
          <a:p>
            <a:r>
              <a:rPr lang="es-ES" dirty="0"/>
              <a:t>Haga clic para modificar el estilo de título del patrón</a:t>
            </a:r>
            <a:endParaRPr lang="en-GB" dirty="0"/>
          </a:p>
        </p:txBody>
      </p:sp>
      <p:sp>
        <p:nvSpPr>
          <p:cNvPr id="3" name="Marcador de fecha 2">
            <a:extLst>
              <a:ext uri="{FF2B5EF4-FFF2-40B4-BE49-F238E27FC236}">
                <a16:creationId xmlns:a16="http://schemas.microsoft.com/office/drawing/2014/main" id="{C4657319-E5BD-B863-AE64-0140A49ABCB0}"/>
              </a:ext>
            </a:extLst>
          </p:cNvPr>
          <p:cNvSpPr>
            <a:spLocks noGrp="1"/>
          </p:cNvSpPr>
          <p:nvPr>
            <p:ph type="dt" sz="half" idx="10"/>
          </p:nvPr>
        </p:nvSpPr>
        <p:spPr/>
        <p:txBody>
          <a:bodyPr/>
          <a:lstStyle/>
          <a:p>
            <a:fld id="{1EC84D97-110F-436D-8052-5194FC30C3C0}" type="datetimeFigureOut">
              <a:rPr lang="en-GB" smtClean="0"/>
              <a:t>05/08/2026</a:t>
            </a:fld>
            <a:endParaRPr lang="en-GB"/>
          </a:p>
        </p:txBody>
      </p:sp>
      <p:sp>
        <p:nvSpPr>
          <p:cNvPr id="4" name="Marcador de pie de página 3">
            <a:extLst>
              <a:ext uri="{FF2B5EF4-FFF2-40B4-BE49-F238E27FC236}">
                <a16:creationId xmlns:a16="http://schemas.microsoft.com/office/drawing/2014/main" id="{50936CDA-AF2A-C796-7125-58C71F7FA2F1}"/>
              </a:ext>
            </a:extLst>
          </p:cNvPr>
          <p:cNvSpPr>
            <a:spLocks noGrp="1"/>
          </p:cNvSpPr>
          <p:nvPr>
            <p:ph type="ftr" sz="quarter" idx="11"/>
          </p:nvPr>
        </p:nvSpPr>
        <p:spPr/>
        <p:txBody>
          <a:bodyPr/>
          <a:lstStyle/>
          <a:p>
            <a:endParaRPr lang="en-GB"/>
          </a:p>
        </p:txBody>
      </p:sp>
      <p:sp>
        <p:nvSpPr>
          <p:cNvPr id="5" name="Marcador de número de diapositiva 4">
            <a:extLst>
              <a:ext uri="{FF2B5EF4-FFF2-40B4-BE49-F238E27FC236}">
                <a16:creationId xmlns:a16="http://schemas.microsoft.com/office/drawing/2014/main" id="{EF27F4AA-140A-971A-1607-731B7F8D4523}"/>
              </a:ext>
            </a:extLst>
          </p:cNvPr>
          <p:cNvSpPr>
            <a:spLocks noGrp="1"/>
          </p:cNvSpPr>
          <p:nvPr>
            <p:ph type="sldNum" sz="quarter" idx="12"/>
          </p:nvPr>
        </p:nvSpPr>
        <p:spPr/>
        <p:txBody>
          <a:bodyPr/>
          <a:lstStyle/>
          <a:p>
            <a:fld id="{D3A92039-7BCC-4D02-A517-162A6F375201}" type="slidenum">
              <a:rPr lang="en-GB" smtClean="0"/>
              <a:t>‹Nº›</a:t>
            </a:fld>
            <a:endParaRPr lang="en-GB"/>
          </a:p>
        </p:txBody>
      </p:sp>
      <p:pic>
        <p:nvPicPr>
          <p:cNvPr id="7" name="Imagen 6" descr="Un dibujo de una cara feliz&#10;&#10;Descripción generada automáticamente con confianza baja">
            <a:extLst>
              <a:ext uri="{FF2B5EF4-FFF2-40B4-BE49-F238E27FC236}">
                <a16:creationId xmlns:a16="http://schemas.microsoft.com/office/drawing/2014/main" id="{D96F3049-B165-F825-BBEE-84FC440AD2F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054992" y="6082413"/>
            <a:ext cx="1756008" cy="547874"/>
          </a:xfrm>
          <a:prstGeom prst="rect">
            <a:avLst/>
          </a:prstGeom>
        </p:spPr>
      </p:pic>
    </p:spTree>
    <p:extLst>
      <p:ext uri="{BB962C8B-B14F-4D97-AF65-F5344CB8AC3E}">
        <p14:creationId xmlns:p14="http://schemas.microsoft.com/office/powerpoint/2010/main" val="36895377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432A7AFB-2C06-51BE-1D8C-CE2419E9EB9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dirty="0"/>
              <a:t>Haga clic para modificar el estilo de título del patrón</a:t>
            </a:r>
            <a:endParaRPr lang="en-GB" dirty="0"/>
          </a:p>
        </p:txBody>
      </p:sp>
      <p:sp>
        <p:nvSpPr>
          <p:cNvPr id="3" name="Marcador de texto 2">
            <a:extLst>
              <a:ext uri="{FF2B5EF4-FFF2-40B4-BE49-F238E27FC236}">
                <a16:creationId xmlns:a16="http://schemas.microsoft.com/office/drawing/2014/main" id="{A16174A3-880E-87B5-B52E-342F759820A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GB" dirty="0"/>
          </a:p>
        </p:txBody>
      </p:sp>
      <p:sp>
        <p:nvSpPr>
          <p:cNvPr id="4" name="Marcador de fecha 3">
            <a:extLst>
              <a:ext uri="{FF2B5EF4-FFF2-40B4-BE49-F238E27FC236}">
                <a16:creationId xmlns:a16="http://schemas.microsoft.com/office/drawing/2014/main" id="{0F6BA74B-509B-61B1-49FC-389897FC61E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C84D97-110F-436D-8052-5194FC30C3C0}" type="datetimeFigureOut">
              <a:rPr lang="en-GB" smtClean="0"/>
              <a:t>05/08/2026</a:t>
            </a:fld>
            <a:endParaRPr lang="en-GB"/>
          </a:p>
        </p:txBody>
      </p:sp>
      <p:sp>
        <p:nvSpPr>
          <p:cNvPr id="5" name="Marcador de pie de página 4">
            <a:extLst>
              <a:ext uri="{FF2B5EF4-FFF2-40B4-BE49-F238E27FC236}">
                <a16:creationId xmlns:a16="http://schemas.microsoft.com/office/drawing/2014/main" id="{19FBDB73-0FA7-FF30-9D47-279702892B7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Marcador de número de diapositiva 5">
            <a:extLst>
              <a:ext uri="{FF2B5EF4-FFF2-40B4-BE49-F238E27FC236}">
                <a16:creationId xmlns:a16="http://schemas.microsoft.com/office/drawing/2014/main" id="{9D4B8DE4-BB5E-18E8-DA6C-FB9AB9BB71E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A92039-7BCC-4D02-A517-162A6F375201}" type="slidenum">
              <a:rPr lang="en-GB" smtClean="0"/>
              <a:t>‹Nº›</a:t>
            </a:fld>
            <a:endParaRPr lang="en-GB"/>
          </a:p>
        </p:txBody>
      </p:sp>
    </p:spTree>
    <p:extLst>
      <p:ext uri="{BB962C8B-B14F-4D97-AF65-F5344CB8AC3E}">
        <p14:creationId xmlns:p14="http://schemas.microsoft.com/office/powerpoint/2010/main" val="26904803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62" r:id="rId6"/>
    <p:sldLayoutId id="2147483653" r:id="rId7"/>
    <p:sldLayoutId id="2147483663" r:id="rId8"/>
    <p:sldLayoutId id="2147483654" r:id="rId9"/>
    <p:sldLayoutId id="2147483664" r:id="rId10"/>
    <p:sldLayoutId id="2147483655" r:id="rId11"/>
    <p:sldLayoutId id="2147483656" r:id="rId12"/>
    <p:sldLayoutId id="2147483657" r:id="rId13"/>
    <p:sldLayoutId id="2147483661" r:id="rId14"/>
  </p:sldLayoutIdLst>
  <p:txStyles>
    <p:titleStyle>
      <a:lvl1pPr algn="l" defTabSz="914400" rtl="0" eaLnBrk="1" latinLnBrk="0" hangingPunct="1">
        <a:lnSpc>
          <a:spcPct val="90000"/>
        </a:lnSpc>
        <a:spcBef>
          <a:spcPct val="0"/>
        </a:spcBef>
        <a:buNone/>
        <a:defRPr sz="4400" b="1" kern="1200">
          <a:solidFill>
            <a:schemeClr val="tx1"/>
          </a:solidFill>
          <a:latin typeface="Montserrat"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8" Type="http://schemas.openxmlformats.org/officeDocument/2006/relationships/image" Target="../media/image17.jpg"/><Relationship Id="rId3" Type="http://schemas.openxmlformats.org/officeDocument/2006/relationships/image" Target="../media/image12.jpg"/><Relationship Id="rId7"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5.jpg"/><Relationship Id="rId11" Type="http://schemas.openxmlformats.org/officeDocument/2006/relationships/image" Target="../media/image20.png"/><Relationship Id="rId5" Type="http://schemas.openxmlformats.org/officeDocument/2006/relationships/image" Target="../media/image14.jpg"/><Relationship Id="rId10" Type="http://schemas.openxmlformats.org/officeDocument/2006/relationships/image" Target="../media/image19.jpg"/><Relationship Id="rId4" Type="http://schemas.openxmlformats.org/officeDocument/2006/relationships/image" Target="../media/image13.png"/><Relationship Id="rId9" Type="http://schemas.openxmlformats.org/officeDocument/2006/relationships/image" Target="../media/image18.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5.xml"/><Relationship Id="rId5" Type="http://schemas.openxmlformats.org/officeDocument/2006/relationships/image" Target="../media/image24.png"/><Relationship Id="rId4" Type="http://schemas.openxmlformats.org/officeDocument/2006/relationships/image" Target="../media/image2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582854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3E7999-4678-39AA-8446-FA4EFF922541}"/>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B950F4A1-3F63-DF4B-88DE-D7E622C88884}"/>
              </a:ext>
            </a:extLst>
          </p:cNvPr>
          <p:cNvSpPr>
            <a:spLocks noGrp="1"/>
          </p:cNvSpPr>
          <p:nvPr>
            <p:ph type="title"/>
          </p:nvPr>
        </p:nvSpPr>
        <p:spPr>
          <a:xfrm>
            <a:off x="838200" y="191193"/>
            <a:ext cx="10515600" cy="931026"/>
          </a:xfrm>
        </p:spPr>
        <p:txBody>
          <a:bodyPr/>
          <a:lstStyle/>
          <a:p>
            <a:pPr algn="ctr"/>
            <a:r>
              <a:rPr lang="en-GB" sz="2800" dirty="0"/>
              <a:t>Qualification and Subject Data</a:t>
            </a:r>
            <a:br>
              <a:rPr lang="en-GB" sz="2800" dirty="0"/>
            </a:br>
            <a:r>
              <a:rPr lang="en-GB" sz="2800" dirty="0"/>
              <a:t> </a:t>
            </a:r>
          </a:p>
        </p:txBody>
      </p:sp>
      <p:sp>
        <p:nvSpPr>
          <p:cNvPr id="3" name="Marcador de contenido 2">
            <a:extLst>
              <a:ext uri="{FF2B5EF4-FFF2-40B4-BE49-F238E27FC236}">
                <a16:creationId xmlns:a16="http://schemas.microsoft.com/office/drawing/2014/main" id="{DFE76D77-0CFA-1646-1CF1-9D836F3D5284}"/>
              </a:ext>
            </a:extLst>
          </p:cNvPr>
          <p:cNvSpPr>
            <a:spLocks noGrp="1"/>
          </p:cNvSpPr>
          <p:nvPr>
            <p:ph idx="1"/>
          </p:nvPr>
        </p:nvSpPr>
        <p:spPr>
          <a:xfrm>
            <a:off x="763385" y="889463"/>
            <a:ext cx="10515600" cy="5468476"/>
          </a:xfrm>
        </p:spPr>
        <p:txBody>
          <a:bodyPr>
            <a:noAutofit/>
          </a:bodyPr>
          <a:lstStyle/>
          <a:p>
            <a:pPr>
              <a:lnSpc>
                <a:spcPct val="100000"/>
              </a:lnSpc>
            </a:pPr>
            <a:r>
              <a:rPr lang="en-ZA" sz="1800" i="1" u="sng" dirty="0"/>
              <a:t>Qualification data include:</a:t>
            </a:r>
            <a:r>
              <a:rPr lang="en-ZA" sz="1800" dirty="0"/>
              <a:t> Academic year, Qualification code, Approved qualification name, Approved qualification code, Qualification type code, Qualification type name, Postgraduate/ Undergraduate, Faculty code, Faculty name, Department code, Department name, Offering type code, Offering type, Subsidy type (Contact/ Distance), Full or part-time, Campus code, Campus name, Date instituted, Phase out date, Academic block code, Academic name. Formal time, Experiential time, Minimum research time.</a:t>
            </a:r>
          </a:p>
          <a:p>
            <a:pPr>
              <a:lnSpc>
                <a:spcPct val="100000"/>
              </a:lnSpc>
            </a:pPr>
            <a:r>
              <a:rPr lang="en-ZA" sz="1800" i="1" u="sng" dirty="0"/>
              <a:t>Subject data:</a:t>
            </a:r>
            <a:r>
              <a:rPr lang="en-ZA" sz="1800" dirty="0"/>
              <a:t> Academic year, Subject code, Subject name, Experiential subject (Yes/ No), Faculty code, Faculty name, Department code, Department name, In service (Yes/ No), Course level, Course level description, Major Area (CESM – Classification of education subject matter classification), Offering type code (include full-time or part time and campus), Offering type code, subject type (normal, experiential, mother subject, et cetera), Full or part-time, Campus code, Campus name, Number of periods tutorials per week, Number of classes per week, Number of laboratory sessions per week), Quota for new intakes, Academic block code, Academic block name, Foundation module (Yes/ No), Examination mark weight, Full period mark weight, Subject credits.</a:t>
            </a:r>
            <a:endParaRPr lang="en-ZA" sz="1800" i="1" u="sng" dirty="0"/>
          </a:p>
        </p:txBody>
      </p:sp>
    </p:spTree>
    <p:extLst>
      <p:ext uri="{BB962C8B-B14F-4D97-AF65-F5344CB8AC3E}">
        <p14:creationId xmlns:p14="http://schemas.microsoft.com/office/powerpoint/2010/main" val="39485403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62777A-32D5-F469-3AF8-882F13801AC1}"/>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9E12B650-3B3D-588F-E67E-32630C82067E}"/>
              </a:ext>
            </a:extLst>
          </p:cNvPr>
          <p:cNvSpPr>
            <a:spLocks noGrp="1"/>
          </p:cNvSpPr>
          <p:nvPr>
            <p:ph type="title"/>
          </p:nvPr>
        </p:nvSpPr>
        <p:spPr>
          <a:xfrm>
            <a:off x="838200" y="133652"/>
            <a:ext cx="10515600" cy="572929"/>
          </a:xfrm>
        </p:spPr>
        <p:txBody>
          <a:bodyPr/>
          <a:lstStyle/>
          <a:p>
            <a:pPr algn="ctr"/>
            <a:r>
              <a:rPr lang="en-GB" sz="2800" dirty="0"/>
              <a:t>Personnel, Timetable and Space Data </a:t>
            </a:r>
          </a:p>
        </p:txBody>
      </p:sp>
      <p:sp>
        <p:nvSpPr>
          <p:cNvPr id="3" name="Marcador de contenido 2">
            <a:extLst>
              <a:ext uri="{FF2B5EF4-FFF2-40B4-BE49-F238E27FC236}">
                <a16:creationId xmlns:a16="http://schemas.microsoft.com/office/drawing/2014/main" id="{A6DD3C23-8674-BC02-5AA8-0FA2BC5AE1E4}"/>
              </a:ext>
            </a:extLst>
          </p:cNvPr>
          <p:cNvSpPr>
            <a:spLocks noGrp="1"/>
          </p:cNvSpPr>
          <p:nvPr>
            <p:ph idx="1"/>
          </p:nvPr>
        </p:nvSpPr>
        <p:spPr>
          <a:xfrm>
            <a:off x="763385" y="1113905"/>
            <a:ext cx="10515600" cy="5054140"/>
          </a:xfrm>
        </p:spPr>
        <p:txBody>
          <a:bodyPr>
            <a:noAutofit/>
          </a:bodyPr>
          <a:lstStyle/>
          <a:p>
            <a:pPr>
              <a:lnSpc>
                <a:spcPct val="100000"/>
              </a:lnSpc>
            </a:pPr>
            <a:r>
              <a:rPr lang="en-ZA" sz="1800" i="1" u="sng" dirty="0"/>
              <a:t>Personnel data include</a:t>
            </a:r>
            <a:r>
              <a:rPr lang="en-ZA" sz="1800" i="1" dirty="0"/>
              <a:t>: </a:t>
            </a:r>
            <a:r>
              <a:rPr lang="en-ZA" sz="1800" dirty="0"/>
              <a:t>Personnel number, Personnel name (Title, Name, Surname), Highest qualification, Faculty (Non-academic staff will not have a Faculty), Department,  Appointment type (permanent/temporary, full-time/part time), Rank, Gender, Ethnic group, Birth date, Age, Citizenship, Leave records, Service Records, Fund memberships, Postal and residential address and contact details, Postal and residential address and contact details of next  of kin.</a:t>
            </a:r>
          </a:p>
          <a:p>
            <a:pPr>
              <a:lnSpc>
                <a:spcPct val="100000"/>
              </a:lnSpc>
            </a:pPr>
            <a:r>
              <a:rPr lang="en-ZA" sz="1800" i="1" u="sng" dirty="0"/>
              <a:t>Timetable data include</a:t>
            </a:r>
            <a:r>
              <a:rPr lang="en-ZA" sz="1800" dirty="0"/>
              <a:t>: Building number and name, Campus, Room number, Area, Space use category, Number of seats or work stations, Group (class, tutorial, practical), Class Laboratory, Personnel number (who will be lecturing), Academic Year, Day code, Period number, Week number, Length in minutes, Class/ Tutorial/ Practical group, Starting time.</a:t>
            </a:r>
          </a:p>
          <a:p>
            <a:pPr>
              <a:lnSpc>
                <a:spcPct val="100000"/>
              </a:lnSpc>
            </a:pPr>
            <a:r>
              <a:rPr lang="en-ZA" sz="1800" i="1" u="sng" dirty="0"/>
              <a:t>Space information system:  </a:t>
            </a:r>
            <a:r>
              <a:rPr lang="en-ZA" sz="1800" dirty="0"/>
              <a:t>Building code, Building name, Campus, Ownership, Room Number, Barcode, Space Description, Space use category, Area, Number of stations, Examination seats, Examination centre number</a:t>
            </a:r>
            <a:r>
              <a:rPr lang="en-ZA" sz="2000" dirty="0"/>
              <a:t>.</a:t>
            </a:r>
            <a:endParaRPr lang="en-ZA" sz="2000" i="1" dirty="0"/>
          </a:p>
          <a:p>
            <a:pPr>
              <a:lnSpc>
                <a:spcPct val="100000"/>
              </a:lnSpc>
            </a:pPr>
            <a:endParaRPr lang="en-ZA" sz="2000" i="1" dirty="0"/>
          </a:p>
        </p:txBody>
      </p:sp>
    </p:spTree>
    <p:extLst>
      <p:ext uri="{BB962C8B-B14F-4D97-AF65-F5344CB8AC3E}">
        <p14:creationId xmlns:p14="http://schemas.microsoft.com/office/powerpoint/2010/main" val="25095074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E42457-F718-D4B6-95C3-174FEBA8D1E7}"/>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E17F9A20-E512-017B-136A-775B9CBFEB11}"/>
              </a:ext>
            </a:extLst>
          </p:cNvPr>
          <p:cNvSpPr>
            <a:spLocks noGrp="1"/>
          </p:cNvSpPr>
          <p:nvPr>
            <p:ph type="title"/>
          </p:nvPr>
        </p:nvSpPr>
        <p:spPr>
          <a:xfrm>
            <a:off x="838200" y="2741511"/>
            <a:ext cx="10515600" cy="1374977"/>
          </a:xfrm>
        </p:spPr>
        <p:txBody>
          <a:bodyPr>
            <a:normAutofit/>
          </a:bodyPr>
          <a:lstStyle/>
          <a:p>
            <a:r>
              <a:rPr lang="en-GB" sz="4000" dirty="0"/>
              <a:t>Use of data in Nelson Mandela University</a:t>
            </a:r>
          </a:p>
        </p:txBody>
      </p:sp>
    </p:spTree>
    <p:extLst>
      <p:ext uri="{BB962C8B-B14F-4D97-AF65-F5344CB8AC3E}">
        <p14:creationId xmlns:p14="http://schemas.microsoft.com/office/powerpoint/2010/main" val="30748524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F4C918-C628-71D2-550D-273FC859E7C9}"/>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4F4E7C8B-F903-F156-9B12-AFDF77CFB9F4}"/>
              </a:ext>
            </a:extLst>
          </p:cNvPr>
          <p:cNvSpPr>
            <a:spLocks noGrp="1"/>
          </p:cNvSpPr>
          <p:nvPr>
            <p:ph type="title"/>
          </p:nvPr>
        </p:nvSpPr>
        <p:spPr>
          <a:xfrm>
            <a:off x="838200" y="324196"/>
            <a:ext cx="10515600" cy="556953"/>
          </a:xfrm>
        </p:spPr>
        <p:txBody>
          <a:bodyPr/>
          <a:lstStyle/>
          <a:p>
            <a:pPr algn="ctr"/>
            <a:r>
              <a:rPr lang="en-GB" sz="2800" dirty="0"/>
              <a:t>Use of data in Nelson Mandela University</a:t>
            </a:r>
          </a:p>
        </p:txBody>
      </p:sp>
      <p:sp>
        <p:nvSpPr>
          <p:cNvPr id="3" name="Marcador de contenido 2">
            <a:extLst>
              <a:ext uri="{FF2B5EF4-FFF2-40B4-BE49-F238E27FC236}">
                <a16:creationId xmlns:a16="http://schemas.microsoft.com/office/drawing/2014/main" id="{AC501A77-B148-A736-9F50-8E0805A5DB54}"/>
              </a:ext>
            </a:extLst>
          </p:cNvPr>
          <p:cNvSpPr>
            <a:spLocks noGrp="1"/>
          </p:cNvSpPr>
          <p:nvPr>
            <p:ph idx="1"/>
          </p:nvPr>
        </p:nvSpPr>
        <p:spPr>
          <a:xfrm>
            <a:off x="860323" y="748145"/>
            <a:ext cx="10515600" cy="5361709"/>
          </a:xfrm>
        </p:spPr>
        <p:txBody>
          <a:bodyPr>
            <a:normAutofit fontScale="92500" lnSpcReduction="10000"/>
          </a:bodyPr>
          <a:lstStyle/>
          <a:p>
            <a:pPr marL="0" indent="0">
              <a:buNone/>
            </a:pPr>
            <a:endParaRPr lang="en-ZA" sz="1500" dirty="0"/>
          </a:p>
          <a:p>
            <a:r>
              <a:rPr lang="en-GB" sz="1700" dirty="0"/>
              <a:t>Nelson Mandela University has a dedicated directorate for data analytics. The Directorate: SIDA (Strategy Intelligence and Data Analytics) consist of a Director, Deputy Director and two data analysts.</a:t>
            </a:r>
          </a:p>
          <a:p>
            <a:r>
              <a:rPr lang="en-GB" sz="1700" dirty="0"/>
              <a:t>The directorate has developed a web-based online data system with customised queries that administrative and academic staff can use to extract data whenever they need live or historical data. It is a self-help system, and queries have been developed that suits the needs of individual users.</a:t>
            </a:r>
          </a:p>
          <a:p>
            <a:r>
              <a:rPr lang="en-GB" sz="1700" dirty="0"/>
              <a:t>Nelson Mandela University makes extensive use of data in management, planning, monitoring, performance management, decision making and policy development.</a:t>
            </a:r>
          </a:p>
          <a:p>
            <a:r>
              <a:rPr lang="en-GB" sz="1700" dirty="0"/>
              <a:t>The university also have various planning and financial models that make extensive use of the data.</a:t>
            </a:r>
          </a:p>
          <a:p>
            <a:r>
              <a:rPr lang="en-GB" sz="1700" i="1" dirty="0"/>
              <a:t>Some examples of these models are: </a:t>
            </a:r>
          </a:p>
          <a:p>
            <a:pPr lvl="1">
              <a:buFont typeface="Wingdings" panose="05000000000000000000" pitchFamily="2" charset="2"/>
              <a:buChar char="q"/>
            </a:pPr>
            <a:r>
              <a:rPr lang="en-GB" sz="1600" dirty="0"/>
              <a:t>Resource Allocation Model (RAM) that uses the subsidy generation of modules/ subjects as the basis for the allocation of budgets.</a:t>
            </a:r>
          </a:p>
          <a:p>
            <a:pPr lvl="1">
              <a:buFont typeface="Wingdings" panose="05000000000000000000" pitchFamily="2" charset="2"/>
              <a:buChar char="q"/>
            </a:pPr>
            <a:r>
              <a:rPr lang="en-GB" sz="1600" dirty="0"/>
              <a:t>Programme viability model where the financial viability of a new programme is estimated based on enrolment projections and subsidy and fee income.</a:t>
            </a:r>
          </a:p>
          <a:p>
            <a:pPr lvl="1">
              <a:buFont typeface="Wingdings" panose="05000000000000000000" pitchFamily="2" charset="2"/>
              <a:buChar char="q"/>
            </a:pPr>
            <a:r>
              <a:rPr lang="en-GB" sz="1600" dirty="0"/>
              <a:t>Costing model where the profit or loss of programmes are determined based on the subsidy and fee income and the cost of offering the programme including institutional overheads.</a:t>
            </a:r>
          </a:p>
          <a:p>
            <a:pPr lvl="1">
              <a:buFont typeface="Wingdings" panose="05000000000000000000" pitchFamily="2" charset="2"/>
              <a:buChar char="q"/>
            </a:pPr>
            <a:r>
              <a:rPr lang="en-GB" sz="1600" dirty="0"/>
              <a:t>Enrolment planning for a six-year cycle based on historical enrolments and planned new programmes that will be introduced and the phasing out of existing programmes.</a:t>
            </a:r>
          </a:p>
          <a:p>
            <a:pPr lvl="1">
              <a:buFont typeface="Wingdings" panose="05000000000000000000" pitchFamily="2" charset="2"/>
              <a:buChar char="q"/>
            </a:pPr>
            <a:r>
              <a:rPr lang="en-GB" sz="1600" dirty="0"/>
              <a:t>Capping of new intakes to ensure that the enrolments meet the capacity in terms of facilities and human resources. This is based on historical ratios of enrolments to admissions.</a:t>
            </a:r>
          </a:p>
        </p:txBody>
      </p:sp>
    </p:spTree>
    <p:extLst>
      <p:ext uri="{BB962C8B-B14F-4D97-AF65-F5344CB8AC3E}">
        <p14:creationId xmlns:p14="http://schemas.microsoft.com/office/powerpoint/2010/main" val="8844864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DCF4D3-EE04-3236-6199-AA85C66093DD}"/>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D57E664E-957A-5DC1-9489-52D941601047}"/>
              </a:ext>
            </a:extLst>
          </p:cNvPr>
          <p:cNvSpPr>
            <a:spLocks noGrp="1"/>
          </p:cNvSpPr>
          <p:nvPr>
            <p:ph type="title"/>
          </p:nvPr>
        </p:nvSpPr>
        <p:spPr>
          <a:xfrm>
            <a:off x="838200" y="324196"/>
            <a:ext cx="10515600" cy="556953"/>
          </a:xfrm>
        </p:spPr>
        <p:txBody>
          <a:bodyPr/>
          <a:lstStyle/>
          <a:p>
            <a:pPr algn="ctr"/>
            <a:r>
              <a:rPr lang="en-GB" sz="2800" dirty="0"/>
              <a:t>Use of data in Nelson Mandela University</a:t>
            </a:r>
          </a:p>
        </p:txBody>
      </p:sp>
      <p:sp>
        <p:nvSpPr>
          <p:cNvPr id="3" name="Marcador de contenido 2">
            <a:extLst>
              <a:ext uri="{FF2B5EF4-FFF2-40B4-BE49-F238E27FC236}">
                <a16:creationId xmlns:a16="http://schemas.microsoft.com/office/drawing/2014/main" id="{B7C52A0A-8209-6EFE-B490-A4F326537E7F}"/>
              </a:ext>
            </a:extLst>
          </p:cNvPr>
          <p:cNvSpPr>
            <a:spLocks noGrp="1"/>
          </p:cNvSpPr>
          <p:nvPr>
            <p:ph idx="1"/>
          </p:nvPr>
        </p:nvSpPr>
        <p:spPr>
          <a:xfrm>
            <a:off x="838200" y="1080655"/>
            <a:ext cx="10515600" cy="4979323"/>
          </a:xfrm>
        </p:spPr>
        <p:txBody>
          <a:bodyPr>
            <a:normAutofit/>
          </a:bodyPr>
          <a:lstStyle/>
          <a:p>
            <a:pPr>
              <a:lnSpc>
                <a:spcPct val="110000"/>
              </a:lnSpc>
              <a:spcBef>
                <a:spcPts val="0"/>
              </a:spcBef>
              <a:spcAft>
                <a:spcPts val="600"/>
              </a:spcAft>
            </a:pPr>
            <a:r>
              <a:rPr lang="en-ZA" sz="1600" dirty="0"/>
              <a:t>Data trends and the performance of the university against its strategic indicators are reported in the Annual Performance Report. The indicators are linked to the strategic goals of the strategic plan of the University.</a:t>
            </a:r>
          </a:p>
          <a:p>
            <a:pPr>
              <a:lnSpc>
                <a:spcPct val="110000"/>
              </a:lnSpc>
              <a:spcBef>
                <a:spcPts val="0"/>
              </a:spcBef>
              <a:spcAft>
                <a:spcPts val="600"/>
              </a:spcAft>
            </a:pPr>
            <a:r>
              <a:rPr lang="en-ZA" sz="1600" dirty="0"/>
              <a:t>Data trends and the performance of the university against its strategic indicators are also used to develop the Annual Performance Plan of the University for the following year.</a:t>
            </a:r>
          </a:p>
          <a:p>
            <a:pPr>
              <a:lnSpc>
                <a:spcPct val="110000"/>
              </a:lnSpc>
              <a:spcBef>
                <a:spcPts val="0"/>
              </a:spcBef>
              <a:spcAft>
                <a:spcPts val="600"/>
              </a:spcAft>
            </a:pPr>
            <a:r>
              <a:rPr lang="en-ZA" sz="1600" dirty="0"/>
              <a:t>During admission time daily data are send out to academic managers on the applications received as well as the successful admissions so that these can be constantly monitored.</a:t>
            </a:r>
          </a:p>
          <a:p>
            <a:pPr>
              <a:lnSpc>
                <a:spcPct val="110000"/>
              </a:lnSpc>
              <a:spcBef>
                <a:spcPts val="0"/>
              </a:spcBef>
              <a:spcAft>
                <a:spcPts val="600"/>
              </a:spcAft>
            </a:pPr>
            <a:r>
              <a:rPr lang="en-ZA" sz="1600" dirty="0"/>
              <a:t>During the registration period at the beginning of the year daily updates on enrolments are send out to academic managers so that they can monitor the enrolments and intervene if necessary.</a:t>
            </a:r>
          </a:p>
          <a:p>
            <a:pPr>
              <a:lnSpc>
                <a:spcPct val="110000"/>
              </a:lnSpc>
              <a:spcBef>
                <a:spcPts val="0"/>
              </a:spcBef>
              <a:spcAft>
                <a:spcPts val="600"/>
              </a:spcAft>
            </a:pPr>
            <a:r>
              <a:rPr lang="en-ZA" sz="1600" dirty="0"/>
              <a:t>The Directorate develop infographics for the four Council meetings each year that gives a user-friendly overview of the performance of the University to Council. These are based on themes:</a:t>
            </a:r>
          </a:p>
          <a:p>
            <a:pPr lvl="1">
              <a:lnSpc>
                <a:spcPct val="110000"/>
              </a:lnSpc>
              <a:spcBef>
                <a:spcPts val="0"/>
              </a:spcBef>
            </a:pPr>
            <a:r>
              <a:rPr lang="en-ZA" sz="1400" dirty="0"/>
              <a:t>Quarter 1: Student access at a glance</a:t>
            </a:r>
          </a:p>
          <a:p>
            <a:pPr lvl="1">
              <a:lnSpc>
                <a:spcPct val="110000"/>
              </a:lnSpc>
              <a:spcBef>
                <a:spcPts val="0"/>
              </a:spcBef>
            </a:pPr>
            <a:r>
              <a:rPr lang="en-ZA" sz="1400" dirty="0"/>
              <a:t>Quarter 2: Student success at a glance</a:t>
            </a:r>
          </a:p>
          <a:p>
            <a:pPr lvl="1">
              <a:lnSpc>
                <a:spcPct val="110000"/>
              </a:lnSpc>
              <a:spcBef>
                <a:spcPts val="0"/>
              </a:spcBef>
            </a:pPr>
            <a:r>
              <a:rPr lang="en-ZA" sz="1400" dirty="0"/>
              <a:t>Quarter 3: Transformation at a glance</a:t>
            </a:r>
          </a:p>
          <a:p>
            <a:pPr lvl="1">
              <a:lnSpc>
                <a:spcPct val="110000"/>
              </a:lnSpc>
              <a:spcBef>
                <a:spcPts val="0"/>
              </a:spcBef>
            </a:pPr>
            <a:r>
              <a:rPr lang="en-ZA" sz="1400" dirty="0"/>
              <a:t>Quarter 4: Sustainability and stewardship indicators</a:t>
            </a:r>
          </a:p>
          <a:p>
            <a:pPr marL="0" indent="0">
              <a:buNone/>
            </a:pPr>
            <a:endParaRPr lang="en-ZA" sz="1500" dirty="0"/>
          </a:p>
        </p:txBody>
      </p:sp>
    </p:spTree>
    <p:extLst>
      <p:ext uri="{BB962C8B-B14F-4D97-AF65-F5344CB8AC3E}">
        <p14:creationId xmlns:p14="http://schemas.microsoft.com/office/powerpoint/2010/main" val="17932386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C5E70B-E85B-27E9-B893-B82EFBDEAAFF}"/>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38F6C4B2-15FF-98C7-315E-35A09B0A8390}"/>
              </a:ext>
            </a:extLst>
          </p:cNvPr>
          <p:cNvSpPr>
            <a:spLocks noGrp="1"/>
          </p:cNvSpPr>
          <p:nvPr>
            <p:ph type="title"/>
          </p:nvPr>
        </p:nvSpPr>
        <p:spPr>
          <a:xfrm>
            <a:off x="838200" y="324196"/>
            <a:ext cx="10515600" cy="556953"/>
          </a:xfrm>
        </p:spPr>
        <p:txBody>
          <a:bodyPr/>
          <a:lstStyle/>
          <a:p>
            <a:pPr algn="ctr"/>
            <a:r>
              <a:rPr lang="en-GB" sz="2800" dirty="0"/>
              <a:t>Use of data in Nelson Mandela University</a:t>
            </a:r>
          </a:p>
        </p:txBody>
      </p:sp>
      <p:sp>
        <p:nvSpPr>
          <p:cNvPr id="3" name="Marcador de contenido 2">
            <a:extLst>
              <a:ext uri="{FF2B5EF4-FFF2-40B4-BE49-F238E27FC236}">
                <a16:creationId xmlns:a16="http://schemas.microsoft.com/office/drawing/2014/main" id="{ED370069-814F-0244-8A26-F92E1D4CE72C}"/>
              </a:ext>
            </a:extLst>
          </p:cNvPr>
          <p:cNvSpPr>
            <a:spLocks noGrp="1"/>
          </p:cNvSpPr>
          <p:nvPr>
            <p:ph idx="1"/>
          </p:nvPr>
        </p:nvSpPr>
        <p:spPr>
          <a:xfrm>
            <a:off x="838200" y="881149"/>
            <a:ext cx="10515600" cy="5478087"/>
          </a:xfrm>
        </p:spPr>
        <p:txBody>
          <a:bodyPr>
            <a:normAutofit/>
          </a:bodyPr>
          <a:lstStyle/>
          <a:p>
            <a:pPr>
              <a:buFont typeface="Wingdings" panose="05000000000000000000" pitchFamily="2" charset="2"/>
              <a:buChar char="§"/>
            </a:pPr>
            <a:r>
              <a:rPr lang="en-ZA" sz="1500" dirty="0"/>
              <a:t>All strategic planning exercises are informed by data analyses and presentations on the data and data trends.</a:t>
            </a:r>
          </a:p>
          <a:p>
            <a:pPr>
              <a:buFont typeface="Wingdings" panose="05000000000000000000" pitchFamily="2" charset="2"/>
              <a:buChar char="§"/>
            </a:pPr>
            <a:r>
              <a:rPr lang="en-ZA" sz="1500" dirty="0"/>
              <a:t>Management planning, decision making and policy development are based on data analyses.</a:t>
            </a:r>
          </a:p>
          <a:p>
            <a:pPr>
              <a:buFont typeface="Wingdings" panose="05000000000000000000" pitchFamily="2" charset="2"/>
              <a:buChar char="§"/>
            </a:pPr>
            <a:r>
              <a:rPr lang="en-ZA" sz="1500" dirty="0"/>
              <a:t>Academic support programmes are developed based on data analytics to identify problem areas and also to track whether interventions are having an impact on student success.</a:t>
            </a:r>
          </a:p>
          <a:p>
            <a:pPr>
              <a:buFont typeface="Wingdings" panose="05000000000000000000" pitchFamily="2" charset="2"/>
              <a:buChar char="§"/>
            </a:pPr>
            <a:r>
              <a:rPr lang="en-ZA" sz="1500" dirty="0"/>
              <a:t>Academic managers receive student performance data on a regular basis to be able to monitor the performance of their students.</a:t>
            </a:r>
          </a:p>
          <a:p>
            <a:pPr>
              <a:buFont typeface="Wingdings" panose="05000000000000000000" pitchFamily="2" charset="2"/>
              <a:buChar char="§"/>
            </a:pPr>
            <a:r>
              <a:rPr lang="en-ZA" sz="1500" dirty="0"/>
              <a:t>Academic managers often request data on the subsidy and fees that they generate to monitor the financial viability of departments and to motivate the appointment of additional staff members.</a:t>
            </a:r>
          </a:p>
          <a:p>
            <a:pPr>
              <a:buFont typeface="Wingdings" panose="05000000000000000000" pitchFamily="2" charset="2"/>
              <a:buChar char="§"/>
            </a:pPr>
            <a:r>
              <a:rPr lang="en-ZA" sz="1500" dirty="0"/>
              <a:t>The Directorate is also responsible for the quality control of the HEMIS data submissions to the Department of Higher Education and Training (DHET).</a:t>
            </a:r>
          </a:p>
          <a:p>
            <a:pPr>
              <a:buFont typeface="Wingdings" panose="05000000000000000000" pitchFamily="2" charset="2"/>
              <a:buChar char="§"/>
            </a:pPr>
            <a:r>
              <a:rPr lang="en-ZA" sz="1500" dirty="0"/>
              <a:t>The Directorate needs to answer any queries to the external auditors during the auditing of the final HEMIS submissions to the DHET.</a:t>
            </a:r>
          </a:p>
          <a:p>
            <a:pPr>
              <a:buFont typeface="Wingdings" panose="05000000000000000000" pitchFamily="2" charset="2"/>
              <a:buChar char="§"/>
            </a:pPr>
            <a:r>
              <a:rPr lang="en-ZA" sz="1500" dirty="0"/>
              <a:t>Data are also prepared for reporting on the progress made by conditional grants.</a:t>
            </a:r>
          </a:p>
          <a:p>
            <a:pPr>
              <a:buFont typeface="Wingdings" panose="05000000000000000000" pitchFamily="2" charset="2"/>
              <a:buChar char="§"/>
            </a:pPr>
            <a:r>
              <a:rPr lang="en-ZA" sz="1500" dirty="0"/>
              <a:t>Data are prepared for the Council on Higher Education during institutional quality audits.</a:t>
            </a:r>
          </a:p>
          <a:p>
            <a:pPr>
              <a:buFont typeface="Wingdings" panose="05000000000000000000" pitchFamily="2" charset="2"/>
              <a:buChar char="§"/>
            </a:pPr>
            <a:r>
              <a:rPr lang="en-ZA" sz="1500" dirty="0"/>
              <a:t>Data are provided for ad hoc external queries in line with the Protection of Private Information (POPI) act.</a:t>
            </a:r>
          </a:p>
          <a:p>
            <a:pPr>
              <a:buFont typeface="Wingdings" panose="05000000000000000000" pitchFamily="2" charset="2"/>
              <a:buChar char="§"/>
            </a:pPr>
            <a:r>
              <a:rPr lang="en-ZA" sz="1500" dirty="0"/>
              <a:t>Ad hoc queries from DHET and other government departments are prepared and submitted on request.</a:t>
            </a:r>
          </a:p>
          <a:p>
            <a:pPr marL="0" indent="0">
              <a:buNone/>
            </a:pPr>
            <a:endParaRPr lang="en-ZA" sz="1500" dirty="0"/>
          </a:p>
          <a:p>
            <a:pPr>
              <a:buFont typeface="Wingdings" panose="05000000000000000000" pitchFamily="2" charset="2"/>
              <a:buChar char="§"/>
            </a:pPr>
            <a:endParaRPr lang="en-ZA" sz="1500" dirty="0"/>
          </a:p>
        </p:txBody>
      </p:sp>
    </p:spTree>
    <p:extLst>
      <p:ext uri="{BB962C8B-B14F-4D97-AF65-F5344CB8AC3E}">
        <p14:creationId xmlns:p14="http://schemas.microsoft.com/office/powerpoint/2010/main" val="17723517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1CBF26-271D-71FF-F8BA-9EA652FC2218}"/>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A767135F-8BD5-5DA7-28E4-C965D827464D}"/>
              </a:ext>
            </a:extLst>
          </p:cNvPr>
          <p:cNvSpPr>
            <a:spLocks noGrp="1"/>
          </p:cNvSpPr>
          <p:nvPr>
            <p:ph type="title"/>
          </p:nvPr>
        </p:nvSpPr>
        <p:spPr>
          <a:xfrm>
            <a:off x="838200" y="2741511"/>
            <a:ext cx="10515600" cy="1374977"/>
          </a:xfrm>
        </p:spPr>
        <p:txBody>
          <a:bodyPr>
            <a:normAutofit/>
          </a:bodyPr>
          <a:lstStyle/>
          <a:p>
            <a:r>
              <a:rPr lang="en-GB" sz="4000" dirty="0"/>
              <a:t>Performance indicators</a:t>
            </a:r>
          </a:p>
        </p:txBody>
      </p:sp>
    </p:spTree>
    <p:extLst>
      <p:ext uri="{BB962C8B-B14F-4D97-AF65-F5344CB8AC3E}">
        <p14:creationId xmlns:p14="http://schemas.microsoft.com/office/powerpoint/2010/main" val="10043689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1CDA04-B017-6371-91DD-CF3C0367FA47}"/>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018445D7-144F-6D56-3E4F-DBF4E68E5592}"/>
              </a:ext>
            </a:extLst>
          </p:cNvPr>
          <p:cNvSpPr>
            <a:spLocks noGrp="1"/>
          </p:cNvSpPr>
          <p:nvPr>
            <p:ph type="title"/>
          </p:nvPr>
        </p:nvSpPr>
        <p:spPr>
          <a:xfrm>
            <a:off x="838200" y="324196"/>
            <a:ext cx="10515600" cy="556953"/>
          </a:xfrm>
        </p:spPr>
        <p:txBody>
          <a:bodyPr/>
          <a:lstStyle/>
          <a:p>
            <a:pPr algn="ctr"/>
            <a:r>
              <a:rPr lang="en-GB" sz="2800" dirty="0"/>
              <a:t>Performance indicators</a:t>
            </a:r>
          </a:p>
        </p:txBody>
      </p:sp>
      <p:sp>
        <p:nvSpPr>
          <p:cNvPr id="3" name="Marcador de contenido 2">
            <a:extLst>
              <a:ext uri="{FF2B5EF4-FFF2-40B4-BE49-F238E27FC236}">
                <a16:creationId xmlns:a16="http://schemas.microsoft.com/office/drawing/2014/main" id="{CE8AD8D9-9A1C-A405-261A-7B9845572F4E}"/>
              </a:ext>
            </a:extLst>
          </p:cNvPr>
          <p:cNvSpPr>
            <a:spLocks noGrp="1"/>
          </p:cNvSpPr>
          <p:nvPr>
            <p:ph idx="1"/>
          </p:nvPr>
        </p:nvSpPr>
        <p:spPr>
          <a:xfrm>
            <a:off x="838200" y="881149"/>
            <a:ext cx="10515600" cy="5295815"/>
          </a:xfrm>
        </p:spPr>
        <p:txBody>
          <a:bodyPr>
            <a:normAutofit/>
          </a:bodyPr>
          <a:lstStyle/>
          <a:p>
            <a:pPr marL="0" indent="0">
              <a:buNone/>
            </a:pPr>
            <a:endParaRPr lang="en-ZA" sz="1900" dirty="0"/>
          </a:p>
          <a:p>
            <a:pPr lvl="1"/>
            <a:endParaRPr lang="en-ZA" sz="1500" dirty="0"/>
          </a:p>
          <a:p>
            <a:endParaRPr lang="en-GB" sz="2000" dirty="0"/>
          </a:p>
        </p:txBody>
      </p:sp>
      <p:graphicFrame>
        <p:nvGraphicFramePr>
          <p:cNvPr id="5" name="Table 4">
            <a:extLst>
              <a:ext uri="{FF2B5EF4-FFF2-40B4-BE49-F238E27FC236}">
                <a16:creationId xmlns:a16="http://schemas.microsoft.com/office/drawing/2014/main" id="{32672463-DAE9-0599-AFAD-B3EB4B43D28D}"/>
              </a:ext>
            </a:extLst>
          </p:cNvPr>
          <p:cNvGraphicFramePr>
            <a:graphicFrameLocks noGrp="1"/>
          </p:cNvGraphicFramePr>
          <p:nvPr>
            <p:extLst>
              <p:ext uri="{D42A27DB-BD31-4B8C-83A1-F6EECF244321}">
                <p14:modId xmlns:p14="http://schemas.microsoft.com/office/powerpoint/2010/main" val="3693941946"/>
              </p:ext>
            </p:extLst>
          </p:nvPr>
        </p:nvGraphicFramePr>
        <p:xfrm>
          <a:off x="778856" y="1029147"/>
          <a:ext cx="10574943" cy="5179713"/>
        </p:xfrm>
        <a:graphic>
          <a:graphicData uri="http://schemas.openxmlformats.org/drawingml/2006/table">
            <a:tbl>
              <a:tblPr/>
              <a:tblGrid>
                <a:gridCol w="3560143">
                  <a:extLst>
                    <a:ext uri="{9D8B030D-6E8A-4147-A177-3AD203B41FA5}">
                      <a16:colId xmlns:a16="http://schemas.microsoft.com/office/drawing/2014/main" val="2606340367"/>
                    </a:ext>
                  </a:extLst>
                </a:gridCol>
                <a:gridCol w="3375543">
                  <a:extLst>
                    <a:ext uri="{9D8B030D-6E8A-4147-A177-3AD203B41FA5}">
                      <a16:colId xmlns:a16="http://schemas.microsoft.com/office/drawing/2014/main" val="2788778237"/>
                    </a:ext>
                  </a:extLst>
                </a:gridCol>
                <a:gridCol w="3639257">
                  <a:extLst>
                    <a:ext uri="{9D8B030D-6E8A-4147-A177-3AD203B41FA5}">
                      <a16:colId xmlns:a16="http://schemas.microsoft.com/office/drawing/2014/main" val="3677480027"/>
                    </a:ext>
                  </a:extLst>
                </a:gridCol>
              </a:tblGrid>
              <a:tr h="233467">
                <a:tc>
                  <a:txBody>
                    <a:bodyPr/>
                    <a:lstStyle/>
                    <a:p>
                      <a:pPr algn="l" rtl="0" fontAlgn="b">
                        <a:buNone/>
                      </a:pPr>
                      <a:r>
                        <a:rPr lang="en-ZA" sz="1200" b="1" i="0" u="none" strike="noStrike">
                          <a:solidFill>
                            <a:srgbClr val="000000"/>
                          </a:solidFill>
                          <a:effectLst/>
                          <a:latin typeface="Aptos Narrow" panose="020B0004020202020204" pitchFamily="34" charset="0"/>
                        </a:rPr>
                        <a:t>Indicator</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l" rtl="0" fontAlgn="b">
                        <a:buNone/>
                      </a:pPr>
                      <a:r>
                        <a:rPr lang="en-ZA" sz="1200" b="1" i="0" u="none" strike="noStrike">
                          <a:solidFill>
                            <a:srgbClr val="000000"/>
                          </a:solidFill>
                          <a:effectLst/>
                          <a:latin typeface="Aptos Narrow" panose="020B0004020202020204" pitchFamily="34" charset="0"/>
                        </a:rPr>
                        <a:t>Definition / Formula</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l" rtl="0" fontAlgn="b">
                        <a:buNone/>
                      </a:pPr>
                      <a:r>
                        <a:rPr lang="en-ZA" sz="1200" b="1" i="0" u="none" strike="noStrike">
                          <a:solidFill>
                            <a:srgbClr val="000000"/>
                          </a:solidFill>
                          <a:effectLst/>
                          <a:latin typeface="Aptos Narrow" panose="020B0004020202020204" pitchFamily="34" charset="0"/>
                        </a:rPr>
                        <a:t>Rationale for indicator</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679987468"/>
                  </a:ext>
                </a:extLst>
              </a:tr>
              <a:tr h="2119162">
                <a:tc>
                  <a:txBody>
                    <a:bodyPr/>
                    <a:lstStyle/>
                    <a:p>
                      <a:pPr algn="l" rtl="0" fontAlgn="t">
                        <a:buNone/>
                      </a:pPr>
                      <a:r>
                        <a:rPr lang="en-ZA" sz="1400" b="0" i="0" u="none" strike="noStrike" dirty="0">
                          <a:solidFill>
                            <a:srgbClr val="000000"/>
                          </a:solidFill>
                          <a:effectLst/>
                          <a:latin typeface="Aptos Narrow" panose="020B0004020202020204" pitchFamily="34" charset="0"/>
                        </a:rPr>
                        <a:t>Total headcount enrolments by qualification type and qualification level</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t">
                        <a:buNone/>
                      </a:pPr>
                      <a:r>
                        <a:rPr lang="en-ZA" sz="1400" b="0" i="0" u="none" strike="noStrike" dirty="0">
                          <a:solidFill>
                            <a:srgbClr val="000000"/>
                          </a:solidFill>
                          <a:effectLst/>
                          <a:latin typeface="Aptos Narrow" panose="020B0004020202020204" pitchFamily="34" charset="0"/>
                        </a:rPr>
                        <a:t>Unduplicated headcount of enrolled students by qualification type (undergraduate certificates and diplomas, advanced diplomas, undergraduate degrees, post-graduate diploma/ honours degrees, Master's degrees, doctoral degrees, occasional students) and qualification level (undergraduate, postgraduate). If the student is enrolled in more than one programme the student must only be counted once.</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t">
                        <a:buNone/>
                      </a:pPr>
                      <a:r>
                        <a:rPr lang="en-ZA" sz="1400" b="0" i="0" u="none" strike="noStrike">
                          <a:solidFill>
                            <a:srgbClr val="000000"/>
                          </a:solidFill>
                          <a:effectLst/>
                          <a:latin typeface="Aptos Narrow" panose="020B0004020202020204" pitchFamily="34" charset="0"/>
                        </a:rPr>
                        <a:t>The University needs to monitor that overall student enrolments do not outstrip human, financial, and infrastructural resources. As a comprehensive university, the University needs to maintain a balance between undergraduate diploma and degree enrolments, and between under- and postgraduate enrolments. </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23877172"/>
                  </a:ext>
                </a:extLst>
              </a:tr>
              <a:tr h="525206">
                <a:tc>
                  <a:txBody>
                    <a:bodyPr/>
                    <a:lstStyle/>
                    <a:p>
                      <a:pPr algn="l" rtl="0" fontAlgn="t">
                        <a:buNone/>
                      </a:pPr>
                      <a:r>
                        <a:rPr lang="en-ZA" sz="1400" b="0" i="0" u="none" strike="noStrike">
                          <a:solidFill>
                            <a:srgbClr val="000000"/>
                          </a:solidFill>
                          <a:effectLst/>
                          <a:latin typeface="Aptos Narrow" panose="020B0004020202020204" pitchFamily="34" charset="0"/>
                        </a:rPr>
                        <a:t>Average annual growth rate per qualification type</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t">
                        <a:buNone/>
                      </a:pPr>
                      <a:r>
                        <a:rPr lang="en-ZA" sz="1400" b="0" i="0" u="none" strike="noStrike" dirty="0">
                          <a:solidFill>
                            <a:srgbClr val="000000"/>
                          </a:solidFill>
                          <a:effectLst/>
                          <a:latin typeface="Aptos Narrow" panose="020B0004020202020204" pitchFamily="34" charset="0"/>
                        </a:rPr>
                        <a:t>=(Power (End year value/ Base year value); 1/Number of years))-1</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b">
                        <a:buNone/>
                      </a:pPr>
                      <a:r>
                        <a:rPr lang="en-ZA" sz="1400" b="0" i="0" u="none" strike="noStrike" dirty="0">
                          <a:solidFill>
                            <a:srgbClr val="000000"/>
                          </a:solidFill>
                          <a:effectLst/>
                          <a:latin typeface="Aptos Narrow" panose="020B0004020202020204" pitchFamily="34" charset="0"/>
                        </a:rPr>
                        <a:t>Monitor whether the enrolment growth is in line with the approved enrolment plan</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59665596"/>
                  </a:ext>
                </a:extLst>
              </a:tr>
              <a:tr h="709380">
                <a:tc>
                  <a:txBody>
                    <a:bodyPr/>
                    <a:lstStyle/>
                    <a:p>
                      <a:pPr algn="l" rtl="0" fontAlgn="t">
                        <a:buNone/>
                      </a:pPr>
                      <a:r>
                        <a:rPr lang="en-ZA" sz="1400" b="0" i="0" u="none" strike="noStrike">
                          <a:solidFill>
                            <a:srgbClr val="000000"/>
                          </a:solidFill>
                          <a:effectLst/>
                          <a:latin typeface="Aptos Narrow" panose="020B0004020202020204" pitchFamily="34" charset="0"/>
                        </a:rPr>
                        <a:t>Total headcount and percentage enrolments by population group</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t">
                        <a:buNone/>
                      </a:pPr>
                      <a:r>
                        <a:rPr lang="en-ZA" sz="1400" b="0" i="0" u="none" strike="noStrike">
                          <a:solidFill>
                            <a:srgbClr val="000000"/>
                          </a:solidFill>
                          <a:effectLst/>
                          <a:latin typeface="Aptos Narrow" panose="020B0004020202020204" pitchFamily="34" charset="0"/>
                        </a:rPr>
                        <a:t>Historically South African were classified into four population groups, namely: African, Coloured, Indian and White. Headcounts by population group.</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b">
                        <a:buNone/>
                      </a:pPr>
                      <a:r>
                        <a:rPr lang="en-ZA" sz="1400" b="0" i="0" u="none" strike="noStrike" dirty="0">
                          <a:solidFill>
                            <a:srgbClr val="000000"/>
                          </a:solidFill>
                          <a:effectLst/>
                          <a:latin typeface="Aptos Narrow" panose="020B0004020202020204" pitchFamily="34" charset="0"/>
                        </a:rPr>
                        <a:t>Monitor whether the population groups are enrolled in the same percentages that they are the general population to ensure that the transformation imperatives are achieved.</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23020522"/>
                  </a:ext>
                </a:extLst>
              </a:tr>
              <a:tr h="709380">
                <a:tc>
                  <a:txBody>
                    <a:bodyPr/>
                    <a:lstStyle/>
                    <a:p>
                      <a:pPr algn="l" rtl="0" fontAlgn="t">
                        <a:buNone/>
                      </a:pPr>
                      <a:r>
                        <a:rPr lang="en-ZA" sz="1400" b="0" i="0" u="none" strike="noStrike">
                          <a:solidFill>
                            <a:srgbClr val="000000"/>
                          </a:solidFill>
                          <a:effectLst/>
                          <a:latin typeface="Aptos Narrow" panose="020B0004020202020204" pitchFamily="34" charset="0"/>
                        </a:rPr>
                        <a:t>Total headcount and percentage enrolments by gender</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t">
                        <a:buNone/>
                      </a:pPr>
                      <a:r>
                        <a:rPr lang="en-ZA" sz="1400" b="0" i="0" u="none" strike="noStrike" dirty="0">
                          <a:solidFill>
                            <a:srgbClr val="000000"/>
                          </a:solidFill>
                          <a:effectLst/>
                          <a:latin typeface="Aptos Narrow" panose="020B0004020202020204" pitchFamily="34" charset="0"/>
                        </a:rPr>
                        <a:t>Headcount enrolments and percentage of enrolments by male/ female/ undisclosed</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t">
                        <a:buNone/>
                      </a:pPr>
                      <a:r>
                        <a:rPr lang="en-ZA" sz="1400" b="0" i="0" u="none" strike="noStrike" dirty="0">
                          <a:solidFill>
                            <a:srgbClr val="000000"/>
                          </a:solidFill>
                          <a:effectLst/>
                          <a:latin typeface="Aptos Narrow" panose="020B0004020202020204" pitchFamily="34" charset="0"/>
                        </a:rPr>
                        <a:t>Measure whether gender parity is achieved in the enrolments.</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30766825"/>
                  </a:ext>
                </a:extLst>
              </a:tr>
              <a:tr h="709380">
                <a:tc>
                  <a:txBody>
                    <a:bodyPr/>
                    <a:lstStyle/>
                    <a:p>
                      <a:pPr algn="l" rtl="0" fontAlgn="t">
                        <a:buNone/>
                      </a:pPr>
                      <a:r>
                        <a:rPr lang="en-ZA" sz="1400" b="0" i="0" u="none" strike="noStrike">
                          <a:solidFill>
                            <a:srgbClr val="000000"/>
                          </a:solidFill>
                          <a:effectLst/>
                          <a:latin typeface="Aptos Narrow" panose="020B0004020202020204" pitchFamily="34" charset="0"/>
                        </a:rPr>
                        <a:t>Percentage of disabled students enrolled</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t">
                        <a:buNone/>
                      </a:pPr>
                      <a:r>
                        <a:rPr lang="en-ZA" sz="1400" b="0" i="0" u="none" strike="noStrike">
                          <a:solidFill>
                            <a:srgbClr val="000000"/>
                          </a:solidFill>
                          <a:effectLst/>
                          <a:latin typeface="Aptos Narrow" panose="020B0004020202020204" pitchFamily="34" charset="0"/>
                        </a:rPr>
                        <a:t>Headcounts and percentages of disabled students enrolled</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t">
                        <a:buNone/>
                      </a:pPr>
                      <a:r>
                        <a:rPr lang="en-ZA" sz="1400" b="0" i="0" u="none" strike="noStrike" dirty="0">
                          <a:solidFill>
                            <a:srgbClr val="000000"/>
                          </a:solidFill>
                          <a:effectLst/>
                          <a:latin typeface="Aptos Narrow" panose="020B0004020202020204" pitchFamily="34" charset="0"/>
                        </a:rPr>
                        <a:t>Measure whether the percentage of disabled students are in line with the percentage disabled people in the general population.</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990620989"/>
                  </a:ext>
                </a:extLst>
              </a:tr>
            </a:tbl>
          </a:graphicData>
        </a:graphic>
      </p:graphicFrame>
    </p:spTree>
    <p:extLst>
      <p:ext uri="{BB962C8B-B14F-4D97-AF65-F5344CB8AC3E}">
        <p14:creationId xmlns:p14="http://schemas.microsoft.com/office/powerpoint/2010/main" val="29430616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A3AC4C-65BC-44E2-8910-DCF4AEED5AF4}"/>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DC444F4C-621E-7A58-9E3C-D70EFC846978}"/>
              </a:ext>
            </a:extLst>
          </p:cNvPr>
          <p:cNvSpPr>
            <a:spLocks noGrp="1"/>
          </p:cNvSpPr>
          <p:nvPr>
            <p:ph type="title"/>
          </p:nvPr>
        </p:nvSpPr>
        <p:spPr>
          <a:xfrm>
            <a:off x="838200" y="124082"/>
            <a:ext cx="10515600" cy="377249"/>
          </a:xfrm>
        </p:spPr>
        <p:txBody>
          <a:bodyPr/>
          <a:lstStyle/>
          <a:p>
            <a:pPr algn="ctr"/>
            <a:r>
              <a:rPr lang="en-GB" sz="2800" dirty="0"/>
              <a:t>Performance indicators</a:t>
            </a:r>
          </a:p>
        </p:txBody>
      </p:sp>
      <p:sp>
        <p:nvSpPr>
          <p:cNvPr id="3" name="Marcador de contenido 2">
            <a:extLst>
              <a:ext uri="{FF2B5EF4-FFF2-40B4-BE49-F238E27FC236}">
                <a16:creationId xmlns:a16="http://schemas.microsoft.com/office/drawing/2014/main" id="{68BE3F27-A6A8-87D5-9991-BF46D3C3C9A0}"/>
              </a:ext>
            </a:extLst>
          </p:cNvPr>
          <p:cNvSpPr>
            <a:spLocks noGrp="1"/>
          </p:cNvSpPr>
          <p:nvPr>
            <p:ph idx="1"/>
          </p:nvPr>
        </p:nvSpPr>
        <p:spPr>
          <a:xfrm>
            <a:off x="838200" y="769909"/>
            <a:ext cx="10515600" cy="5407056"/>
          </a:xfrm>
        </p:spPr>
        <p:txBody>
          <a:bodyPr>
            <a:normAutofit/>
          </a:bodyPr>
          <a:lstStyle/>
          <a:p>
            <a:pPr marL="0" indent="0">
              <a:buNone/>
            </a:pPr>
            <a:endParaRPr lang="en-ZA" sz="1900" dirty="0"/>
          </a:p>
          <a:p>
            <a:endParaRPr lang="en-GB" sz="2000" dirty="0"/>
          </a:p>
        </p:txBody>
      </p:sp>
      <p:graphicFrame>
        <p:nvGraphicFramePr>
          <p:cNvPr id="4" name="Table 3">
            <a:extLst>
              <a:ext uri="{FF2B5EF4-FFF2-40B4-BE49-F238E27FC236}">
                <a16:creationId xmlns:a16="http://schemas.microsoft.com/office/drawing/2014/main" id="{C9ADC8E6-D2E5-9B4F-A012-00428EFB7276}"/>
              </a:ext>
            </a:extLst>
          </p:cNvPr>
          <p:cNvGraphicFramePr>
            <a:graphicFrameLocks noGrp="1"/>
          </p:cNvGraphicFramePr>
          <p:nvPr>
            <p:extLst>
              <p:ext uri="{D42A27DB-BD31-4B8C-83A1-F6EECF244321}">
                <p14:modId xmlns:p14="http://schemas.microsoft.com/office/powerpoint/2010/main" val="554634939"/>
              </p:ext>
            </p:extLst>
          </p:nvPr>
        </p:nvGraphicFramePr>
        <p:xfrm>
          <a:off x="515389" y="501331"/>
          <a:ext cx="9983585" cy="6232587"/>
        </p:xfrm>
        <a:graphic>
          <a:graphicData uri="http://schemas.openxmlformats.org/drawingml/2006/table">
            <a:tbl>
              <a:tblPr/>
              <a:tblGrid>
                <a:gridCol w="3361058">
                  <a:extLst>
                    <a:ext uri="{9D8B030D-6E8A-4147-A177-3AD203B41FA5}">
                      <a16:colId xmlns:a16="http://schemas.microsoft.com/office/drawing/2014/main" val="1056774844"/>
                    </a:ext>
                  </a:extLst>
                </a:gridCol>
                <a:gridCol w="3186780">
                  <a:extLst>
                    <a:ext uri="{9D8B030D-6E8A-4147-A177-3AD203B41FA5}">
                      <a16:colId xmlns:a16="http://schemas.microsoft.com/office/drawing/2014/main" val="1218050802"/>
                    </a:ext>
                  </a:extLst>
                </a:gridCol>
                <a:gridCol w="3435747">
                  <a:extLst>
                    <a:ext uri="{9D8B030D-6E8A-4147-A177-3AD203B41FA5}">
                      <a16:colId xmlns:a16="http://schemas.microsoft.com/office/drawing/2014/main" val="923887932"/>
                    </a:ext>
                  </a:extLst>
                </a:gridCol>
              </a:tblGrid>
              <a:tr h="135021">
                <a:tc>
                  <a:txBody>
                    <a:bodyPr/>
                    <a:lstStyle/>
                    <a:p>
                      <a:pPr algn="l" rtl="0" fontAlgn="b">
                        <a:buNone/>
                      </a:pPr>
                      <a:r>
                        <a:rPr lang="en-ZA" sz="1200" b="1" i="0" u="none" strike="noStrike">
                          <a:solidFill>
                            <a:srgbClr val="000000"/>
                          </a:solidFill>
                          <a:effectLst/>
                          <a:latin typeface="Aptos Narrow" panose="020B0004020202020204" pitchFamily="34" charset="0"/>
                        </a:rPr>
                        <a:t>Indicator</a:t>
                      </a:r>
                    </a:p>
                  </a:txBody>
                  <a:tcPr marL="4889" marR="4889" marT="48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l" rtl="0" fontAlgn="b">
                        <a:buNone/>
                      </a:pPr>
                      <a:r>
                        <a:rPr lang="en-ZA" sz="1200" b="1" i="0" u="none" strike="noStrike">
                          <a:solidFill>
                            <a:srgbClr val="000000"/>
                          </a:solidFill>
                          <a:effectLst/>
                          <a:latin typeface="Aptos Narrow" panose="020B0004020202020204" pitchFamily="34" charset="0"/>
                        </a:rPr>
                        <a:t>Definition / Formula</a:t>
                      </a:r>
                    </a:p>
                  </a:txBody>
                  <a:tcPr marL="4889" marR="4889" marT="48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l" rtl="0" fontAlgn="b">
                        <a:buNone/>
                      </a:pPr>
                      <a:r>
                        <a:rPr lang="en-ZA" sz="1200" b="1" i="0" u="none" strike="noStrike" dirty="0">
                          <a:solidFill>
                            <a:srgbClr val="000000"/>
                          </a:solidFill>
                          <a:effectLst/>
                          <a:latin typeface="Aptos Narrow" panose="020B0004020202020204" pitchFamily="34" charset="0"/>
                        </a:rPr>
                        <a:t>Rationale for indicator</a:t>
                      </a:r>
                    </a:p>
                  </a:txBody>
                  <a:tcPr marL="4889" marR="4889" marT="48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674898263"/>
                  </a:ext>
                </a:extLst>
              </a:tr>
              <a:tr h="945148">
                <a:tc>
                  <a:txBody>
                    <a:bodyPr/>
                    <a:lstStyle/>
                    <a:p>
                      <a:pPr algn="l" rtl="0" fontAlgn="t">
                        <a:buNone/>
                      </a:pPr>
                      <a:r>
                        <a:rPr lang="en-ZA" sz="1200" b="0" i="0" u="none" strike="noStrike" dirty="0">
                          <a:solidFill>
                            <a:srgbClr val="000000"/>
                          </a:solidFill>
                          <a:effectLst/>
                          <a:latin typeface="Aptos Narrow" panose="020B0004020202020204" pitchFamily="34" charset="0"/>
                        </a:rPr>
                        <a:t>Number and percentage of students enrolled in extended programmes at undergraduate level.</a:t>
                      </a:r>
                    </a:p>
                  </a:txBody>
                  <a:tcPr marL="4889" marR="4889" marT="488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t">
                        <a:buNone/>
                      </a:pPr>
                      <a:r>
                        <a:rPr lang="en-ZA" sz="1200" b="0" i="0" u="none" strike="noStrike">
                          <a:solidFill>
                            <a:srgbClr val="000000"/>
                          </a:solidFill>
                          <a:effectLst/>
                          <a:latin typeface="Aptos Narrow" panose="020B0004020202020204" pitchFamily="34" charset="0"/>
                        </a:rPr>
                        <a:t>Extended programmes are augmented programmes with additional foundation modules that help students bridge the gap between secondary school education and higher education. Students that do not meet the admission criteria for the mainstream programmes may qualify to enrol in extended programmes.</a:t>
                      </a:r>
                    </a:p>
                  </a:txBody>
                  <a:tcPr marL="4889" marR="4889" marT="488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t">
                        <a:buNone/>
                      </a:pPr>
                      <a:r>
                        <a:rPr lang="en-ZA" sz="1200" b="0" i="0" u="none" strike="noStrike" dirty="0">
                          <a:solidFill>
                            <a:srgbClr val="000000"/>
                          </a:solidFill>
                          <a:effectLst/>
                          <a:latin typeface="Aptos Narrow" panose="020B0004020202020204" pitchFamily="34" charset="0"/>
                        </a:rPr>
                        <a:t>Large numbers of students especially from poor school backgrounds benefit from extended programmes that prepare them better to be academically </a:t>
                      </a:r>
                      <a:r>
                        <a:rPr lang="en-ZA" sz="1200" b="0" i="0" u="none" strike="noStrike" dirty="0" err="1">
                          <a:solidFill>
                            <a:srgbClr val="000000"/>
                          </a:solidFill>
                          <a:effectLst/>
                          <a:latin typeface="Aptos Narrow" panose="020B0004020202020204" pitchFamily="34" charset="0"/>
                        </a:rPr>
                        <a:t>succesful</a:t>
                      </a:r>
                      <a:r>
                        <a:rPr lang="en-ZA" sz="1200" b="0" i="0" u="none" strike="noStrike" dirty="0">
                          <a:solidFill>
                            <a:srgbClr val="000000"/>
                          </a:solidFill>
                          <a:effectLst/>
                          <a:latin typeface="Aptos Narrow" panose="020B0004020202020204" pitchFamily="34" charset="0"/>
                        </a:rPr>
                        <a:t>.</a:t>
                      </a:r>
                    </a:p>
                  </a:txBody>
                  <a:tcPr marL="4889" marR="4889" marT="488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03546721"/>
                  </a:ext>
                </a:extLst>
              </a:tr>
              <a:tr h="3541708">
                <a:tc>
                  <a:txBody>
                    <a:bodyPr/>
                    <a:lstStyle/>
                    <a:p>
                      <a:pPr algn="l" rtl="0" fontAlgn="t">
                        <a:buNone/>
                      </a:pPr>
                      <a:r>
                        <a:rPr lang="en-ZA" sz="1200" b="0" i="0" u="none" strike="noStrike" dirty="0">
                          <a:solidFill>
                            <a:srgbClr val="000000"/>
                          </a:solidFill>
                          <a:effectLst/>
                          <a:latin typeface="Aptos Narrow" panose="020B0004020202020204" pitchFamily="34" charset="0"/>
                        </a:rPr>
                        <a:t>Headcount and percentage distribution of students according to the major fields of study.</a:t>
                      </a:r>
                    </a:p>
                  </a:txBody>
                  <a:tcPr marL="4889" marR="4889" marT="488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t">
                        <a:buNone/>
                      </a:pPr>
                      <a:r>
                        <a:rPr lang="en-ZA" sz="1200" b="0" i="0" u="none" strike="noStrike" dirty="0">
                          <a:solidFill>
                            <a:srgbClr val="000000"/>
                          </a:solidFill>
                          <a:effectLst/>
                          <a:latin typeface="Aptos Narrow" panose="020B0004020202020204" pitchFamily="34" charset="0"/>
                        </a:rPr>
                        <a:t>Definition: Various Classification of Education Subject Matters constitute the major fields of study. Depending on the CESMs linked to the majors of the qualification  the student headcount is split amongst the CESMs. A qualification can be linked to up to four CESMs. The major fields of study are: Science, Engineering and Technology; Business and management sciences, Education and Other Humanities.</a:t>
                      </a:r>
                      <a:br>
                        <a:rPr lang="en-ZA" sz="1200" b="0" i="0" u="none" strike="noStrike" dirty="0">
                          <a:solidFill>
                            <a:srgbClr val="000000"/>
                          </a:solidFill>
                          <a:effectLst/>
                          <a:latin typeface="Aptos Narrow" panose="020B0004020202020204" pitchFamily="34" charset="0"/>
                        </a:rPr>
                      </a:br>
                      <a:r>
                        <a:rPr lang="en-ZA" sz="1200" b="0" i="0" u="none" strike="noStrike" dirty="0">
                          <a:solidFill>
                            <a:srgbClr val="000000"/>
                          </a:solidFill>
                          <a:effectLst/>
                          <a:latin typeface="Aptos Narrow" panose="020B0004020202020204" pitchFamily="34" charset="0"/>
                        </a:rPr>
                        <a:t>• Science engineering and technology include: Agriculture, agricultural operations and related sciences; Family ecology and consumer sciences; Life sciences; Physical sciences; Mathematics and statistics; Architecture and the built environment; Computer and information sciences; Engineering; Health professions and related clinical sciences.</a:t>
                      </a:r>
                      <a:br>
                        <a:rPr lang="en-ZA" sz="1200" b="0" i="0" u="none" strike="noStrike" dirty="0">
                          <a:solidFill>
                            <a:srgbClr val="000000"/>
                          </a:solidFill>
                          <a:effectLst/>
                          <a:latin typeface="Aptos Narrow" panose="020B0004020202020204" pitchFamily="34" charset="0"/>
                        </a:rPr>
                      </a:br>
                      <a:r>
                        <a:rPr lang="en-ZA" sz="1200" b="0" i="0" u="none" strike="noStrike" dirty="0">
                          <a:solidFill>
                            <a:srgbClr val="000000"/>
                          </a:solidFill>
                          <a:effectLst/>
                          <a:latin typeface="Aptos Narrow" panose="020B0004020202020204" pitchFamily="34" charset="0"/>
                        </a:rPr>
                        <a:t>• Business, economics and management sciences include: Business, economics and management sciences.</a:t>
                      </a:r>
                      <a:br>
                        <a:rPr lang="en-ZA" sz="1200" b="0" i="0" u="none" strike="noStrike" dirty="0">
                          <a:solidFill>
                            <a:srgbClr val="000000"/>
                          </a:solidFill>
                          <a:effectLst/>
                          <a:latin typeface="Aptos Narrow" panose="020B0004020202020204" pitchFamily="34" charset="0"/>
                        </a:rPr>
                      </a:br>
                      <a:r>
                        <a:rPr lang="en-ZA" sz="1200" b="0" i="0" u="none" strike="noStrike" dirty="0">
                          <a:solidFill>
                            <a:srgbClr val="000000"/>
                          </a:solidFill>
                          <a:effectLst/>
                          <a:latin typeface="Aptos Narrow" panose="020B0004020202020204" pitchFamily="34" charset="0"/>
                        </a:rPr>
                        <a:t>• Education includes: Education.</a:t>
                      </a:r>
                      <a:br>
                        <a:rPr lang="en-ZA" sz="1200" b="0" i="0" u="none" strike="noStrike" dirty="0">
                          <a:solidFill>
                            <a:srgbClr val="000000"/>
                          </a:solidFill>
                          <a:effectLst/>
                          <a:latin typeface="Aptos Narrow" panose="020B0004020202020204" pitchFamily="34" charset="0"/>
                        </a:rPr>
                      </a:br>
                      <a:r>
                        <a:rPr lang="en-ZA" sz="1200" b="0" i="0" u="none" strike="noStrike" dirty="0">
                          <a:solidFill>
                            <a:srgbClr val="000000"/>
                          </a:solidFill>
                          <a:effectLst/>
                          <a:latin typeface="Aptos Narrow" panose="020B0004020202020204" pitchFamily="34" charset="0"/>
                        </a:rPr>
                        <a:t>• Humanities and social sciences include: Visual and performing arts; Communication, journalism and related studies; Languages, linguistics and literature; Law; Military sciences; Philosophy, religion and theology; Psychology; Public management and services; Social sciences.</a:t>
                      </a:r>
                    </a:p>
                  </a:txBody>
                  <a:tcPr marL="4889" marR="4889" marT="488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t">
                        <a:buNone/>
                      </a:pPr>
                      <a:r>
                        <a:rPr lang="en-ZA" sz="1200" b="0" i="0" u="none" strike="noStrike" dirty="0">
                          <a:solidFill>
                            <a:srgbClr val="000000"/>
                          </a:solidFill>
                          <a:effectLst/>
                          <a:latin typeface="Aptos Narrow" panose="020B0004020202020204" pitchFamily="34" charset="0"/>
                        </a:rPr>
                        <a:t>Monitor whether the University has a balanced enrolment profile across the major fields of study and especially in the scarce skills fields.</a:t>
                      </a:r>
                    </a:p>
                  </a:txBody>
                  <a:tcPr marL="4889" marR="4889" marT="488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1519560993"/>
                  </a:ext>
                </a:extLst>
              </a:tr>
            </a:tbl>
          </a:graphicData>
        </a:graphic>
      </p:graphicFrame>
    </p:spTree>
    <p:extLst>
      <p:ext uri="{BB962C8B-B14F-4D97-AF65-F5344CB8AC3E}">
        <p14:creationId xmlns:p14="http://schemas.microsoft.com/office/powerpoint/2010/main" val="22742861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2D2B67-AF7D-9393-46E2-62BB2B0DC0B1}"/>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2ACA8F25-5BCE-984B-59DA-C82174C02772}"/>
              </a:ext>
            </a:extLst>
          </p:cNvPr>
          <p:cNvSpPr>
            <a:spLocks noGrp="1"/>
          </p:cNvSpPr>
          <p:nvPr>
            <p:ph type="title"/>
          </p:nvPr>
        </p:nvSpPr>
        <p:spPr>
          <a:xfrm>
            <a:off x="838200" y="324196"/>
            <a:ext cx="10515600" cy="556953"/>
          </a:xfrm>
        </p:spPr>
        <p:txBody>
          <a:bodyPr/>
          <a:lstStyle/>
          <a:p>
            <a:pPr algn="ctr"/>
            <a:r>
              <a:rPr lang="en-GB" sz="2800" dirty="0"/>
              <a:t>Performance indicators</a:t>
            </a:r>
          </a:p>
        </p:txBody>
      </p:sp>
      <p:sp>
        <p:nvSpPr>
          <p:cNvPr id="3" name="Marcador de contenido 2">
            <a:extLst>
              <a:ext uri="{FF2B5EF4-FFF2-40B4-BE49-F238E27FC236}">
                <a16:creationId xmlns:a16="http://schemas.microsoft.com/office/drawing/2014/main" id="{D555EF8D-1845-F631-4243-7DC53BD7328F}"/>
              </a:ext>
            </a:extLst>
          </p:cNvPr>
          <p:cNvSpPr>
            <a:spLocks noGrp="1"/>
          </p:cNvSpPr>
          <p:nvPr>
            <p:ph idx="1"/>
          </p:nvPr>
        </p:nvSpPr>
        <p:spPr>
          <a:xfrm>
            <a:off x="838200" y="769909"/>
            <a:ext cx="10515600" cy="5407056"/>
          </a:xfrm>
        </p:spPr>
        <p:txBody>
          <a:bodyPr>
            <a:normAutofit/>
          </a:bodyPr>
          <a:lstStyle/>
          <a:p>
            <a:pPr marL="0" indent="0">
              <a:buNone/>
            </a:pPr>
            <a:endParaRPr lang="en-ZA" sz="1900" dirty="0"/>
          </a:p>
          <a:p>
            <a:endParaRPr lang="en-GB" sz="2000" dirty="0"/>
          </a:p>
        </p:txBody>
      </p:sp>
      <p:graphicFrame>
        <p:nvGraphicFramePr>
          <p:cNvPr id="5" name="Table 4">
            <a:extLst>
              <a:ext uri="{FF2B5EF4-FFF2-40B4-BE49-F238E27FC236}">
                <a16:creationId xmlns:a16="http://schemas.microsoft.com/office/drawing/2014/main" id="{EA367BD8-30C5-0585-D394-45A06863DB51}"/>
              </a:ext>
            </a:extLst>
          </p:cNvPr>
          <p:cNvGraphicFramePr>
            <a:graphicFrameLocks noGrp="1"/>
          </p:cNvGraphicFramePr>
          <p:nvPr>
            <p:extLst>
              <p:ext uri="{D42A27DB-BD31-4B8C-83A1-F6EECF244321}">
                <p14:modId xmlns:p14="http://schemas.microsoft.com/office/powerpoint/2010/main" val="1315881104"/>
              </p:ext>
            </p:extLst>
          </p:nvPr>
        </p:nvGraphicFramePr>
        <p:xfrm>
          <a:off x="838200" y="769909"/>
          <a:ext cx="9808243" cy="5790072"/>
        </p:xfrm>
        <a:graphic>
          <a:graphicData uri="http://schemas.openxmlformats.org/drawingml/2006/table">
            <a:tbl>
              <a:tblPr/>
              <a:tblGrid>
                <a:gridCol w="3302027">
                  <a:extLst>
                    <a:ext uri="{9D8B030D-6E8A-4147-A177-3AD203B41FA5}">
                      <a16:colId xmlns:a16="http://schemas.microsoft.com/office/drawing/2014/main" val="10508093"/>
                    </a:ext>
                  </a:extLst>
                </a:gridCol>
                <a:gridCol w="3130811">
                  <a:extLst>
                    <a:ext uri="{9D8B030D-6E8A-4147-A177-3AD203B41FA5}">
                      <a16:colId xmlns:a16="http://schemas.microsoft.com/office/drawing/2014/main" val="1541374204"/>
                    </a:ext>
                  </a:extLst>
                </a:gridCol>
                <a:gridCol w="3375405">
                  <a:extLst>
                    <a:ext uri="{9D8B030D-6E8A-4147-A177-3AD203B41FA5}">
                      <a16:colId xmlns:a16="http://schemas.microsoft.com/office/drawing/2014/main" val="4260115654"/>
                    </a:ext>
                  </a:extLst>
                </a:gridCol>
              </a:tblGrid>
              <a:tr h="190784">
                <a:tc>
                  <a:txBody>
                    <a:bodyPr/>
                    <a:lstStyle/>
                    <a:p>
                      <a:pPr algn="l" rtl="0" fontAlgn="b">
                        <a:buNone/>
                      </a:pPr>
                      <a:r>
                        <a:rPr lang="en-ZA" sz="1400" b="1" i="0" u="none" strike="noStrike" dirty="0">
                          <a:solidFill>
                            <a:srgbClr val="000000"/>
                          </a:solidFill>
                          <a:effectLst/>
                          <a:latin typeface="Aptos Narrow" panose="020B0004020202020204" pitchFamily="34" charset="0"/>
                        </a:rPr>
                        <a:t>Indicator</a:t>
                      </a:r>
                    </a:p>
                  </a:txBody>
                  <a:tcPr marL="7338" marR="7338" marT="733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l" rtl="0" fontAlgn="b">
                        <a:buNone/>
                      </a:pPr>
                      <a:r>
                        <a:rPr lang="en-ZA" sz="1400" b="1" i="0" u="none" strike="noStrike">
                          <a:solidFill>
                            <a:srgbClr val="000000"/>
                          </a:solidFill>
                          <a:effectLst/>
                          <a:latin typeface="Aptos Narrow" panose="020B0004020202020204" pitchFamily="34" charset="0"/>
                        </a:rPr>
                        <a:t>Definition / Formula</a:t>
                      </a:r>
                    </a:p>
                  </a:txBody>
                  <a:tcPr marL="7338" marR="7338" marT="733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l" rtl="0" fontAlgn="b">
                        <a:buNone/>
                      </a:pPr>
                      <a:r>
                        <a:rPr lang="en-ZA" sz="1400" b="1" i="0" u="none" strike="noStrike">
                          <a:solidFill>
                            <a:srgbClr val="000000"/>
                          </a:solidFill>
                          <a:effectLst/>
                          <a:latin typeface="Aptos Narrow" panose="020B0004020202020204" pitchFamily="34" charset="0"/>
                        </a:rPr>
                        <a:t>Rationale for indicator</a:t>
                      </a:r>
                    </a:p>
                  </a:txBody>
                  <a:tcPr marL="7338" marR="7338" marT="733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1312105445"/>
                  </a:ext>
                </a:extLst>
              </a:tr>
              <a:tr h="887878">
                <a:tc>
                  <a:txBody>
                    <a:bodyPr/>
                    <a:lstStyle/>
                    <a:p>
                      <a:pPr algn="l" rtl="0" fontAlgn="t">
                        <a:buNone/>
                      </a:pPr>
                      <a:r>
                        <a:rPr lang="en-ZA" sz="1400" b="0" i="0" u="none" strike="noStrike" dirty="0">
                          <a:solidFill>
                            <a:srgbClr val="000000"/>
                          </a:solidFill>
                          <a:effectLst/>
                          <a:latin typeface="Aptos Narrow" panose="020B0004020202020204" pitchFamily="34" charset="0"/>
                        </a:rPr>
                        <a:t>First-time entering student enrolments compared to targets</a:t>
                      </a:r>
                    </a:p>
                  </a:txBody>
                  <a:tcPr marL="7338" marR="7338" marT="7338"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t">
                        <a:buNone/>
                      </a:pPr>
                      <a:r>
                        <a:rPr lang="en-ZA" sz="1400" b="0" i="0" u="none" strike="noStrike" dirty="0">
                          <a:solidFill>
                            <a:srgbClr val="000000"/>
                          </a:solidFill>
                          <a:effectLst/>
                          <a:latin typeface="Aptos Narrow" panose="020B0004020202020204" pitchFamily="34" charset="0"/>
                        </a:rPr>
                        <a:t>First-time entering students are defined as students that enrol for the first time for university studies.</a:t>
                      </a:r>
                    </a:p>
                  </a:txBody>
                  <a:tcPr marL="7338" marR="7338" marT="7338"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t">
                        <a:buNone/>
                      </a:pPr>
                      <a:r>
                        <a:rPr lang="en-ZA" sz="1400" b="0" i="0" u="none" strike="noStrike">
                          <a:solidFill>
                            <a:srgbClr val="000000"/>
                          </a:solidFill>
                          <a:effectLst/>
                          <a:latin typeface="Aptos Narrow" panose="020B0004020202020204" pitchFamily="34" charset="0"/>
                        </a:rPr>
                        <a:t>The University need to manage the intake of first-time entering students in line with the targets set in the enrolment plan. The targets are set within the available facilities and human and fiscal resources to ensure a quality learning and teaching experience for the students.</a:t>
                      </a:r>
                    </a:p>
                  </a:txBody>
                  <a:tcPr marL="7338" marR="7338" marT="7338"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23617656"/>
                  </a:ext>
                </a:extLst>
              </a:tr>
              <a:tr h="2318757">
                <a:tc>
                  <a:txBody>
                    <a:bodyPr/>
                    <a:lstStyle/>
                    <a:p>
                      <a:pPr algn="l" rtl="0" fontAlgn="t">
                        <a:buNone/>
                      </a:pPr>
                      <a:r>
                        <a:rPr lang="en-ZA" sz="1400" b="0" i="0" u="none" strike="noStrike">
                          <a:solidFill>
                            <a:srgbClr val="000000"/>
                          </a:solidFill>
                          <a:effectLst/>
                          <a:latin typeface="Aptos Narrow" panose="020B0004020202020204" pitchFamily="34" charset="0"/>
                        </a:rPr>
                        <a:t>Achievement of the approved Teaching Input Unit (TIU) targets </a:t>
                      </a:r>
                    </a:p>
                  </a:txBody>
                  <a:tcPr marL="7338" marR="7338" marT="7338"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t">
                        <a:buNone/>
                      </a:pPr>
                      <a:r>
                        <a:rPr lang="en-ZA" sz="1400" b="0" i="0" u="none" strike="noStrike">
                          <a:solidFill>
                            <a:srgbClr val="000000"/>
                          </a:solidFill>
                          <a:effectLst/>
                          <a:latin typeface="Aptos Narrow" panose="020B0004020202020204" pitchFamily="34" charset="0"/>
                        </a:rPr>
                        <a:t>Enrolled full-time equivalents are allocated a funding weight based on the CESM of the module a student is enrolled for (because cost differ for the offering of modules in different CESMsand there are four funding groups) as well as a level weight (Level weight is 1 for undergraduate studies, 2 for postgraduate diplomas and honours studies, 3 for Masters studies and 4 for doctoral studies). Distance enrolments get half the weight up to postgraduate diploma and honours level but the same weight as contact enrolments at Master's and doctoral level).</a:t>
                      </a:r>
                    </a:p>
                  </a:txBody>
                  <a:tcPr marL="7338" marR="7338" marT="7338"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t">
                        <a:buNone/>
                      </a:pPr>
                      <a:r>
                        <a:rPr lang="en-ZA" sz="1400" b="0" i="0" u="none" strike="noStrike" dirty="0">
                          <a:solidFill>
                            <a:srgbClr val="000000"/>
                          </a:solidFill>
                          <a:effectLst/>
                          <a:latin typeface="Aptos Narrow" panose="020B0004020202020204" pitchFamily="34" charset="0"/>
                        </a:rPr>
                        <a:t>The DHET estimate the Teaching Input Units based on the full-time enrolled credits in the negotiated enrolment plans of universities. If universities enrol below or above these targets with more than a two percent deviation universities are penalised and their teaching input grant is cut. It is thus of utmost importance to monitor the actual teaching input units against the approved funded teaching input unit targets because penalties could impact on the financial sustainability of the University.</a:t>
                      </a:r>
                    </a:p>
                  </a:txBody>
                  <a:tcPr marL="7338" marR="7338" marT="7338"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82778339"/>
                  </a:ext>
                </a:extLst>
              </a:tr>
              <a:tr h="953919">
                <a:tc>
                  <a:txBody>
                    <a:bodyPr/>
                    <a:lstStyle/>
                    <a:p>
                      <a:pPr algn="l" rtl="0" fontAlgn="t">
                        <a:buNone/>
                      </a:pPr>
                      <a:r>
                        <a:rPr lang="en-ZA" sz="1400" b="0" i="0" u="none" strike="noStrike">
                          <a:solidFill>
                            <a:srgbClr val="000000"/>
                          </a:solidFill>
                          <a:effectLst/>
                          <a:latin typeface="Aptos Narrow" panose="020B0004020202020204" pitchFamily="34" charset="0"/>
                        </a:rPr>
                        <a:t>Success rates of all modules, of coursework modules; success rate by gender and population group; success rate of first-time entering students and success rate of NSFAS-funded (National Student Financial Aid Scheme) students</a:t>
                      </a:r>
                    </a:p>
                  </a:txBody>
                  <a:tcPr marL="7338" marR="7338" marT="7338"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t">
                        <a:buNone/>
                      </a:pPr>
                      <a:r>
                        <a:rPr lang="en-ZA" sz="1400" b="0" i="0" u="none" strike="noStrike">
                          <a:solidFill>
                            <a:srgbClr val="000000"/>
                          </a:solidFill>
                          <a:effectLst/>
                          <a:latin typeface="Aptos Narrow" panose="020B0004020202020204" pitchFamily="34" charset="0"/>
                        </a:rPr>
                        <a:t>Student succes rates are the completed credits as a percentage of the enrolled credits.</a:t>
                      </a:r>
                    </a:p>
                  </a:txBody>
                  <a:tcPr marL="7338" marR="7338" marT="7338"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t">
                        <a:buNone/>
                      </a:pPr>
                      <a:r>
                        <a:rPr lang="en-ZA" sz="1400" b="0" i="0" u="none" strike="noStrike" dirty="0">
                          <a:solidFill>
                            <a:srgbClr val="000000"/>
                          </a:solidFill>
                          <a:effectLst/>
                          <a:latin typeface="Aptos Narrow" panose="020B0004020202020204" pitchFamily="34" charset="0"/>
                        </a:rPr>
                        <a:t>The University monitors student success rates because this indicator is related to the ultimate completion of qualifications. It also identifies problem areas where there is a need for student success interventions</a:t>
                      </a:r>
                    </a:p>
                  </a:txBody>
                  <a:tcPr marL="7338" marR="7338" marT="7338"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32720407"/>
                  </a:ext>
                </a:extLst>
              </a:tr>
            </a:tbl>
          </a:graphicData>
        </a:graphic>
      </p:graphicFrame>
    </p:spTree>
    <p:extLst>
      <p:ext uri="{BB962C8B-B14F-4D97-AF65-F5344CB8AC3E}">
        <p14:creationId xmlns:p14="http://schemas.microsoft.com/office/powerpoint/2010/main" val="14077838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C6AC3E3-039D-A0BD-24FA-1CD0526E5348}"/>
              </a:ext>
            </a:extLst>
          </p:cNvPr>
          <p:cNvSpPr>
            <a:spLocks noGrp="1"/>
          </p:cNvSpPr>
          <p:nvPr>
            <p:ph type="title"/>
          </p:nvPr>
        </p:nvSpPr>
        <p:spPr>
          <a:xfrm>
            <a:off x="838200" y="232311"/>
            <a:ext cx="10515600" cy="1325563"/>
          </a:xfrm>
        </p:spPr>
        <p:txBody>
          <a:bodyPr/>
          <a:lstStyle/>
          <a:p>
            <a:r>
              <a:rPr lang="en-US" dirty="0"/>
              <a:t>Strategic partners</a:t>
            </a:r>
          </a:p>
        </p:txBody>
      </p:sp>
      <p:pic>
        <p:nvPicPr>
          <p:cNvPr id="32" name="Imagen 31">
            <a:extLst>
              <a:ext uri="{FF2B5EF4-FFF2-40B4-BE49-F238E27FC236}">
                <a16:creationId xmlns:a16="http://schemas.microsoft.com/office/drawing/2014/main" id="{FEC11452-ECB9-B455-70EC-A89BBE305BFE}"/>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022707" y="5069092"/>
            <a:ext cx="2631469" cy="1325563"/>
          </a:xfrm>
          <a:prstGeom prst="rect">
            <a:avLst/>
          </a:prstGeom>
        </p:spPr>
      </p:pic>
      <p:pic>
        <p:nvPicPr>
          <p:cNvPr id="33" name="Imagen 32" descr="Logotipo, nombre de la empresa&#10;&#10;Descripción generada automáticamente">
            <a:extLst>
              <a:ext uri="{FF2B5EF4-FFF2-40B4-BE49-F238E27FC236}">
                <a16:creationId xmlns:a16="http://schemas.microsoft.com/office/drawing/2014/main" id="{FAE2BCB3-44B3-0654-1BA8-33EAE1DC24B0}"/>
              </a:ext>
            </a:extLst>
          </p:cNvPr>
          <p:cNvPicPr>
            <a:picLocks noChangeAspect="1"/>
          </p:cNvPicPr>
          <p:nvPr/>
        </p:nvPicPr>
        <p:blipFill rotWithShape="1">
          <a:blip r:embed="rId3">
            <a:extLst>
              <a:ext uri="{28A0092B-C50C-407E-A947-70E740481C1C}">
                <a14:useLocalDpi xmlns:a14="http://schemas.microsoft.com/office/drawing/2010/main" val="0"/>
              </a:ext>
            </a:extLst>
          </a:blip>
          <a:srcRect l="25551" t="30516" r="26394" b="25201"/>
          <a:stretch/>
        </p:blipFill>
        <p:spPr>
          <a:xfrm>
            <a:off x="647700" y="3585844"/>
            <a:ext cx="2510783" cy="1165497"/>
          </a:xfrm>
          <a:prstGeom prst="rect">
            <a:avLst/>
          </a:prstGeom>
        </p:spPr>
      </p:pic>
      <p:pic>
        <p:nvPicPr>
          <p:cNvPr id="34" name="Imagen 33" descr="Imagen que contiene Logotipo&#10;&#10;Descripción generada automáticamente">
            <a:extLst>
              <a:ext uri="{FF2B5EF4-FFF2-40B4-BE49-F238E27FC236}">
                <a16:creationId xmlns:a16="http://schemas.microsoft.com/office/drawing/2014/main" id="{0095D142-2CBB-3465-05F8-DE75E5CDD91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26585" y="2077949"/>
            <a:ext cx="2122073" cy="1040518"/>
          </a:xfrm>
          <a:prstGeom prst="rect">
            <a:avLst/>
          </a:prstGeom>
        </p:spPr>
      </p:pic>
      <p:pic>
        <p:nvPicPr>
          <p:cNvPr id="35" name="Imagen 34" descr="Imagen que contiene Texto&#10;&#10;Descripción generada automáticamente">
            <a:extLst>
              <a:ext uri="{FF2B5EF4-FFF2-40B4-BE49-F238E27FC236}">
                <a16:creationId xmlns:a16="http://schemas.microsoft.com/office/drawing/2014/main" id="{26231271-78C0-C5DB-41F7-CA0B7496BFB8}"/>
              </a:ext>
            </a:extLst>
          </p:cNvPr>
          <p:cNvPicPr>
            <a:picLocks noChangeAspect="1"/>
          </p:cNvPicPr>
          <p:nvPr/>
        </p:nvPicPr>
        <p:blipFill rotWithShape="1">
          <a:blip r:embed="rId5">
            <a:extLst>
              <a:ext uri="{28A0092B-C50C-407E-A947-70E740481C1C}">
                <a14:useLocalDpi xmlns:a14="http://schemas.microsoft.com/office/drawing/2010/main" val="0"/>
              </a:ext>
            </a:extLst>
          </a:blip>
          <a:srcRect t="26578" b="23832"/>
          <a:stretch/>
        </p:blipFill>
        <p:spPr>
          <a:xfrm>
            <a:off x="4962739" y="2053158"/>
            <a:ext cx="4363846" cy="1090101"/>
          </a:xfrm>
          <a:prstGeom prst="rect">
            <a:avLst/>
          </a:prstGeom>
        </p:spPr>
      </p:pic>
      <p:pic>
        <p:nvPicPr>
          <p:cNvPr id="36" name="Imagen 35" descr="Interfaz de usuario gráfica, Texto, Aplicación&#10;&#10;Descripción generada automáticamente">
            <a:extLst>
              <a:ext uri="{FF2B5EF4-FFF2-40B4-BE49-F238E27FC236}">
                <a16:creationId xmlns:a16="http://schemas.microsoft.com/office/drawing/2014/main" id="{7338E9CB-B218-2862-ECED-D72F0A728B13}"/>
              </a:ext>
            </a:extLst>
          </p:cNvPr>
          <p:cNvPicPr>
            <a:picLocks noChangeAspect="1"/>
          </p:cNvPicPr>
          <p:nvPr/>
        </p:nvPicPr>
        <p:blipFill rotWithShape="1">
          <a:blip r:embed="rId6">
            <a:extLst>
              <a:ext uri="{28A0092B-C50C-407E-A947-70E740481C1C}">
                <a14:useLocalDpi xmlns:a14="http://schemas.microsoft.com/office/drawing/2010/main" val="0"/>
              </a:ext>
            </a:extLst>
          </a:blip>
          <a:srcRect l="14563" t="33630" r="12548" b="25181"/>
          <a:stretch/>
        </p:blipFill>
        <p:spPr>
          <a:xfrm>
            <a:off x="5576824" y="3473814"/>
            <a:ext cx="3655398" cy="1040518"/>
          </a:xfrm>
          <a:prstGeom prst="rect">
            <a:avLst/>
          </a:prstGeom>
        </p:spPr>
      </p:pic>
      <p:pic>
        <p:nvPicPr>
          <p:cNvPr id="37" name="Imagen 36" descr="Logotipo&#10;&#10;Descripción generada automáticamente">
            <a:extLst>
              <a:ext uri="{FF2B5EF4-FFF2-40B4-BE49-F238E27FC236}">
                <a16:creationId xmlns:a16="http://schemas.microsoft.com/office/drawing/2014/main" id="{820E2FA2-81DF-0AF9-EAB1-262DE5BD3E3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24167" y="2298670"/>
            <a:ext cx="2407710" cy="489567"/>
          </a:xfrm>
          <a:prstGeom prst="rect">
            <a:avLst/>
          </a:prstGeom>
        </p:spPr>
      </p:pic>
      <p:pic>
        <p:nvPicPr>
          <p:cNvPr id="38" name="Imagen 37" descr="Logotipo, nombre de la empresa&#10;&#10;Descripción generada automáticamente">
            <a:extLst>
              <a:ext uri="{FF2B5EF4-FFF2-40B4-BE49-F238E27FC236}">
                <a16:creationId xmlns:a16="http://schemas.microsoft.com/office/drawing/2014/main" id="{60D528A2-148D-143D-AC68-1ABF8DC30183}"/>
              </a:ext>
            </a:extLst>
          </p:cNvPr>
          <p:cNvPicPr>
            <a:picLocks noChangeAspect="1"/>
          </p:cNvPicPr>
          <p:nvPr/>
        </p:nvPicPr>
        <p:blipFill rotWithShape="1">
          <a:blip r:embed="rId8">
            <a:extLst>
              <a:ext uri="{28A0092B-C50C-407E-A947-70E740481C1C}">
                <a14:useLocalDpi xmlns:a14="http://schemas.microsoft.com/office/drawing/2010/main" val="0"/>
              </a:ext>
            </a:extLst>
          </a:blip>
          <a:srcRect l="26414" r="28058"/>
          <a:stretch/>
        </p:blipFill>
        <p:spPr>
          <a:xfrm>
            <a:off x="3515624" y="3299289"/>
            <a:ext cx="1562571" cy="1728863"/>
          </a:xfrm>
          <a:prstGeom prst="rect">
            <a:avLst/>
          </a:prstGeom>
        </p:spPr>
      </p:pic>
      <p:pic>
        <p:nvPicPr>
          <p:cNvPr id="39" name="Imagen 38" descr="Imagen que contiene Diagrama&#10;&#10;Descripción generada automáticamente">
            <a:extLst>
              <a:ext uri="{FF2B5EF4-FFF2-40B4-BE49-F238E27FC236}">
                <a16:creationId xmlns:a16="http://schemas.microsoft.com/office/drawing/2014/main" id="{149799CE-9D5A-A30A-B67B-2D6CA2408A22}"/>
              </a:ext>
            </a:extLst>
          </p:cNvPr>
          <p:cNvPicPr>
            <a:picLocks noChangeAspect="1"/>
          </p:cNvPicPr>
          <p:nvPr/>
        </p:nvPicPr>
        <p:blipFill rotWithShape="1">
          <a:blip r:embed="rId9">
            <a:extLst>
              <a:ext uri="{28A0092B-C50C-407E-A947-70E740481C1C}">
                <a14:useLocalDpi xmlns:a14="http://schemas.microsoft.com/office/drawing/2010/main" val="0"/>
              </a:ext>
            </a:extLst>
          </a:blip>
          <a:srcRect l="28616" r="27145"/>
          <a:stretch/>
        </p:blipFill>
        <p:spPr>
          <a:xfrm>
            <a:off x="9658347" y="3228065"/>
            <a:ext cx="1504953" cy="1713657"/>
          </a:xfrm>
          <a:prstGeom prst="rect">
            <a:avLst/>
          </a:prstGeom>
        </p:spPr>
      </p:pic>
      <p:pic>
        <p:nvPicPr>
          <p:cNvPr id="40" name="Imagen 39" descr="Icono&#10;&#10;Descripción generada automáticamente con confianza media">
            <a:extLst>
              <a:ext uri="{FF2B5EF4-FFF2-40B4-BE49-F238E27FC236}">
                <a16:creationId xmlns:a16="http://schemas.microsoft.com/office/drawing/2014/main" id="{CEA064FA-66D1-B1B5-074F-019E5C527CBD}"/>
              </a:ext>
            </a:extLst>
          </p:cNvPr>
          <p:cNvPicPr>
            <a:picLocks noChangeAspect="1"/>
          </p:cNvPicPr>
          <p:nvPr/>
        </p:nvPicPr>
        <p:blipFill rotWithShape="1">
          <a:blip r:embed="rId10">
            <a:extLst>
              <a:ext uri="{28A0092B-C50C-407E-A947-70E740481C1C}">
                <a14:useLocalDpi xmlns:a14="http://schemas.microsoft.com/office/drawing/2010/main" val="0"/>
              </a:ext>
            </a:extLst>
          </a:blip>
          <a:srcRect l="35251" t="3575" r="24325"/>
          <a:stretch/>
        </p:blipFill>
        <p:spPr>
          <a:xfrm>
            <a:off x="3714145" y="1918937"/>
            <a:ext cx="1248594" cy="1500293"/>
          </a:xfrm>
          <a:prstGeom prst="rect">
            <a:avLst/>
          </a:prstGeom>
        </p:spPr>
      </p:pic>
      <p:pic>
        <p:nvPicPr>
          <p:cNvPr id="41" name="Imagen 40" descr="Imagen que contiene Icono&#10;&#10;Descripción generada automáticamente">
            <a:extLst>
              <a:ext uri="{FF2B5EF4-FFF2-40B4-BE49-F238E27FC236}">
                <a16:creationId xmlns:a16="http://schemas.microsoft.com/office/drawing/2014/main" id="{DD038696-5E12-424C-0D63-BF8A41AD3BE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905500" y="5442942"/>
            <a:ext cx="2732531" cy="577864"/>
          </a:xfrm>
          <a:prstGeom prst="rect">
            <a:avLst/>
          </a:prstGeom>
        </p:spPr>
      </p:pic>
    </p:spTree>
    <p:extLst>
      <p:ext uri="{BB962C8B-B14F-4D97-AF65-F5344CB8AC3E}">
        <p14:creationId xmlns:p14="http://schemas.microsoft.com/office/powerpoint/2010/main" val="28382793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0A7178-DA82-F0FD-FBF7-57EDDC753FB9}"/>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7824F6FC-AE19-8084-8340-12F967282CDF}"/>
              </a:ext>
            </a:extLst>
          </p:cNvPr>
          <p:cNvSpPr>
            <a:spLocks noGrp="1"/>
          </p:cNvSpPr>
          <p:nvPr>
            <p:ph type="title"/>
          </p:nvPr>
        </p:nvSpPr>
        <p:spPr>
          <a:xfrm>
            <a:off x="838200" y="-168"/>
            <a:ext cx="10515600" cy="556953"/>
          </a:xfrm>
        </p:spPr>
        <p:txBody>
          <a:bodyPr/>
          <a:lstStyle/>
          <a:p>
            <a:pPr algn="ctr"/>
            <a:r>
              <a:rPr lang="en-GB" sz="2800" dirty="0"/>
              <a:t>Performance indicators</a:t>
            </a:r>
          </a:p>
        </p:txBody>
      </p:sp>
      <p:sp>
        <p:nvSpPr>
          <p:cNvPr id="3" name="Marcador de contenido 2">
            <a:extLst>
              <a:ext uri="{FF2B5EF4-FFF2-40B4-BE49-F238E27FC236}">
                <a16:creationId xmlns:a16="http://schemas.microsoft.com/office/drawing/2014/main" id="{89CAF6A9-DF78-DEBC-03F3-9DE3EB87E1D0}"/>
              </a:ext>
            </a:extLst>
          </p:cNvPr>
          <p:cNvSpPr>
            <a:spLocks noGrp="1"/>
          </p:cNvSpPr>
          <p:nvPr>
            <p:ph idx="1"/>
          </p:nvPr>
        </p:nvSpPr>
        <p:spPr>
          <a:xfrm>
            <a:off x="838200" y="769909"/>
            <a:ext cx="10515600" cy="5407056"/>
          </a:xfrm>
        </p:spPr>
        <p:txBody>
          <a:bodyPr>
            <a:normAutofit/>
          </a:bodyPr>
          <a:lstStyle/>
          <a:p>
            <a:pPr marL="0" indent="0">
              <a:buNone/>
            </a:pPr>
            <a:endParaRPr lang="en-ZA" sz="1900" dirty="0"/>
          </a:p>
          <a:p>
            <a:endParaRPr lang="en-GB" sz="2000" dirty="0"/>
          </a:p>
        </p:txBody>
      </p:sp>
      <p:graphicFrame>
        <p:nvGraphicFramePr>
          <p:cNvPr id="4" name="Table 3">
            <a:extLst>
              <a:ext uri="{FF2B5EF4-FFF2-40B4-BE49-F238E27FC236}">
                <a16:creationId xmlns:a16="http://schemas.microsoft.com/office/drawing/2014/main" id="{DF92367D-2FA6-F95D-C4DF-9E8C2047A255}"/>
              </a:ext>
            </a:extLst>
          </p:cNvPr>
          <p:cNvGraphicFramePr>
            <a:graphicFrameLocks noGrp="1"/>
          </p:cNvGraphicFramePr>
          <p:nvPr>
            <p:extLst>
              <p:ext uri="{D42A27DB-BD31-4B8C-83A1-F6EECF244321}">
                <p14:modId xmlns:p14="http://schemas.microsoft.com/office/powerpoint/2010/main" val="4180758461"/>
              </p:ext>
            </p:extLst>
          </p:nvPr>
        </p:nvGraphicFramePr>
        <p:xfrm>
          <a:off x="914401" y="449349"/>
          <a:ext cx="9440333" cy="6211616"/>
        </p:xfrm>
        <a:graphic>
          <a:graphicData uri="http://schemas.openxmlformats.org/drawingml/2006/table">
            <a:tbl>
              <a:tblPr/>
              <a:tblGrid>
                <a:gridCol w="3178167">
                  <a:extLst>
                    <a:ext uri="{9D8B030D-6E8A-4147-A177-3AD203B41FA5}">
                      <a16:colId xmlns:a16="http://schemas.microsoft.com/office/drawing/2014/main" val="3219727718"/>
                    </a:ext>
                  </a:extLst>
                </a:gridCol>
                <a:gridCol w="3013373">
                  <a:extLst>
                    <a:ext uri="{9D8B030D-6E8A-4147-A177-3AD203B41FA5}">
                      <a16:colId xmlns:a16="http://schemas.microsoft.com/office/drawing/2014/main" val="517247699"/>
                    </a:ext>
                  </a:extLst>
                </a:gridCol>
                <a:gridCol w="3248793">
                  <a:extLst>
                    <a:ext uri="{9D8B030D-6E8A-4147-A177-3AD203B41FA5}">
                      <a16:colId xmlns:a16="http://schemas.microsoft.com/office/drawing/2014/main" val="2965649934"/>
                    </a:ext>
                  </a:extLst>
                </a:gridCol>
              </a:tblGrid>
              <a:tr h="157132">
                <a:tc>
                  <a:txBody>
                    <a:bodyPr/>
                    <a:lstStyle/>
                    <a:p>
                      <a:pPr algn="l" rtl="0" fontAlgn="b">
                        <a:buNone/>
                      </a:pPr>
                      <a:r>
                        <a:rPr lang="en-ZA" sz="1400" b="1" i="0" u="none" strike="noStrike" dirty="0">
                          <a:solidFill>
                            <a:srgbClr val="000000"/>
                          </a:solidFill>
                          <a:effectLst/>
                          <a:latin typeface="Aptos Narrow" panose="020B0004020202020204" pitchFamily="34" charset="0"/>
                        </a:rPr>
                        <a:t>Indicator</a:t>
                      </a:r>
                    </a:p>
                  </a:txBody>
                  <a:tcPr marL="6044" marR="6044" marT="60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l" rtl="0" fontAlgn="b">
                        <a:buNone/>
                      </a:pPr>
                      <a:r>
                        <a:rPr lang="en-ZA" sz="1400" b="1" i="0" u="none" strike="noStrike">
                          <a:solidFill>
                            <a:srgbClr val="000000"/>
                          </a:solidFill>
                          <a:effectLst/>
                          <a:latin typeface="Aptos Narrow" panose="020B0004020202020204" pitchFamily="34" charset="0"/>
                        </a:rPr>
                        <a:t>Definition / Formula</a:t>
                      </a:r>
                    </a:p>
                  </a:txBody>
                  <a:tcPr marL="6044" marR="6044" marT="60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l" rtl="0" fontAlgn="b">
                        <a:buNone/>
                      </a:pPr>
                      <a:r>
                        <a:rPr lang="en-ZA" sz="1400" b="1" i="0" u="none" strike="noStrike">
                          <a:solidFill>
                            <a:srgbClr val="000000"/>
                          </a:solidFill>
                          <a:effectLst/>
                          <a:latin typeface="Aptos Narrow" panose="020B0004020202020204" pitchFamily="34" charset="0"/>
                        </a:rPr>
                        <a:t>Rationale for indicator</a:t>
                      </a:r>
                    </a:p>
                  </a:txBody>
                  <a:tcPr marL="6044" marR="6044" marT="60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164427390"/>
                  </a:ext>
                </a:extLst>
              </a:tr>
              <a:tr h="1166400">
                <a:tc>
                  <a:txBody>
                    <a:bodyPr/>
                    <a:lstStyle/>
                    <a:p>
                      <a:pPr algn="l" fontAlgn="t">
                        <a:buNone/>
                      </a:pPr>
                      <a:r>
                        <a:rPr lang="en-ZA" sz="1400" b="0" i="0" u="none" strike="noStrike" dirty="0">
                          <a:solidFill>
                            <a:srgbClr val="000000"/>
                          </a:solidFill>
                          <a:effectLst/>
                          <a:latin typeface="Aptos Narrow" panose="020B0004020202020204" pitchFamily="34" charset="0"/>
                        </a:rPr>
                        <a:t>Retention of first-time entering undergraduate students</a:t>
                      </a:r>
                    </a:p>
                  </a:txBody>
                  <a:tcPr marL="6044" marR="6044" marT="60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buNone/>
                      </a:pPr>
                      <a:r>
                        <a:rPr lang="en-ZA" sz="1400" b="0" i="0" u="none" strike="noStrike" dirty="0">
                          <a:solidFill>
                            <a:srgbClr val="000000"/>
                          </a:solidFill>
                          <a:effectLst/>
                          <a:latin typeface="Aptos Narrow" panose="020B0004020202020204" pitchFamily="34" charset="0"/>
                        </a:rPr>
                        <a:t>The percentage of first-time entering undergraduate students who returned the next year to continue their studies. This exclude students that were enrolled for a one-year qualification and that graduated in the first year as well as occasional students.</a:t>
                      </a:r>
                    </a:p>
                  </a:txBody>
                  <a:tcPr marL="6044" marR="6044" marT="60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buNone/>
                      </a:pPr>
                      <a:r>
                        <a:rPr lang="en-ZA" sz="1400" b="0" i="0" u="none" strike="noStrike" dirty="0">
                          <a:solidFill>
                            <a:srgbClr val="000000"/>
                          </a:solidFill>
                          <a:effectLst/>
                          <a:latin typeface="Aptos Narrow" panose="020B0004020202020204" pitchFamily="34" charset="0"/>
                        </a:rPr>
                        <a:t>Throughput analyses (successful completion of qualifications) of first-time entering cohorts of students over several years have shown that most students drop out during or after their first year of studies. It is therefore important to monitor the percentage of first-time entering students that is retained and to implement interventions to ensure that the </a:t>
                      </a:r>
                      <a:r>
                        <a:rPr lang="en-ZA" sz="1400" b="0" i="0" u="none" strike="noStrike" dirty="0" err="1">
                          <a:solidFill>
                            <a:srgbClr val="000000"/>
                          </a:solidFill>
                          <a:effectLst/>
                          <a:latin typeface="Aptos Narrow" panose="020B0004020202020204" pitchFamily="34" charset="0"/>
                        </a:rPr>
                        <a:t>percenatge</a:t>
                      </a:r>
                      <a:r>
                        <a:rPr lang="en-ZA" sz="1400" b="0" i="0" u="none" strike="noStrike" dirty="0">
                          <a:solidFill>
                            <a:srgbClr val="000000"/>
                          </a:solidFill>
                          <a:effectLst/>
                          <a:latin typeface="Aptos Narrow" panose="020B0004020202020204" pitchFamily="34" charset="0"/>
                        </a:rPr>
                        <a:t> of students retained improved over time.</a:t>
                      </a:r>
                    </a:p>
                  </a:txBody>
                  <a:tcPr marL="6044" marR="6044" marT="60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83024621"/>
                  </a:ext>
                </a:extLst>
              </a:tr>
              <a:tr h="1456489">
                <a:tc>
                  <a:txBody>
                    <a:bodyPr/>
                    <a:lstStyle/>
                    <a:p>
                      <a:pPr algn="l" fontAlgn="t">
                        <a:buNone/>
                      </a:pPr>
                      <a:r>
                        <a:rPr lang="en-ZA" sz="1400" b="0" i="0" u="none" strike="noStrike">
                          <a:solidFill>
                            <a:srgbClr val="000000"/>
                          </a:solidFill>
                          <a:effectLst/>
                          <a:latin typeface="Aptos Narrow" panose="020B0004020202020204" pitchFamily="34" charset="0"/>
                        </a:rPr>
                        <a:t>Weighted teaching output units per permanent academic staff member</a:t>
                      </a:r>
                    </a:p>
                  </a:txBody>
                  <a:tcPr marL="6044" marR="6044" marT="60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buNone/>
                      </a:pPr>
                      <a:r>
                        <a:rPr lang="en-ZA" sz="1400" b="0" i="0" u="none" strike="noStrike" dirty="0">
                          <a:solidFill>
                            <a:srgbClr val="000000"/>
                          </a:solidFill>
                          <a:effectLst/>
                          <a:latin typeface="Aptos Narrow" panose="020B0004020202020204" pitchFamily="34" charset="0"/>
                        </a:rPr>
                        <a:t>Teaching output units are weighted graduates according to the weights applied in the funding framework (subsidy). One and two year qualifications receive a weight of 0.5 (Higher certificates , advanced diplomas, postgraduate diplomas, honours degrees); three year qualifications receive a weight of 1 (undergraduate diplomas and three year degrees; four to 5 year qualifications get a weight of 1.5 ( four and five year degrees); the coursework component of Master's degrees get a weight of 0.5.</a:t>
                      </a:r>
                    </a:p>
                  </a:txBody>
                  <a:tcPr marL="6044" marR="6044" marT="60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buNone/>
                      </a:pPr>
                      <a:r>
                        <a:rPr lang="en-ZA" sz="1400" b="0" i="0" u="none" strike="noStrike" dirty="0">
                          <a:solidFill>
                            <a:srgbClr val="000000"/>
                          </a:solidFill>
                          <a:effectLst/>
                          <a:latin typeface="Aptos Narrow" panose="020B0004020202020204" pitchFamily="34" charset="0"/>
                        </a:rPr>
                        <a:t>Teaching output units determine the teaching output subsidy and it is important to monitor whether the </a:t>
                      </a:r>
                      <a:r>
                        <a:rPr lang="en-ZA" sz="1400" b="0" i="0" u="none" strike="noStrike" dirty="0" err="1">
                          <a:solidFill>
                            <a:srgbClr val="000000"/>
                          </a:solidFill>
                          <a:effectLst/>
                          <a:latin typeface="Aptos Narrow" panose="020B0004020202020204" pitchFamily="34" charset="0"/>
                        </a:rPr>
                        <a:t>tecahing</a:t>
                      </a:r>
                      <a:r>
                        <a:rPr lang="en-ZA" sz="1400" b="0" i="0" u="none" strike="noStrike" dirty="0">
                          <a:solidFill>
                            <a:srgbClr val="000000"/>
                          </a:solidFill>
                          <a:effectLst/>
                          <a:latin typeface="Aptos Narrow" panose="020B0004020202020204" pitchFamily="34" charset="0"/>
                        </a:rPr>
                        <a:t> output units (weighted graduates) produced per permanent academic staff member increases or decline to ensure that interventions can be implemented to improve student success.</a:t>
                      </a:r>
                    </a:p>
                  </a:txBody>
                  <a:tcPr marL="6044" marR="6044" marT="60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86374192"/>
                  </a:ext>
                </a:extLst>
              </a:tr>
              <a:tr h="785658">
                <a:tc>
                  <a:txBody>
                    <a:bodyPr/>
                    <a:lstStyle/>
                    <a:p>
                      <a:pPr algn="l" fontAlgn="t">
                        <a:buNone/>
                      </a:pPr>
                      <a:r>
                        <a:rPr lang="en-ZA" sz="1400" b="0" i="0" u="none" strike="noStrike">
                          <a:solidFill>
                            <a:srgbClr val="000000"/>
                          </a:solidFill>
                          <a:effectLst/>
                          <a:latin typeface="Aptos Narrow" panose="020B0004020202020204" pitchFamily="34" charset="0"/>
                        </a:rPr>
                        <a:t>Weighted research output units per permanent academic staff member</a:t>
                      </a:r>
                    </a:p>
                  </a:txBody>
                  <a:tcPr marL="6044" marR="6044" marT="60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ZA" sz="1400" b="0" i="0" u="none" strike="noStrike" dirty="0">
                          <a:solidFill>
                            <a:srgbClr val="000000"/>
                          </a:solidFill>
                          <a:effectLst/>
                          <a:latin typeface="Aptos Narrow" panose="020B0004020202020204" pitchFamily="34" charset="0"/>
                        </a:rPr>
                        <a:t>Weighted research output units consist of research publications (weight of 1); the research component of Master's degrees </a:t>
                      </a:r>
                      <a:r>
                        <a:rPr lang="en-ZA" sz="1400" b="0" i="0" u="none" strike="noStrike" dirty="0" err="1">
                          <a:solidFill>
                            <a:srgbClr val="000000"/>
                          </a:solidFill>
                          <a:effectLst/>
                          <a:latin typeface="Aptos Narrow" panose="020B0004020202020204" pitchFamily="34" charset="0"/>
                        </a:rPr>
                        <a:t>anf</a:t>
                      </a:r>
                      <a:r>
                        <a:rPr lang="en-ZA" sz="1400" b="0" i="0" u="none" strike="noStrike" dirty="0">
                          <a:solidFill>
                            <a:srgbClr val="000000"/>
                          </a:solidFill>
                          <a:effectLst/>
                          <a:latin typeface="Aptos Narrow" panose="020B0004020202020204" pitchFamily="34" charset="0"/>
                        </a:rPr>
                        <a:t> full research Master's degrees (weight of 1) and doctoral degrees (weight of 3).</a:t>
                      </a:r>
                    </a:p>
                  </a:txBody>
                  <a:tcPr marL="6044" marR="6044" marT="60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buNone/>
                      </a:pPr>
                      <a:r>
                        <a:rPr lang="en-ZA" sz="1400" b="0" i="0" u="none" strike="noStrike" dirty="0">
                          <a:solidFill>
                            <a:srgbClr val="000000"/>
                          </a:solidFill>
                          <a:effectLst/>
                          <a:latin typeface="Aptos Narrow" panose="020B0004020202020204" pitchFamily="34" charset="0"/>
                        </a:rPr>
                        <a:t>Research output units determine the research output </a:t>
                      </a:r>
                      <a:r>
                        <a:rPr lang="en-ZA" sz="1400" b="0" i="0" u="none" strike="noStrike" dirty="0" err="1">
                          <a:solidFill>
                            <a:srgbClr val="000000"/>
                          </a:solidFill>
                          <a:effectLst/>
                          <a:latin typeface="Aptos Narrow" panose="020B0004020202020204" pitchFamily="34" charset="0"/>
                        </a:rPr>
                        <a:t>subsdiy</a:t>
                      </a:r>
                      <a:r>
                        <a:rPr lang="en-ZA" sz="1400" b="0" i="0" u="none" strike="noStrike" dirty="0">
                          <a:solidFill>
                            <a:srgbClr val="000000"/>
                          </a:solidFill>
                          <a:effectLst/>
                          <a:latin typeface="Aptos Narrow" panose="020B0004020202020204" pitchFamily="34" charset="0"/>
                        </a:rPr>
                        <a:t> and it is important to monitor the research productivity of the permanent academic staff.</a:t>
                      </a:r>
                    </a:p>
                  </a:txBody>
                  <a:tcPr marL="6044" marR="6044" marT="60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33967710"/>
                  </a:ext>
                </a:extLst>
              </a:tr>
            </a:tbl>
          </a:graphicData>
        </a:graphic>
      </p:graphicFrame>
    </p:spTree>
    <p:extLst>
      <p:ext uri="{BB962C8B-B14F-4D97-AF65-F5344CB8AC3E}">
        <p14:creationId xmlns:p14="http://schemas.microsoft.com/office/powerpoint/2010/main" val="35574162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11187B-A878-E096-3741-3D3B2C97AE71}"/>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8AB2ED5D-36D1-CD44-0441-DD6484DC0BCD}"/>
              </a:ext>
            </a:extLst>
          </p:cNvPr>
          <p:cNvSpPr>
            <a:spLocks noGrp="1"/>
          </p:cNvSpPr>
          <p:nvPr>
            <p:ph type="title"/>
          </p:nvPr>
        </p:nvSpPr>
        <p:spPr>
          <a:xfrm>
            <a:off x="838200" y="324196"/>
            <a:ext cx="10515600" cy="556953"/>
          </a:xfrm>
        </p:spPr>
        <p:txBody>
          <a:bodyPr/>
          <a:lstStyle/>
          <a:p>
            <a:pPr algn="ctr"/>
            <a:r>
              <a:rPr lang="en-GB" sz="2800" dirty="0"/>
              <a:t>Performance indicators</a:t>
            </a:r>
          </a:p>
        </p:txBody>
      </p:sp>
      <p:sp>
        <p:nvSpPr>
          <p:cNvPr id="3" name="Marcador de contenido 2">
            <a:extLst>
              <a:ext uri="{FF2B5EF4-FFF2-40B4-BE49-F238E27FC236}">
                <a16:creationId xmlns:a16="http://schemas.microsoft.com/office/drawing/2014/main" id="{AB3BB5F5-6ED0-3CAF-09FF-FF9608F5CC92}"/>
              </a:ext>
            </a:extLst>
          </p:cNvPr>
          <p:cNvSpPr>
            <a:spLocks noGrp="1"/>
          </p:cNvSpPr>
          <p:nvPr>
            <p:ph idx="1"/>
          </p:nvPr>
        </p:nvSpPr>
        <p:spPr>
          <a:xfrm>
            <a:off x="838200" y="769909"/>
            <a:ext cx="10515600" cy="5407056"/>
          </a:xfrm>
        </p:spPr>
        <p:txBody>
          <a:bodyPr>
            <a:normAutofit/>
          </a:bodyPr>
          <a:lstStyle/>
          <a:p>
            <a:pPr marL="0" indent="0">
              <a:buNone/>
            </a:pPr>
            <a:endParaRPr lang="en-ZA" sz="1900" dirty="0"/>
          </a:p>
          <a:p>
            <a:endParaRPr lang="en-GB" sz="2000" dirty="0"/>
          </a:p>
        </p:txBody>
      </p:sp>
      <p:graphicFrame>
        <p:nvGraphicFramePr>
          <p:cNvPr id="5" name="Table 4">
            <a:extLst>
              <a:ext uri="{FF2B5EF4-FFF2-40B4-BE49-F238E27FC236}">
                <a16:creationId xmlns:a16="http://schemas.microsoft.com/office/drawing/2014/main" id="{F6DC0D31-9B79-9382-D5E1-8BF804758B30}"/>
              </a:ext>
            </a:extLst>
          </p:cNvPr>
          <p:cNvGraphicFramePr>
            <a:graphicFrameLocks noGrp="1"/>
          </p:cNvGraphicFramePr>
          <p:nvPr>
            <p:extLst>
              <p:ext uri="{D42A27DB-BD31-4B8C-83A1-F6EECF244321}">
                <p14:modId xmlns:p14="http://schemas.microsoft.com/office/powerpoint/2010/main" val="3832124503"/>
              </p:ext>
            </p:extLst>
          </p:nvPr>
        </p:nvGraphicFramePr>
        <p:xfrm>
          <a:off x="952500" y="881149"/>
          <a:ext cx="10401300" cy="5130184"/>
        </p:xfrm>
        <a:graphic>
          <a:graphicData uri="http://schemas.openxmlformats.org/drawingml/2006/table">
            <a:tbl>
              <a:tblPr/>
              <a:tblGrid>
                <a:gridCol w="3644900">
                  <a:extLst>
                    <a:ext uri="{9D8B030D-6E8A-4147-A177-3AD203B41FA5}">
                      <a16:colId xmlns:a16="http://schemas.microsoft.com/office/drawing/2014/main" val="4055814201"/>
                    </a:ext>
                  </a:extLst>
                </a:gridCol>
                <a:gridCol w="3251200">
                  <a:extLst>
                    <a:ext uri="{9D8B030D-6E8A-4147-A177-3AD203B41FA5}">
                      <a16:colId xmlns:a16="http://schemas.microsoft.com/office/drawing/2014/main" val="3814830110"/>
                    </a:ext>
                  </a:extLst>
                </a:gridCol>
                <a:gridCol w="3505200">
                  <a:extLst>
                    <a:ext uri="{9D8B030D-6E8A-4147-A177-3AD203B41FA5}">
                      <a16:colId xmlns:a16="http://schemas.microsoft.com/office/drawing/2014/main" val="2747063854"/>
                    </a:ext>
                  </a:extLst>
                </a:gridCol>
              </a:tblGrid>
              <a:tr h="239574">
                <a:tc>
                  <a:txBody>
                    <a:bodyPr/>
                    <a:lstStyle/>
                    <a:p>
                      <a:pPr algn="l" rtl="0" fontAlgn="b">
                        <a:buNone/>
                      </a:pPr>
                      <a:r>
                        <a:rPr lang="en-ZA" sz="1400" b="1" i="0" u="none" strike="noStrike" dirty="0">
                          <a:solidFill>
                            <a:srgbClr val="000000"/>
                          </a:solidFill>
                          <a:effectLst/>
                          <a:latin typeface="Aptos Narrow" panose="020B0004020202020204" pitchFamily="34" charset="0"/>
                        </a:rPr>
                        <a:t>Indicator</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l" rtl="0" fontAlgn="b">
                        <a:buNone/>
                      </a:pPr>
                      <a:r>
                        <a:rPr lang="en-ZA" sz="1400" b="1" i="0" u="none" strike="noStrike">
                          <a:solidFill>
                            <a:srgbClr val="000000"/>
                          </a:solidFill>
                          <a:effectLst/>
                          <a:latin typeface="Aptos Narrow" panose="020B0004020202020204" pitchFamily="34" charset="0"/>
                        </a:rPr>
                        <a:t>Definition / Formula</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l" rtl="0" fontAlgn="b">
                        <a:buNone/>
                      </a:pPr>
                      <a:r>
                        <a:rPr lang="en-ZA" sz="1400" b="1" i="0" u="none" strike="noStrike">
                          <a:solidFill>
                            <a:srgbClr val="000000"/>
                          </a:solidFill>
                          <a:effectLst/>
                          <a:latin typeface="Aptos Narrow" panose="020B0004020202020204" pitchFamily="34" charset="0"/>
                        </a:rPr>
                        <a:t>Rationale for indicator</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3966791922"/>
                  </a:ext>
                </a:extLst>
              </a:tr>
              <a:tr h="1164824">
                <a:tc>
                  <a:txBody>
                    <a:bodyPr/>
                    <a:lstStyle/>
                    <a:p>
                      <a:pPr algn="l" fontAlgn="t">
                        <a:buNone/>
                      </a:pPr>
                      <a:r>
                        <a:rPr lang="en-ZA" sz="1400" b="0" i="0" u="none" strike="noStrike" dirty="0">
                          <a:solidFill>
                            <a:srgbClr val="000000"/>
                          </a:solidFill>
                          <a:effectLst/>
                          <a:latin typeface="Aptos Narrow" panose="020B0004020202020204" pitchFamily="34" charset="0"/>
                        </a:rPr>
                        <a:t>Number and percentage of Black students compared to White students at postgraduate level</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ZA" sz="1400" b="0" i="0" u="none" strike="noStrike">
                          <a:solidFill>
                            <a:srgbClr val="000000"/>
                          </a:solidFill>
                          <a:effectLst/>
                          <a:latin typeface="Aptos Narrow" panose="020B0004020202020204" pitchFamily="34" charset="0"/>
                        </a:rPr>
                        <a:t>Headcounts of students according to population group enrolled in postgraduate studies and percentage of the total number of postgraduate students. Black is the total of African, Coloured and Indian students.</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buNone/>
                      </a:pPr>
                      <a:r>
                        <a:rPr lang="en-ZA" sz="1400" b="0" i="0" u="none" strike="noStrike">
                          <a:solidFill>
                            <a:srgbClr val="000000"/>
                          </a:solidFill>
                          <a:effectLst/>
                          <a:latin typeface="Aptos Narrow" panose="020B0004020202020204" pitchFamily="34" charset="0"/>
                        </a:rPr>
                        <a:t>This monitors whether the transformation imperatives of the University is achieved.</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37086927"/>
                  </a:ext>
                </a:extLst>
              </a:tr>
              <a:tr h="933512">
                <a:tc>
                  <a:txBody>
                    <a:bodyPr/>
                    <a:lstStyle/>
                    <a:p>
                      <a:pPr algn="l" fontAlgn="t">
                        <a:buNone/>
                      </a:pPr>
                      <a:r>
                        <a:rPr lang="en-ZA" sz="1400" b="0" i="0" u="none" strike="noStrike" dirty="0">
                          <a:solidFill>
                            <a:srgbClr val="000000"/>
                          </a:solidFill>
                          <a:effectLst/>
                          <a:latin typeface="Aptos Narrow" panose="020B0004020202020204" pitchFamily="34" charset="0"/>
                        </a:rPr>
                        <a:t>Number and percentage of female postgraduate students compared to male postgraduate students.</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ZA" sz="1400" b="0" i="0" u="none" strike="noStrike" dirty="0">
                          <a:solidFill>
                            <a:srgbClr val="000000"/>
                          </a:solidFill>
                          <a:effectLst/>
                          <a:latin typeface="Aptos Narrow" panose="020B0004020202020204" pitchFamily="34" charset="0"/>
                        </a:rPr>
                        <a:t>Headcounts of students according to gender enrolled in postgraduate studies and the percentage of the total number of postgraduate students.</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buNone/>
                      </a:pPr>
                      <a:r>
                        <a:rPr lang="en-ZA" sz="1400" b="0" i="0" u="none" strike="noStrike">
                          <a:solidFill>
                            <a:srgbClr val="000000"/>
                          </a:solidFill>
                          <a:effectLst/>
                          <a:latin typeface="Aptos Narrow" panose="020B0004020202020204" pitchFamily="34" charset="0"/>
                        </a:rPr>
                        <a:t>Monitors gender parity at postgraduate level.</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87619858"/>
                  </a:ext>
                </a:extLst>
              </a:tr>
              <a:tr h="1164824">
                <a:tc>
                  <a:txBody>
                    <a:bodyPr/>
                    <a:lstStyle/>
                    <a:p>
                      <a:pPr algn="l" fontAlgn="b">
                        <a:buNone/>
                      </a:pPr>
                      <a:r>
                        <a:rPr lang="en-ZA" sz="1400" b="0" i="0" u="none" strike="noStrike">
                          <a:solidFill>
                            <a:srgbClr val="000000"/>
                          </a:solidFill>
                          <a:effectLst/>
                          <a:latin typeface="Aptos Narrow" panose="020B0004020202020204" pitchFamily="34" charset="0"/>
                        </a:rPr>
                        <a:t>Headcount enrolments by South African, SADC (excluding South African students), African and other international origins and percentage of international students at undergraduate and postgraduate level.</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buNone/>
                      </a:pPr>
                      <a:r>
                        <a:rPr lang="en-ZA" sz="1400" b="0" i="0" u="none" strike="noStrike" dirty="0">
                          <a:solidFill>
                            <a:srgbClr val="000000"/>
                          </a:solidFill>
                          <a:effectLst/>
                          <a:latin typeface="Aptos Narrow" panose="020B0004020202020204" pitchFamily="34" charset="0"/>
                        </a:rPr>
                        <a:t>Headcounts of students according to nationality grouped into the international enrolment groups. Percentage of international student enrolments at undergraduate and postgraduate level. </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buNone/>
                      </a:pPr>
                      <a:r>
                        <a:rPr lang="en-ZA" sz="1400" b="0" i="0" u="none" strike="noStrike">
                          <a:solidFill>
                            <a:srgbClr val="000000"/>
                          </a:solidFill>
                          <a:effectLst/>
                          <a:latin typeface="Aptos Narrow" panose="020B0004020202020204" pitchFamily="34" charset="0"/>
                        </a:rPr>
                        <a:t>Monitor the extent of internationalisation of the University.</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25922068"/>
                  </a:ext>
                </a:extLst>
              </a:tr>
              <a:tr h="1627450">
                <a:tc>
                  <a:txBody>
                    <a:bodyPr/>
                    <a:lstStyle/>
                    <a:p>
                      <a:pPr algn="l" fontAlgn="t">
                        <a:buNone/>
                      </a:pPr>
                      <a:r>
                        <a:rPr lang="en-ZA" sz="1400" b="0" i="0" u="none" strike="noStrike">
                          <a:solidFill>
                            <a:srgbClr val="000000"/>
                          </a:solidFill>
                          <a:effectLst/>
                          <a:latin typeface="Aptos Narrow" panose="020B0004020202020204" pitchFamily="34" charset="0"/>
                        </a:rPr>
                        <a:t>Percentage of students living in on- and off-campus student residences </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buNone/>
                      </a:pPr>
                      <a:r>
                        <a:rPr lang="en-ZA" sz="1400" b="0" i="0" u="none" strike="noStrike" dirty="0">
                          <a:solidFill>
                            <a:srgbClr val="000000"/>
                          </a:solidFill>
                          <a:effectLst/>
                          <a:latin typeface="Aptos Narrow" panose="020B0004020202020204" pitchFamily="34" charset="0"/>
                        </a:rPr>
                        <a:t>Number of students living in on- and off-campus student accommodation as a percentage of total student enrolments.</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buNone/>
                      </a:pPr>
                      <a:r>
                        <a:rPr lang="en-ZA" sz="1400" b="0" i="0" u="none" strike="noStrike" dirty="0">
                          <a:solidFill>
                            <a:srgbClr val="000000"/>
                          </a:solidFill>
                          <a:effectLst/>
                          <a:latin typeface="Aptos Narrow" panose="020B0004020202020204" pitchFamily="34" charset="0"/>
                        </a:rPr>
                        <a:t>Monitor whether the existing residences and available </a:t>
                      </a:r>
                      <a:r>
                        <a:rPr lang="en-ZA" sz="1400" b="0" i="0" u="none" strike="noStrike" dirty="0" err="1">
                          <a:solidFill>
                            <a:srgbClr val="000000"/>
                          </a:solidFill>
                          <a:effectLst/>
                          <a:latin typeface="Aptos Narrow" panose="020B0004020202020204" pitchFamily="34" charset="0"/>
                        </a:rPr>
                        <a:t>accomodation</a:t>
                      </a:r>
                      <a:r>
                        <a:rPr lang="en-ZA" sz="1400" b="0" i="0" u="none" strike="noStrike" dirty="0">
                          <a:solidFill>
                            <a:srgbClr val="000000"/>
                          </a:solidFill>
                          <a:effectLst/>
                          <a:latin typeface="Aptos Narrow" panose="020B0004020202020204" pitchFamily="34" charset="0"/>
                        </a:rPr>
                        <a:t> is utilised fully and also to monitor the extent of the need for student accommodation. Studies have shown that students living in residences perform better on average than students not living in residences especially first-time entering students. </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27089001"/>
                  </a:ext>
                </a:extLst>
              </a:tr>
            </a:tbl>
          </a:graphicData>
        </a:graphic>
      </p:graphicFrame>
    </p:spTree>
    <p:extLst>
      <p:ext uri="{BB962C8B-B14F-4D97-AF65-F5344CB8AC3E}">
        <p14:creationId xmlns:p14="http://schemas.microsoft.com/office/powerpoint/2010/main" val="918889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5FB48F-1AE5-EF0F-5332-3D70FE2BACF0}"/>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CD2A1EC1-B5BA-5D94-4123-D10315D20C46}"/>
              </a:ext>
            </a:extLst>
          </p:cNvPr>
          <p:cNvSpPr>
            <a:spLocks noGrp="1"/>
          </p:cNvSpPr>
          <p:nvPr>
            <p:ph type="title"/>
          </p:nvPr>
        </p:nvSpPr>
        <p:spPr>
          <a:xfrm>
            <a:off x="838200" y="324196"/>
            <a:ext cx="10515600" cy="556953"/>
          </a:xfrm>
        </p:spPr>
        <p:txBody>
          <a:bodyPr/>
          <a:lstStyle/>
          <a:p>
            <a:pPr algn="ctr"/>
            <a:r>
              <a:rPr lang="en-GB" sz="2800" dirty="0"/>
              <a:t>Performance indicators</a:t>
            </a:r>
          </a:p>
        </p:txBody>
      </p:sp>
      <p:sp>
        <p:nvSpPr>
          <p:cNvPr id="3" name="Marcador de contenido 2">
            <a:extLst>
              <a:ext uri="{FF2B5EF4-FFF2-40B4-BE49-F238E27FC236}">
                <a16:creationId xmlns:a16="http://schemas.microsoft.com/office/drawing/2014/main" id="{ED426D9C-057B-9AD0-EF22-CEF9F2A0EE6B}"/>
              </a:ext>
            </a:extLst>
          </p:cNvPr>
          <p:cNvSpPr>
            <a:spLocks noGrp="1"/>
          </p:cNvSpPr>
          <p:nvPr>
            <p:ph idx="1"/>
          </p:nvPr>
        </p:nvSpPr>
        <p:spPr>
          <a:xfrm>
            <a:off x="838200" y="769909"/>
            <a:ext cx="10515600" cy="5407056"/>
          </a:xfrm>
        </p:spPr>
        <p:txBody>
          <a:bodyPr>
            <a:normAutofit/>
          </a:bodyPr>
          <a:lstStyle/>
          <a:p>
            <a:pPr marL="0" indent="0">
              <a:buNone/>
            </a:pPr>
            <a:endParaRPr lang="en-ZA" sz="1900" dirty="0"/>
          </a:p>
          <a:p>
            <a:endParaRPr lang="en-GB" sz="2000" dirty="0"/>
          </a:p>
        </p:txBody>
      </p:sp>
      <p:graphicFrame>
        <p:nvGraphicFramePr>
          <p:cNvPr id="4" name="Table 3">
            <a:extLst>
              <a:ext uri="{FF2B5EF4-FFF2-40B4-BE49-F238E27FC236}">
                <a16:creationId xmlns:a16="http://schemas.microsoft.com/office/drawing/2014/main" id="{8A0EA09A-AD44-1328-0349-8FF2CAE1D331}"/>
              </a:ext>
            </a:extLst>
          </p:cNvPr>
          <p:cNvGraphicFramePr>
            <a:graphicFrameLocks noGrp="1"/>
          </p:cNvGraphicFramePr>
          <p:nvPr>
            <p:extLst>
              <p:ext uri="{D42A27DB-BD31-4B8C-83A1-F6EECF244321}">
                <p14:modId xmlns:p14="http://schemas.microsoft.com/office/powerpoint/2010/main" val="2150878162"/>
              </p:ext>
            </p:extLst>
          </p:nvPr>
        </p:nvGraphicFramePr>
        <p:xfrm>
          <a:off x="491067" y="982133"/>
          <a:ext cx="10697634" cy="4384965"/>
        </p:xfrm>
        <a:graphic>
          <a:graphicData uri="http://schemas.openxmlformats.org/drawingml/2006/table">
            <a:tbl>
              <a:tblPr/>
              <a:tblGrid>
                <a:gridCol w="3601448">
                  <a:extLst>
                    <a:ext uri="{9D8B030D-6E8A-4147-A177-3AD203B41FA5}">
                      <a16:colId xmlns:a16="http://schemas.microsoft.com/office/drawing/2014/main" val="1209689680"/>
                    </a:ext>
                  </a:extLst>
                </a:gridCol>
                <a:gridCol w="3414706">
                  <a:extLst>
                    <a:ext uri="{9D8B030D-6E8A-4147-A177-3AD203B41FA5}">
                      <a16:colId xmlns:a16="http://schemas.microsoft.com/office/drawing/2014/main" val="1112806513"/>
                    </a:ext>
                  </a:extLst>
                </a:gridCol>
                <a:gridCol w="3681480">
                  <a:extLst>
                    <a:ext uri="{9D8B030D-6E8A-4147-A177-3AD203B41FA5}">
                      <a16:colId xmlns:a16="http://schemas.microsoft.com/office/drawing/2014/main" val="2914107396"/>
                    </a:ext>
                  </a:extLst>
                </a:gridCol>
              </a:tblGrid>
              <a:tr h="279516">
                <a:tc>
                  <a:txBody>
                    <a:bodyPr/>
                    <a:lstStyle/>
                    <a:p>
                      <a:pPr algn="l" rtl="0" fontAlgn="b">
                        <a:buNone/>
                      </a:pPr>
                      <a:r>
                        <a:rPr lang="en-ZA" sz="1400" b="1" i="0" u="none" strike="noStrike" dirty="0">
                          <a:solidFill>
                            <a:srgbClr val="000000"/>
                          </a:solidFill>
                          <a:effectLst/>
                          <a:latin typeface="Aptos Narrow" panose="020B0004020202020204" pitchFamily="34" charset="0"/>
                        </a:rPr>
                        <a:t>Indicator</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l" rtl="0" fontAlgn="b">
                        <a:buNone/>
                      </a:pPr>
                      <a:r>
                        <a:rPr lang="en-ZA" sz="1400" b="1" i="0" u="none" strike="noStrike">
                          <a:solidFill>
                            <a:srgbClr val="000000"/>
                          </a:solidFill>
                          <a:effectLst/>
                          <a:latin typeface="Aptos Narrow" panose="020B0004020202020204" pitchFamily="34" charset="0"/>
                        </a:rPr>
                        <a:t>Definition / Formula</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l" rtl="0" fontAlgn="b">
                        <a:buNone/>
                      </a:pPr>
                      <a:r>
                        <a:rPr lang="en-ZA" sz="1400" b="1" i="0" u="none" strike="noStrike">
                          <a:solidFill>
                            <a:srgbClr val="000000"/>
                          </a:solidFill>
                          <a:effectLst/>
                          <a:latin typeface="Aptos Narrow" panose="020B0004020202020204" pitchFamily="34" charset="0"/>
                        </a:rPr>
                        <a:t>Rationale for indicator</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2704917356"/>
                  </a:ext>
                </a:extLst>
              </a:tr>
              <a:tr h="916286">
                <a:tc>
                  <a:txBody>
                    <a:bodyPr/>
                    <a:lstStyle/>
                    <a:p>
                      <a:pPr algn="l" fontAlgn="t">
                        <a:buNone/>
                      </a:pPr>
                      <a:r>
                        <a:rPr lang="en-ZA" sz="1400" b="0" i="0" u="none" strike="noStrike" dirty="0">
                          <a:solidFill>
                            <a:srgbClr val="000000"/>
                          </a:solidFill>
                          <a:effectLst/>
                          <a:latin typeface="Aptos Narrow" panose="020B0004020202020204" pitchFamily="34" charset="0"/>
                        </a:rPr>
                        <a:t> Activity rates of students and academic staff on the online learning management system</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t">
                        <a:buNone/>
                      </a:pPr>
                      <a:r>
                        <a:rPr lang="en-ZA" sz="1400" b="0" i="0" u="none" strike="noStrike" dirty="0">
                          <a:solidFill>
                            <a:srgbClr val="000000"/>
                          </a:solidFill>
                          <a:effectLst/>
                          <a:latin typeface="Aptos Narrow" panose="020B0004020202020204" pitchFamily="34" charset="0"/>
                        </a:rPr>
                        <a:t>Number of unique users logged into the learning management system in March annually and the percentage of students and permanent academic that make use of the Learning Management System.</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t">
                        <a:buNone/>
                      </a:pPr>
                      <a:r>
                        <a:rPr lang="en-ZA" sz="1400" b="0" i="0" u="none" strike="noStrike">
                          <a:solidFill>
                            <a:srgbClr val="000000"/>
                          </a:solidFill>
                          <a:effectLst/>
                          <a:latin typeface="Aptos Narrow" panose="020B0004020202020204" pitchFamily="34" charset="0"/>
                        </a:rPr>
                        <a:t>Monitor the extent of the implementation of online learning and student participation in online learning.</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787396"/>
                  </a:ext>
                </a:extLst>
              </a:tr>
              <a:tr h="1042808">
                <a:tc>
                  <a:txBody>
                    <a:bodyPr/>
                    <a:lstStyle/>
                    <a:p>
                      <a:pPr algn="l" fontAlgn="t">
                        <a:buNone/>
                      </a:pPr>
                      <a:r>
                        <a:rPr lang="en-ZA" sz="1400" b="0" i="0" u="none" strike="noStrike" dirty="0">
                          <a:solidFill>
                            <a:srgbClr val="000000"/>
                          </a:solidFill>
                          <a:effectLst/>
                          <a:latin typeface="Aptos Narrow" panose="020B0004020202020204" pitchFamily="34" charset="0"/>
                        </a:rPr>
                        <a:t>Headcount and growth of student enrolments per campus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t">
                        <a:buNone/>
                      </a:pPr>
                      <a:r>
                        <a:rPr lang="en-ZA" sz="1400" b="0" i="0" u="none" strike="noStrike" dirty="0">
                          <a:solidFill>
                            <a:srgbClr val="000000"/>
                          </a:solidFill>
                          <a:effectLst/>
                          <a:latin typeface="Aptos Narrow" panose="020B0004020202020204" pitchFamily="34" charset="0"/>
                        </a:rPr>
                        <a:t>Headcounts per campus to monitor growth on the various campuses.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t">
                        <a:buNone/>
                      </a:pPr>
                      <a:r>
                        <a:rPr lang="en-ZA" sz="1400" b="0" i="0" u="none" strike="noStrike" dirty="0">
                          <a:solidFill>
                            <a:srgbClr val="000000"/>
                          </a:solidFill>
                          <a:effectLst/>
                          <a:latin typeface="Aptos Narrow" panose="020B0004020202020204" pitchFamily="34" charset="0"/>
                        </a:rPr>
                        <a:t>To monitor that student growth per campus does not extend </a:t>
                      </a:r>
                      <a:r>
                        <a:rPr lang="en-ZA" sz="1400" b="0" i="0" u="none" strike="noStrike" dirty="0" err="1">
                          <a:solidFill>
                            <a:srgbClr val="000000"/>
                          </a:solidFill>
                          <a:effectLst/>
                          <a:latin typeface="Aptos Narrow" panose="020B0004020202020204" pitchFamily="34" charset="0"/>
                        </a:rPr>
                        <a:t>beyong</a:t>
                      </a:r>
                      <a:r>
                        <a:rPr lang="en-ZA" sz="1400" b="0" i="0" u="none" strike="noStrike" dirty="0">
                          <a:solidFill>
                            <a:srgbClr val="000000"/>
                          </a:solidFill>
                          <a:effectLst/>
                          <a:latin typeface="Aptos Narrow" panose="020B0004020202020204" pitchFamily="34" charset="0"/>
                        </a:rPr>
                        <a:t> the physical and human </a:t>
                      </a:r>
                      <a:r>
                        <a:rPr lang="en-ZA" sz="1400" b="0" i="0" u="none" strike="noStrike" dirty="0" err="1">
                          <a:solidFill>
                            <a:srgbClr val="000000"/>
                          </a:solidFill>
                          <a:effectLst/>
                          <a:latin typeface="Aptos Narrow" panose="020B0004020202020204" pitchFamily="34" charset="0"/>
                        </a:rPr>
                        <a:t>caopcity</a:t>
                      </a:r>
                      <a:r>
                        <a:rPr lang="en-ZA" sz="1400" b="0" i="0" u="none" strike="noStrike" dirty="0">
                          <a:solidFill>
                            <a:srgbClr val="000000"/>
                          </a:solidFill>
                          <a:effectLst/>
                          <a:latin typeface="Aptos Narrow" panose="020B0004020202020204" pitchFamily="34" charset="0"/>
                        </a:rPr>
                        <a:t> per campus and to plan for adequate facilities and services on the various campuses within available resources.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27985037"/>
                  </a:ext>
                </a:extLst>
              </a:tr>
              <a:tr h="1118062">
                <a:tc>
                  <a:txBody>
                    <a:bodyPr/>
                    <a:lstStyle/>
                    <a:p>
                      <a:pPr algn="l" fontAlgn="b">
                        <a:buNone/>
                      </a:pPr>
                      <a:r>
                        <a:rPr lang="en-ZA" sz="1400" b="0" i="0" u="none" strike="noStrike" dirty="0">
                          <a:solidFill>
                            <a:srgbClr val="000000"/>
                          </a:solidFill>
                          <a:effectLst/>
                          <a:latin typeface="Aptos Narrow" panose="020B0004020202020204" pitchFamily="34" charset="0"/>
                        </a:rPr>
                        <a:t>Number and percentage of permanent academic and PASS (Professional, Administrative and Support Staff) according to gender, population group, disability and nationality</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t">
                        <a:buNone/>
                      </a:pPr>
                      <a:r>
                        <a:rPr lang="en-ZA" sz="1400" b="0" i="0" u="none" strike="noStrike" dirty="0">
                          <a:solidFill>
                            <a:srgbClr val="000000"/>
                          </a:solidFill>
                          <a:effectLst/>
                          <a:latin typeface="Aptos Narrow" panose="020B0004020202020204" pitchFamily="34" charset="0"/>
                        </a:rPr>
                        <a:t>Academic staff are instructional and research staff. Permanent staff is defined as staff that contribute to the pension fund of the University.</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t">
                        <a:buNone/>
                      </a:pPr>
                      <a:r>
                        <a:rPr lang="en-ZA" sz="1400" b="0" i="0" u="none" strike="noStrike" dirty="0">
                          <a:solidFill>
                            <a:srgbClr val="000000"/>
                          </a:solidFill>
                          <a:effectLst/>
                          <a:latin typeface="Aptos Narrow" panose="020B0004020202020204" pitchFamily="34" charset="0"/>
                        </a:rPr>
                        <a:t>To monitor the adequacy of staffing for the student body and whether the staff complement grow at an acceptable rate for the growth in the student body. To monitor transformation imperatives.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85010861"/>
                  </a:ext>
                </a:extLst>
              </a:tr>
              <a:tr h="838547">
                <a:tc>
                  <a:txBody>
                    <a:bodyPr/>
                    <a:lstStyle/>
                    <a:p>
                      <a:pPr algn="l" fontAlgn="t">
                        <a:buNone/>
                      </a:pPr>
                      <a:r>
                        <a:rPr lang="en-ZA" sz="1400" b="0" i="0" u="none" strike="noStrike">
                          <a:solidFill>
                            <a:srgbClr val="000000"/>
                          </a:solidFill>
                          <a:effectLst/>
                          <a:latin typeface="Aptos Narrow" panose="020B0004020202020204" pitchFamily="34" charset="0"/>
                        </a:rPr>
                        <a:t>Changes in the profile of permanent professors and associate professors by population group and gender</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r>
                        <a:rPr lang="en-ZA" sz="1400" b="0" i="0" u="none" strike="noStrike" dirty="0">
                          <a:solidFill>
                            <a:srgbClr val="000000"/>
                          </a:solidFill>
                          <a:effectLst/>
                          <a:latin typeface="Aptos Narrow" panose="020B0004020202020204" pitchFamily="34" charset="0"/>
                        </a:rPr>
                        <a:t>Headcounts of permanent academic staff according to rank and the changes over a period by population group and gender.</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t">
                        <a:buNone/>
                      </a:pPr>
                      <a:r>
                        <a:rPr lang="en-ZA" sz="1400" b="0" i="0" u="none" strike="noStrike" dirty="0">
                          <a:solidFill>
                            <a:srgbClr val="000000"/>
                          </a:solidFill>
                          <a:effectLst/>
                          <a:latin typeface="Aptos Narrow" panose="020B0004020202020204" pitchFamily="34" charset="0"/>
                        </a:rPr>
                        <a:t>To monitor whether progress is made with the transformative imperatives of the University.</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51742126"/>
                  </a:ext>
                </a:extLst>
              </a:tr>
            </a:tbl>
          </a:graphicData>
        </a:graphic>
      </p:graphicFrame>
    </p:spTree>
    <p:extLst>
      <p:ext uri="{BB962C8B-B14F-4D97-AF65-F5344CB8AC3E}">
        <p14:creationId xmlns:p14="http://schemas.microsoft.com/office/powerpoint/2010/main" val="25950842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64AF3E-C96E-AAB7-DC8A-F83616C80EA9}"/>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471E7607-D367-55D6-24A1-B98C4CBBD2D6}"/>
              </a:ext>
            </a:extLst>
          </p:cNvPr>
          <p:cNvSpPr>
            <a:spLocks noGrp="1"/>
          </p:cNvSpPr>
          <p:nvPr>
            <p:ph type="title"/>
          </p:nvPr>
        </p:nvSpPr>
        <p:spPr>
          <a:xfrm>
            <a:off x="838200" y="324196"/>
            <a:ext cx="10515600" cy="556953"/>
          </a:xfrm>
        </p:spPr>
        <p:txBody>
          <a:bodyPr/>
          <a:lstStyle/>
          <a:p>
            <a:pPr algn="ctr"/>
            <a:r>
              <a:rPr lang="en-GB" sz="2800" dirty="0"/>
              <a:t>Performance indicators</a:t>
            </a:r>
          </a:p>
        </p:txBody>
      </p:sp>
      <p:sp>
        <p:nvSpPr>
          <p:cNvPr id="3" name="Marcador de contenido 2">
            <a:extLst>
              <a:ext uri="{FF2B5EF4-FFF2-40B4-BE49-F238E27FC236}">
                <a16:creationId xmlns:a16="http://schemas.microsoft.com/office/drawing/2014/main" id="{75E635E4-A289-FC9B-5089-8C96F684705B}"/>
              </a:ext>
            </a:extLst>
          </p:cNvPr>
          <p:cNvSpPr>
            <a:spLocks noGrp="1"/>
          </p:cNvSpPr>
          <p:nvPr>
            <p:ph idx="1"/>
          </p:nvPr>
        </p:nvSpPr>
        <p:spPr>
          <a:xfrm>
            <a:off x="838200" y="769909"/>
            <a:ext cx="10515600" cy="5407056"/>
          </a:xfrm>
        </p:spPr>
        <p:txBody>
          <a:bodyPr>
            <a:normAutofit/>
          </a:bodyPr>
          <a:lstStyle/>
          <a:p>
            <a:pPr marL="0" indent="0">
              <a:buNone/>
            </a:pPr>
            <a:endParaRPr lang="en-ZA" sz="1900" dirty="0"/>
          </a:p>
          <a:p>
            <a:endParaRPr lang="en-GB" sz="2000" dirty="0"/>
          </a:p>
        </p:txBody>
      </p:sp>
      <p:graphicFrame>
        <p:nvGraphicFramePr>
          <p:cNvPr id="4" name="Table 3">
            <a:extLst>
              <a:ext uri="{FF2B5EF4-FFF2-40B4-BE49-F238E27FC236}">
                <a16:creationId xmlns:a16="http://schemas.microsoft.com/office/drawing/2014/main" id="{C36C728D-A54A-269E-0B39-B2398D55AF9C}"/>
              </a:ext>
            </a:extLst>
          </p:cNvPr>
          <p:cNvGraphicFramePr>
            <a:graphicFrameLocks noGrp="1"/>
          </p:cNvGraphicFramePr>
          <p:nvPr>
            <p:extLst>
              <p:ext uri="{D42A27DB-BD31-4B8C-83A1-F6EECF244321}">
                <p14:modId xmlns:p14="http://schemas.microsoft.com/office/powerpoint/2010/main" val="457567560"/>
              </p:ext>
            </p:extLst>
          </p:nvPr>
        </p:nvGraphicFramePr>
        <p:xfrm>
          <a:off x="762231" y="1147257"/>
          <a:ext cx="10185400" cy="3649980"/>
        </p:xfrm>
        <a:graphic>
          <a:graphicData uri="http://schemas.openxmlformats.org/drawingml/2006/table">
            <a:tbl>
              <a:tblPr/>
              <a:tblGrid>
                <a:gridCol w="3429000">
                  <a:extLst>
                    <a:ext uri="{9D8B030D-6E8A-4147-A177-3AD203B41FA5}">
                      <a16:colId xmlns:a16="http://schemas.microsoft.com/office/drawing/2014/main" val="1969758854"/>
                    </a:ext>
                  </a:extLst>
                </a:gridCol>
                <a:gridCol w="3251200">
                  <a:extLst>
                    <a:ext uri="{9D8B030D-6E8A-4147-A177-3AD203B41FA5}">
                      <a16:colId xmlns:a16="http://schemas.microsoft.com/office/drawing/2014/main" val="2454167927"/>
                    </a:ext>
                  </a:extLst>
                </a:gridCol>
                <a:gridCol w="3505200">
                  <a:extLst>
                    <a:ext uri="{9D8B030D-6E8A-4147-A177-3AD203B41FA5}">
                      <a16:colId xmlns:a16="http://schemas.microsoft.com/office/drawing/2014/main" val="3661055041"/>
                    </a:ext>
                  </a:extLst>
                </a:gridCol>
              </a:tblGrid>
              <a:tr h="198120">
                <a:tc>
                  <a:txBody>
                    <a:bodyPr/>
                    <a:lstStyle/>
                    <a:p>
                      <a:pPr algn="l" rtl="0" fontAlgn="b">
                        <a:buNone/>
                      </a:pPr>
                      <a:r>
                        <a:rPr lang="en-ZA" sz="1400" b="1" i="0" u="none" strike="noStrike" dirty="0">
                          <a:solidFill>
                            <a:srgbClr val="000000"/>
                          </a:solidFill>
                          <a:effectLst/>
                          <a:latin typeface="Aptos Narrow" panose="020B0004020202020204" pitchFamily="34" charset="0"/>
                        </a:rPr>
                        <a:t>Indicator</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l" rtl="0" fontAlgn="b">
                        <a:buNone/>
                      </a:pPr>
                      <a:r>
                        <a:rPr lang="en-ZA" sz="1400" b="1" i="0" u="none" strike="noStrike">
                          <a:solidFill>
                            <a:srgbClr val="000000"/>
                          </a:solidFill>
                          <a:effectLst/>
                          <a:latin typeface="Aptos Narrow" panose="020B0004020202020204" pitchFamily="34" charset="0"/>
                        </a:rPr>
                        <a:t>Definition / Formula</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l" rtl="0" fontAlgn="b">
                        <a:buNone/>
                      </a:pPr>
                      <a:r>
                        <a:rPr lang="en-ZA" sz="1400" b="1" i="0" u="none" strike="noStrike">
                          <a:solidFill>
                            <a:srgbClr val="000000"/>
                          </a:solidFill>
                          <a:effectLst/>
                          <a:latin typeface="Aptos Narrow" panose="020B0004020202020204" pitchFamily="34" charset="0"/>
                        </a:rPr>
                        <a:t>Rationale for indicator</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397273322"/>
                  </a:ext>
                </a:extLst>
              </a:tr>
              <a:tr h="1386840">
                <a:tc>
                  <a:txBody>
                    <a:bodyPr/>
                    <a:lstStyle/>
                    <a:p>
                      <a:pPr algn="l" fontAlgn="t">
                        <a:buNone/>
                      </a:pPr>
                      <a:r>
                        <a:rPr lang="en-ZA" sz="1400" b="0" i="0" u="none" strike="noStrike" dirty="0">
                          <a:solidFill>
                            <a:srgbClr val="000000"/>
                          </a:solidFill>
                          <a:effectLst/>
                          <a:latin typeface="Aptos Narrow" panose="020B0004020202020204" pitchFamily="34" charset="0"/>
                        </a:rPr>
                        <a:t>Highest qualification of academic staff by population group and gender</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buNone/>
                      </a:pPr>
                      <a:r>
                        <a:rPr lang="en-ZA" sz="1400" b="0" i="0" u="none" strike="noStrike" dirty="0">
                          <a:solidFill>
                            <a:srgbClr val="000000"/>
                          </a:solidFill>
                          <a:effectLst/>
                          <a:latin typeface="Aptos Narrow" panose="020B0004020202020204" pitchFamily="34" charset="0"/>
                        </a:rPr>
                        <a:t>Number and percentage of permanent academic staff by highest qualification (grouped as doctoral, Master's and Other).</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buNone/>
                      </a:pPr>
                      <a:r>
                        <a:rPr lang="en-ZA" sz="1400" b="0" i="0" u="none" strike="noStrike">
                          <a:solidFill>
                            <a:srgbClr val="000000"/>
                          </a:solidFill>
                          <a:effectLst/>
                          <a:latin typeface="Aptos Narrow" panose="020B0004020202020204" pitchFamily="34" charset="0"/>
                        </a:rPr>
                        <a:t>To establish and monitor the supervisory capacity for Master's and doctoral students as well as the transformation of the staff to be equal to the distribution of the demographics of the population. The research productivity of a university is a direct function of the number and percentage of staff with doctoral degrees.</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73704507"/>
                  </a:ext>
                </a:extLst>
              </a:tr>
              <a:tr h="1645920">
                <a:tc>
                  <a:txBody>
                    <a:bodyPr/>
                    <a:lstStyle/>
                    <a:p>
                      <a:pPr algn="l" fontAlgn="t">
                        <a:buNone/>
                      </a:pPr>
                      <a:r>
                        <a:rPr lang="en-ZA" sz="1400" b="0" i="0" u="none" strike="noStrike">
                          <a:solidFill>
                            <a:srgbClr val="000000"/>
                          </a:solidFill>
                          <a:effectLst/>
                          <a:latin typeface="Aptos Narrow" panose="020B0004020202020204" pitchFamily="34" charset="0"/>
                        </a:rPr>
                        <a:t>Number and demographics of research chairs and NRF-rated academic staff</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buNone/>
                      </a:pPr>
                      <a:r>
                        <a:rPr lang="en-ZA" sz="1400" b="0" i="0" u="none" strike="noStrike" dirty="0">
                          <a:solidFill>
                            <a:srgbClr val="000000"/>
                          </a:solidFill>
                          <a:effectLst/>
                          <a:latin typeface="Aptos Narrow" panose="020B0004020202020204" pitchFamily="34" charset="0"/>
                        </a:rPr>
                        <a:t>A university research chair is a highly respected academic position awarded to top experts in a specific field. An NRF rated researcher is an academic recognized by the National Research Foundation (NRF) in South Africa. This prestigious status acts as a benchmark of a scholar's research quality and global impact, which is determined by a rigorous evaluation from international peers</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buNone/>
                      </a:pPr>
                      <a:r>
                        <a:rPr lang="en-ZA" sz="1400" b="0" i="0" u="none" strike="noStrike" dirty="0">
                          <a:solidFill>
                            <a:srgbClr val="000000"/>
                          </a:solidFill>
                          <a:effectLst/>
                          <a:latin typeface="Aptos Narrow" panose="020B0004020202020204" pitchFamily="34" charset="0"/>
                        </a:rPr>
                        <a:t>This gives an indication of the research prestige of the University and expertise available in the various fields of research.</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72985965"/>
                  </a:ext>
                </a:extLst>
              </a:tr>
            </a:tbl>
          </a:graphicData>
        </a:graphic>
      </p:graphicFrame>
    </p:spTree>
    <p:extLst>
      <p:ext uri="{BB962C8B-B14F-4D97-AF65-F5344CB8AC3E}">
        <p14:creationId xmlns:p14="http://schemas.microsoft.com/office/powerpoint/2010/main" val="16215818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n 12" descr="Icono&#10;&#10;Descripción generada automáticamente">
            <a:extLst>
              <a:ext uri="{FF2B5EF4-FFF2-40B4-BE49-F238E27FC236}">
                <a16:creationId xmlns:a16="http://schemas.microsoft.com/office/drawing/2014/main" id="{4D83C7D1-C367-CEBE-7CA5-ED6B907E33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675294" cy="6858000"/>
          </a:xfrm>
          <a:prstGeom prst="rect">
            <a:avLst/>
          </a:prstGeom>
        </p:spPr>
      </p:pic>
      <p:sp>
        <p:nvSpPr>
          <p:cNvPr id="3" name="Título 1">
            <a:extLst>
              <a:ext uri="{FF2B5EF4-FFF2-40B4-BE49-F238E27FC236}">
                <a16:creationId xmlns:a16="http://schemas.microsoft.com/office/drawing/2014/main" id="{EA573DAC-7D93-BA74-83AE-5CC4AF1153A3}"/>
              </a:ext>
            </a:extLst>
          </p:cNvPr>
          <p:cNvSpPr txBox="1">
            <a:spLocks/>
          </p:cNvSpPr>
          <p:nvPr/>
        </p:nvSpPr>
        <p:spPr>
          <a:xfrm>
            <a:off x="2634916" y="576263"/>
            <a:ext cx="10515600" cy="2852737"/>
          </a:xfrm>
          <a:prstGeom prst="rect">
            <a:avLst/>
          </a:prstGeom>
        </p:spPr>
        <p:txBody>
          <a:bodyPr anchor="ctr">
            <a:normAutofit/>
          </a:bodyPr>
          <a:lstStyle>
            <a:lvl1pPr algn="ctr" defTabSz="914400" rtl="0" eaLnBrk="1" latinLnBrk="0" hangingPunct="1">
              <a:lnSpc>
                <a:spcPct val="90000"/>
              </a:lnSpc>
              <a:spcBef>
                <a:spcPct val="0"/>
              </a:spcBef>
              <a:buNone/>
              <a:defRPr lang="en-GB" sz="6600" b="1" kern="1200" dirty="0">
                <a:gradFill>
                  <a:gsLst>
                    <a:gs pos="0">
                      <a:srgbClr val="E94E1B"/>
                    </a:gs>
                    <a:gs pos="100000">
                      <a:srgbClr val="F9B233"/>
                    </a:gs>
                  </a:gsLst>
                  <a:lin ang="1200000" scaled="0"/>
                </a:gradFill>
                <a:latin typeface="Montserrat" pitchFamily="2" charset="0"/>
                <a:ea typeface="+mj-ea"/>
                <a:cs typeface="+mj-cs"/>
              </a:defRPr>
            </a:lvl1pPr>
          </a:lstStyle>
          <a:p>
            <a:r>
              <a:rPr lang="es-ES" dirty="0"/>
              <a:t>THANK YOU!</a:t>
            </a:r>
          </a:p>
        </p:txBody>
      </p:sp>
      <p:sp>
        <p:nvSpPr>
          <p:cNvPr id="2" name="Título 1">
            <a:extLst>
              <a:ext uri="{FF2B5EF4-FFF2-40B4-BE49-F238E27FC236}">
                <a16:creationId xmlns:a16="http://schemas.microsoft.com/office/drawing/2014/main" id="{7EDE08BD-C3D2-4F4D-418A-D5A81FD362AB}"/>
              </a:ext>
            </a:extLst>
          </p:cNvPr>
          <p:cNvSpPr txBox="1">
            <a:spLocks/>
          </p:cNvSpPr>
          <p:nvPr/>
        </p:nvSpPr>
        <p:spPr>
          <a:xfrm>
            <a:off x="2634916" y="2799748"/>
            <a:ext cx="10515600" cy="2852737"/>
          </a:xfrm>
          <a:prstGeom prst="rect">
            <a:avLst/>
          </a:prstGeom>
        </p:spPr>
        <p:txBody>
          <a:bodyPr anchor="ctr">
            <a:normAutofit/>
          </a:bodyPr>
          <a:lstStyle>
            <a:lvl1pPr algn="ctr" defTabSz="914400" rtl="0" eaLnBrk="1" latinLnBrk="0" hangingPunct="1">
              <a:lnSpc>
                <a:spcPct val="90000"/>
              </a:lnSpc>
              <a:spcBef>
                <a:spcPct val="0"/>
              </a:spcBef>
              <a:buNone/>
              <a:defRPr lang="en-GB" sz="6600" b="1" kern="1200" dirty="0">
                <a:gradFill>
                  <a:gsLst>
                    <a:gs pos="0">
                      <a:srgbClr val="E94E1B"/>
                    </a:gs>
                    <a:gs pos="100000">
                      <a:srgbClr val="F9B233"/>
                    </a:gs>
                  </a:gsLst>
                  <a:lin ang="1200000" scaled="0"/>
                </a:gradFill>
                <a:latin typeface="Montserrat" pitchFamily="2" charset="0"/>
                <a:ea typeface="+mj-ea"/>
                <a:cs typeface="+mj-cs"/>
              </a:defRPr>
            </a:lvl1pPr>
          </a:lstStyle>
          <a:p>
            <a:r>
              <a:rPr lang="es-ES" sz="2000" b="0" dirty="0"/>
              <a:t>More </a:t>
            </a:r>
            <a:r>
              <a:rPr lang="es-ES" sz="2000" b="0" dirty="0" err="1"/>
              <a:t>information</a:t>
            </a:r>
            <a:r>
              <a:rPr lang="es-ES" sz="2000" b="0" dirty="0"/>
              <a:t> at</a:t>
            </a:r>
          </a:p>
          <a:p>
            <a:endParaRPr lang="es-ES" sz="2000" b="0" dirty="0"/>
          </a:p>
          <a:p>
            <a:r>
              <a:rPr lang="es-ES" sz="2000" dirty="0"/>
              <a:t>www.haqaa3.obreal.org</a:t>
            </a:r>
          </a:p>
        </p:txBody>
      </p:sp>
    </p:spTree>
    <p:extLst>
      <p:ext uri="{BB962C8B-B14F-4D97-AF65-F5344CB8AC3E}">
        <p14:creationId xmlns:p14="http://schemas.microsoft.com/office/powerpoint/2010/main" val="25523190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6">
            <a:extLst>
              <a:ext uri="{FF2B5EF4-FFF2-40B4-BE49-F238E27FC236}">
                <a16:creationId xmlns:a16="http://schemas.microsoft.com/office/drawing/2014/main" id="{95AC7647-2268-D15A-47E3-A7E6EF9B3F72}"/>
              </a:ext>
            </a:extLst>
          </p:cNvPr>
          <p:cNvSpPr/>
          <p:nvPr/>
        </p:nvSpPr>
        <p:spPr>
          <a:xfrm>
            <a:off x="0" y="1644660"/>
            <a:ext cx="12192000" cy="5213340"/>
          </a:xfrm>
          <a:prstGeom prst="rect">
            <a:avLst/>
          </a:prstGeom>
          <a:solidFill>
            <a:srgbClr val="903F98"/>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pic>
        <p:nvPicPr>
          <p:cNvPr id="16" name="Imagen 15" descr="Imagen que contiene pez, oscuro&#10;&#10;Descripción generada automáticamente">
            <a:extLst>
              <a:ext uri="{FF2B5EF4-FFF2-40B4-BE49-F238E27FC236}">
                <a16:creationId xmlns:a16="http://schemas.microsoft.com/office/drawing/2014/main" id="{75AFA66F-D2E8-5BC1-DC2E-4D44C228A5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9703392">
            <a:off x="3664492" y="835184"/>
            <a:ext cx="13577694" cy="5959133"/>
          </a:xfrm>
          <a:prstGeom prst="rect">
            <a:avLst/>
          </a:prstGeom>
        </p:spPr>
      </p:pic>
      <p:sp>
        <p:nvSpPr>
          <p:cNvPr id="2" name="Título 1">
            <a:extLst>
              <a:ext uri="{FF2B5EF4-FFF2-40B4-BE49-F238E27FC236}">
                <a16:creationId xmlns:a16="http://schemas.microsoft.com/office/drawing/2014/main" id="{00B4555A-38AC-D3B8-414A-06B94AC299F4}"/>
              </a:ext>
            </a:extLst>
          </p:cNvPr>
          <p:cNvSpPr>
            <a:spLocks noGrp="1"/>
          </p:cNvSpPr>
          <p:nvPr>
            <p:ph type="title"/>
          </p:nvPr>
        </p:nvSpPr>
        <p:spPr>
          <a:xfrm>
            <a:off x="838200" y="291231"/>
            <a:ext cx="10515600" cy="1325563"/>
          </a:xfrm>
        </p:spPr>
        <p:txBody>
          <a:bodyPr/>
          <a:lstStyle/>
          <a:p>
            <a:r>
              <a:rPr lang="en-US" dirty="0"/>
              <a:t>Youth Mobility for Africa</a:t>
            </a:r>
          </a:p>
        </p:txBody>
      </p:sp>
      <p:sp>
        <p:nvSpPr>
          <p:cNvPr id="4" name="Marcador de contenido 3">
            <a:extLst>
              <a:ext uri="{FF2B5EF4-FFF2-40B4-BE49-F238E27FC236}">
                <a16:creationId xmlns:a16="http://schemas.microsoft.com/office/drawing/2014/main" id="{AFBB4E4E-BFF1-F984-08CF-1C842FF2A9EC}"/>
              </a:ext>
            </a:extLst>
          </p:cNvPr>
          <p:cNvSpPr>
            <a:spLocks noGrp="1"/>
          </p:cNvSpPr>
          <p:nvPr>
            <p:ph sz="half" idx="1"/>
          </p:nvPr>
        </p:nvSpPr>
        <p:spPr>
          <a:xfrm>
            <a:off x="838200" y="2075661"/>
            <a:ext cx="5181600" cy="4351338"/>
          </a:xfrm>
        </p:spPr>
        <p:txBody>
          <a:bodyPr>
            <a:normAutofit fontScale="47500" lnSpcReduction="20000"/>
          </a:bodyPr>
          <a:lstStyle/>
          <a:p>
            <a:pPr marL="0" indent="0">
              <a:lnSpc>
                <a:spcPct val="170000"/>
              </a:lnSpc>
              <a:buNone/>
            </a:pPr>
            <a:r>
              <a:rPr lang="en-US" dirty="0">
                <a:solidFill>
                  <a:schemeClr val="bg1"/>
                </a:solidFill>
              </a:rPr>
              <a:t>The flagship initiative on </a:t>
            </a:r>
            <a:r>
              <a:rPr lang="en-US" b="1" dirty="0">
                <a:solidFill>
                  <a:srgbClr val="F9B233"/>
                </a:solidFill>
              </a:rPr>
              <a:t>Youth Mobility for Africa </a:t>
            </a:r>
            <a:r>
              <a:rPr lang="en-US" dirty="0">
                <a:solidFill>
                  <a:schemeClr val="bg1"/>
                </a:solidFill>
              </a:rPr>
              <a:t>promotes opportunities for learning mobility on the continent and between Africa and the EU. </a:t>
            </a:r>
          </a:p>
          <a:p>
            <a:pPr marL="0" indent="0">
              <a:lnSpc>
                <a:spcPct val="170000"/>
              </a:lnSpc>
              <a:buNone/>
            </a:pPr>
            <a:r>
              <a:rPr lang="en-US" dirty="0">
                <a:solidFill>
                  <a:schemeClr val="bg1"/>
                </a:solidFill>
              </a:rPr>
              <a:t>It supports cooperation in higher education and skills development, strengthens regional and continental </a:t>
            </a:r>
            <a:r>
              <a:rPr lang="en-US" dirty="0" err="1">
                <a:solidFill>
                  <a:schemeClr val="bg1"/>
                </a:solidFill>
              </a:rPr>
              <a:t>harmonisation</a:t>
            </a:r>
            <a:r>
              <a:rPr lang="en-US" dirty="0">
                <a:solidFill>
                  <a:schemeClr val="bg1"/>
                </a:solidFill>
              </a:rPr>
              <a:t> mechanisms, while promoting Africa as a study destination. Thereby, the initiative contributes to youth empowerment for sustainable employability and active citizenship. </a:t>
            </a:r>
          </a:p>
          <a:p>
            <a:pPr marL="0" indent="0">
              <a:lnSpc>
                <a:spcPct val="170000"/>
              </a:lnSpc>
              <a:buNone/>
            </a:pPr>
            <a:r>
              <a:rPr lang="en-US" b="1" dirty="0">
                <a:solidFill>
                  <a:srgbClr val="F9B233"/>
                </a:solidFill>
              </a:rPr>
              <a:t>The Youth Mobility for Africa flagship initiative is part of the Global Gateway Africa-Europe Investment Package. </a:t>
            </a:r>
          </a:p>
        </p:txBody>
      </p:sp>
      <p:pic>
        <p:nvPicPr>
          <p:cNvPr id="7" name="Marcador de contenido 6">
            <a:extLst>
              <a:ext uri="{FF2B5EF4-FFF2-40B4-BE49-F238E27FC236}">
                <a16:creationId xmlns:a16="http://schemas.microsoft.com/office/drawing/2014/main" id="{1A3F51C9-E4EE-8DA0-11C4-34BEA4096910}"/>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rcRect/>
          <a:stretch/>
        </p:blipFill>
        <p:spPr>
          <a:xfrm>
            <a:off x="6385973" y="2452222"/>
            <a:ext cx="3174301" cy="1906747"/>
          </a:xfrm>
        </p:spPr>
      </p:pic>
      <p:pic>
        <p:nvPicPr>
          <p:cNvPr id="6" name="Imagen 5" descr="Un dibujo con letras&#10;&#10;Descripción generada automáticamente con confianza baja">
            <a:extLst>
              <a:ext uri="{FF2B5EF4-FFF2-40B4-BE49-F238E27FC236}">
                <a16:creationId xmlns:a16="http://schemas.microsoft.com/office/drawing/2014/main" id="{14283892-2D10-F484-D0DD-F27BD09DAAF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52517" y="6061235"/>
            <a:ext cx="1805763" cy="543577"/>
          </a:xfrm>
          <a:prstGeom prst="rect">
            <a:avLst/>
          </a:prstGeom>
        </p:spPr>
      </p:pic>
      <p:pic>
        <p:nvPicPr>
          <p:cNvPr id="8" name="Picture 7" descr="A black flag with white stars&#10;&#10;Description automatically generated">
            <a:extLst>
              <a:ext uri="{FF2B5EF4-FFF2-40B4-BE49-F238E27FC236}">
                <a16:creationId xmlns:a16="http://schemas.microsoft.com/office/drawing/2014/main" id="{4C3A1915-76EE-DD47-02AE-FF6CE9444C6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967214" y="3162300"/>
            <a:ext cx="1291066" cy="876147"/>
          </a:xfrm>
          <a:prstGeom prst="rect">
            <a:avLst/>
          </a:prstGeom>
        </p:spPr>
      </p:pic>
    </p:spTree>
    <p:extLst>
      <p:ext uri="{BB962C8B-B14F-4D97-AF65-F5344CB8AC3E}">
        <p14:creationId xmlns:p14="http://schemas.microsoft.com/office/powerpoint/2010/main" val="6085738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58B15B-B330-7560-DDA2-66DC4B44891C}"/>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887FD345-5894-3E81-8E7F-35798EFDF6AB}"/>
              </a:ext>
            </a:extLst>
          </p:cNvPr>
          <p:cNvSpPr>
            <a:spLocks noGrp="1"/>
          </p:cNvSpPr>
          <p:nvPr>
            <p:ph type="title"/>
          </p:nvPr>
        </p:nvSpPr>
        <p:spPr>
          <a:xfrm>
            <a:off x="838200" y="2002631"/>
            <a:ext cx="10515600" cy="2852737"/>
          </a:xfrm>
        </p:spPr>
        <p:txBody>
          <a:bodyPr>
            <a:normAutofit/>
          </a:bodyPr>
          <a:lstStyle/>
          <a:p>
            <a:r>
              <a:rPr lang="en-GB" sz="4000" dirty="0"/>
              <a:t>HEMIS Capacity Building Programme: Case Study of an Institutional Case Study – Nelson Mandela University South Africa</a:t>
            </a:r>
            <a:br>
              <a:rPr lang="en-GB" sz="4000" dirty="0"/>
            </a:br>
            <a:r>
              <a:rPr lang="en-GB" sz="4000" dirty="0"/>
              <a:t>Prepared by Dr Charles Sheppard</a:t>
            </a:r>
          </a:p>
        </p:txBody>
      </p:sp>
    </p:spTree>
    <p:extLst>
      <p:ext uri="{BB962C8B-B14F-4D97-AF65-F5344CB8AC3E}">
        <p14:creationId xmlns:p14="http://schemas.microsoft.com/office/powerpoint/2010/main" val="12957533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06FCC02-943E-2E99-6339-22655346B9D8}"/>
              </a:ext>
            </a:extLst>
          </p:cNvPr>
          <p:cNvSpPr>
            <a:spLocks noGrp="1"/>
          </p:cNvSpPr>
          <p:nvPr>
            <p:ph type="title"/>
          </p:nvPr>
        </p:nvSpPr>
        <p:spPr>
          <a:xfrm>
            <a:off x="838200" y="349135"/>
            <a:ext cx="10515600" cy="556952"/>
          </a:xfrm>
        </p:spPr>
        <p:txBody>
          <a:bodyPr/>
          <a:lstStyle/>
          <a:p>
            <a:pPr algn="ctr"/>
            <a:r>
              <a:rPr lang="en-GB" sz="2800" dirty="0"/>
              <a:t>About Nelson Mandela University</a:t>
            </a:r>
          </a:p>
        </p:txBody>
      </p:sp>
      <p:sp>
        <p:nvSpPr>
          <p:cNvPr id="3" name="Marcador de contenido 2">
            <a:extLst>
              <a:ext uri="{FF2B5EF4-FFF2-40B4-BE49-F238E27FC236}">
                <a16:creationId xmlns:a16="http://schemas.microsoft.com/office/drawing/2014/main" id="{D8FAECF0-0C39-8312-9FA7-30540FA4C88B}"/>
              </a:ext>
            </a:extLst>
          </p:cNvPr>
          <p:cNvSpPr>
            <a:spLocks noGrp="1"/>
          </p:cNvSpPr>
          <p:nvPr>
            <p:ph idx="1"/>
          </p:nvPr>
        </p:nvSpPr>
        <p:spPr>
          <a:xfrm>
            <a:off x="838200" y="1172095"/>
            <a:ext cx="10515600" cy="5004868"/>
          </a:xfrm>
        </p:spPr>
        <p:txBody>
          <a:bodyPr>
            <a:normAutofit/>
          </a:bodyPr>
          <a:lstStyle/>
          <a:p>
            <a:r>
              <a:rPr lang="en-GB" sz="1700" dirty="0"/>
              <a:t>Nelson Mandela University is a public university situated in </a:t>
            </a:r>
            <a:r>
              <a:rPr lang="en-GB" sz="1700" dirty="0" err="1"/>
              <a:t>Gqeberha</a:t>
            </a:r>
            <a:r>
              <a:rPr lang="en-GB" sz="1700" dirty="0"/>
              <a:t> a coastal city in the Eastern Cape of South Africa. </a:t>
            </a:r>
          </a:p>
          <a:p>
            <a:r>
              <a:rPr lang="en-ZA" sz="1700" dirty="0"/>
              <a:t>It is a comprehensive university offering professional and vocational training. Students at Nelson Mandela University can study towards a diploma or a degree up to doctoral level. A number of courses include workplace experience as part of the curriculum. </a:t>
            </a:r>
          </a:p>
          <a:p>
            <a:r>
              <a:rPr lang="en-ZA" sz="1700" dirty="0"/>
              <a:t>The university has seven campuses – six in </a:t>
            </a:r>
            <a:r>
              <a:rPr lang="en-ZA" sz="1700" dirty="0" err="1"/>
              <a:t>Gqeberha</a:t>
            </a:r>
            <a:r>
              <a:rPr lang="en-ZA" sz="1700" dirty="0"/>
              <a:t> and one in George. The main campus of the university is the South Campus. English is the university's medium of instruction.</a:t>
            </a:r>
            <a:endParaRPr lang="en-GB" sz="1700" dirty="0"/>
          </a:p>
          <a:p>
            <a:r>
              <a:rPr lang="en-GB" sz="1700" dirty="0"/>
              <a:t>Nelson Mandela </a:t>
            </a:r>
            <a:r>
              <a:rPr lang="en-ZA" sz="1700" dirty="0"/>
              <a:t>University enrolled a total of 34 564 students in 2025 across seven faculties, of whom 154 were occasional students, 30 894 were undergraduate students and 3 516 were postgraduate students.</a:t>
            </a:r>
          </a:p>
          <a:p>
            <a:r>
              <a:rPr lang="en-ZA" sz="1700" dirty="0"/>
              <a:t>Nelson Mandela University had 7 545 graduates in 2025.</a:t>
            </a:r>
            <a:endParaRPr lang="en-GB" sz="1700" dirty="0"/>
          </a:p>
          <a:p>
            <a:r>
              <a:rPr lang="en-ZA" sz="1700" dirty="0"/>
              <a:t>The University makes use of an ERP (Enterprise Resource Planning) system which is a comprehensive software platform to manage and integrate core operations. </a:t>
            </a:r>
          </a:p>
          <a:p>
            <a:r>
              <a:rPr lang="en-ZA" sz="1700" dirty="0"/>
              <a:t>The University uses a custom made system namely Integrated Tertiary Software. In particular the ITS Integrator. All information below were obtained  from Wikipedia and from the ITS website.</a:t>
            </a:r>
          </a:p>
          <a:p>
            <a:endParaRPr lang="en-GB" dirty="0"/>
          </a:p>
        </p:txBody>
      </p:sp>
    </p:spTree>
    <p:extLst>
      <p:ext uri="{BB962C8B-B14F-4D97-AF65-F5344CB8AC3E}">
        <p14:creationId xmlns:p14="http://schemas.microsoft.com/office/powerpoint/2010/main" val="12296069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728673-C0DE-AA7B-B27E-6F1C89505FB8}"/>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AF50937F-8E9E-4E95-3022-794D01274C7C}"/>
              </a:ext>
            </a:extLst>
          </p:cNvPr>
          <p:cNvSpPr>
            <a:spLocks noGrp="1"/>
          </p:cNvSpPr>
          <p:nvPr>
            <p:ph type="title"/>
          </p:nvPr>
        </p:nvSpPr>
        <p:spPr>
          <a:xfrm>
            <a:off x="838200" y="500063"/>
            <a:ext cx="10515600" cy="372774"/>
          </a:xfrm>
        </p:spPr>
        <p:txBody>
          <a:bodyPr/>
          <a:lstStyle/>
          <a:p>
            <a:pPr algn="ctr"/>
            <a:r>
              <a:rPr lang="en-GB" sz="2800" dirty="0"/>
              <a:t>Data base and systems used</a:t>
            </a:r>
          </a:p>
        </p:txBody>
      </p:sp>
      <p:sp>
        <p:nvSpPr>
          <p:cNvPr id="3" name="Marcador de contenido 2">
            <a:extLst>
              <a:ext uri="{FF2B5EF4-FFF2-40B4-BE49-F238E27FC236}">
                <a16:creationId xmlns:a16="http://schemas.microsoft.com/office/drawing/2014/main" id="{EC3B77BD-1FE2-0FC1-B769-B21BBC78CDE3}"/>
              </a:ext>
            </a:extLst>
          </p:cNvPr>
          <p:cNvSpPr>
            <a:spLocks noGrp="1"/>
          </p:cNvSpPr>
          <p:nvPr>
            <p:ph idx="1"/>
          </p:nvPr>
        </p:nvSpPr>
        <p:spPr>
          <a:xfrm>
            <a:off x="838200" y="964276"/>
            <a:ext cx="10515600" cy="5212687"/>
          </a:xfrm>
        </p:spPr>
        <p:txBody>
          <a:bodyPr>
            <a:normAutofit fontScale="55000" lnSpcReduction="20000"/>
          </a:bodyPr>
          <a:lstStyle/>
          <a:p>
            <a:pPr>
              <a:lnSpc>
                <a:spcPct val="170000"/>
              </a:lnSpc>
            </a:pPr>
            <a:r>
              <a:rPr lang="en-ZA" sz="2700" dirty="0"/>
              <a:t>Integrated Tertiary Software (ITS) is a comprehensive Enterprise Resource Planning (ERP) system tailored for universities and TVET colleges. Developed by Adapt IT, it manages the entire student lifecycle—from admissions and registration to timetabling, exams, and graduation. The ITS ecosystem consolidates multiple institutional operations into one centralized database. Its core features include:</a:t>
            </a:r>
          </a:p>
          <a:p>
            <a:pPr>
              <a:lnSpc>
                <a:spcPct val="170000"/>
              </a:lnSpc>
            </a:pPr>
            <a:r>
              <a:rPr lang="en-ZA" sz="2700" b="1" dirty="0"/>
              <a:t>Student Management and </a:t>
            </a:r>
            <a:r>
              <a:rPr lang="en-ZA" sz="2700" b="1" dirty="0" err="1"/>
              <a:t>Admistration</a:t>
            </a:r>
            <a:r>
              <a:rPr lang="en-ZA" sz="2700" dirty="0"/>
              <a:t>: Handles admissions, enrolments, graduates, academic progress, and lecturer and student self-service.</a:t>
            </a:r>
          </a:p>
          <a:p>
            <a:pPr>
              <a:lnSpc>
                <a:spcPct val="170000"/>
              </a:lnSpc>
            </a:pPr>
            <a:r>
              <a:rPr lang="en-ZA" sz="2700" b="1" dirty="0"/>
              <a:t>Financial Management</a:t>
            </a:r>
            <a:r>
              <a:rPr lang="en-ZA" sz="2700" dirty="0"/>
              <a:t>: Manages institutional income, cash flow, expenses, bursaries, fee structures, assets and payroll. </a:t>
            </a:r>
          </a:p>
          <a:p>
            <a:pPr>
              <a:lnSpc>
                <a:spcPct val="170000"/>
              </a:lnSpc>
            </a:pPr>
            <a:r>
              <a:rPr lang="en-ZA" sz="2700" b="1" dirty="0"/>
              <a:t>Human Resources</a:t>
            </a:r>
            <a:r>
              <a:rPr lang="en-ZA" sz="2700" dirty="0"/>
              <a:t>: Manages the salary system and salary budget system. Tracks staff records, performance, and leave. </a:t>
            </a:r>
          </a:p>
          <a:p>
            <a:pPr>
              <a:lnSpc>
                <a:spcPct val="170000"/>
              </a:lnSpc>
            </a:pPr>
            <a:r>
              <a:rPr lang="en-ZA" sz="2700" b="1" dirty="0"/>
              <a:t>Timetabling</a:t>
            </a:r>
            <a:r>
              <a:rPr lang="en-ZA" sz="2700" dirty="0"/>
              <a:t>: The Timetabling (CELCAT) software effectively manages the administrative, generating and scheduling processes of course and exam timetables.</a:t>
            </a:r>
          </a:p>
          <a:p>
            <a:endParaRPr lang="en-ZA" sz="2000" dirty="0"/>
          </a:p>
        </p:txBody>
      </p:sp>
    </p:spTree>
    <p:extLst>
      <p:ext uri="{BB962C8B-B14F-4D97-AF65-F5344CB8AC3E}">
        <p14:creationId xmlns:p14="http://schemas.microsoft.com/office/powerpoint/2010/main" val="8212075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08250C6-EAF8-7EC3-FA90-6C4FFFDBC2EB}"/>
              </a:ext>
            </a:extLst>
          </p:cNvPr>
          <p:cNvSpPr>
            <a:spLocks noGrp="1"/>
          </p:cNvSpPr>
          <p:nvPr>
            <p:ph type="title"/>
          </p:nvPr>
        </p:nvSpPr>
        <p:spPr>
          <a:xfrm>
            <a:off x="838200" y="2460955"/>
            <a:ext cx="10515600" cy="1374977"/>
          </a:xfrm>
        </p:spPr>
        <p:txBody>
          <a:bodyPr>
            <a:normAutofit/>
          </a:bodyPr>
          <a:lstStyle/>
          <a:p>
            <a:r>
              <a:rPr lang="en-GB" sz="4000" dirty="0"/>
              <a:t>Student, Staff and Space data</a:t>
            </a:r>
          </a:p>
        </p:txBody>
      </p:sp>
    </p:spTree>
    <p:extLst>
      <p:ext uri="{BB962C8B-B14F-4D97-AF65-F5344CB8AC3E}">
        <p14:creationId xmlns:p14="http://schemas.microsoft.com/office/powerpoint/2010/main" val="947443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211AAF-9F45-FFCF-0F72-A6C75D8CF362}"/>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34CCD956-FEB6-1C9A-E3EE-C71CCBF90DCD}"/>
              </a:ext>
            </a:extLst>
          </p:cNvPr>
          <p:cNvSpPr>
            <a:spLocks noGrp="1"/>
          </p:cNvSpPr>
          <p:nvPr>
            <p:ph type="title"/>
          </p:nvPr>
        </p:nvSpPr>
        <p:spPr>
          <a:xfrm>
            <a:off x="838200" y="500062"/>
            <a:ext cx="10515600" cy="929727"/>
          </a:xfrm>
        </p:spPr>
        <p:txBody>
          <a:bodyPr/>
          <a:lstStyle/>
          <a:p>
            <a:pPr algn="ctr"/>
            <a:r>
              <a:rPr lang="en-GB" sz="2800" dirty="0"/>
              <a:t>Student Data</a:t>
            </a:r>
            <a:br>
              <a:rPr lang="en-GB" sz="2800" dirty="0"/>
            </a:br>
            <a:r>
              <a:rPr lang="en-GB" sz="2800" dirty="0"/>
              <a:t> </a:t>
            </a:r>
          </a:p>
        </p:txBody>
      </p:sp>
      <p:sp>
        <p:nvSpPr>
          <p:cNvPr id="3" name="Marcador de contenido 2">
            <a:extLst>
              <a:ext uri="{FF2B5EF4-FFF2-40B4-BE49-F238E27FC236}">
                <a16:creationId xmlns:a16="http://schemas.microsoft.com/office/drawing/2014/main" id="{A87F9139-84D5-4D4D-DFE1-44AE39DCE4D6}"/>
              </a:ext>
            </a:extLst>
          </p:cNvPr>
          <p:cNvSpPr>
            <a:spLocks noGrp="1"/>
          </p:cNvSpPr>
          <p:nvPr>
            <p:ph idx="1"/>
          </p:nvPr>
        </p:nvSpPr>
        <p:spPr>
          <a:xfrm>
            <a:off x="738447" y="1128683"/>
            <a:ext cx="10515600" cy="4906963"/>
          </a:xfrm>
        </p:spPr>
        <p:txBody>
          <a:bodyPr>
            <a:noAutofit/>
          </a:bodyPr>
          <a:lstStyle/>
          <a:p>
            <a:pPr>
              <a:lnSpc>
                <a:spcPct val="150000"/>
              </a:lnSpc>
            </a:pPr>
            <a:r>
              <a:rPr lang="en-ZA" sz="1600" dirty="0"/>
              <a:t>Biographic information, qualification and module/ course registration of students are collected through the admissions and registration process which can be done online by students or on-site. </a:t>
            </a:r>
          </a:p>
          <a:p>
            <a:pPr>
              <a:lnSpc>
                <a:spcPct val="150000"/>
              </a:lnSpc>
            </a:pPr>
            <a:r>
              <a:rPr lang="en-ZA" sz="1600" dirty="0"/>
              <a:t>Student marks for tests, assignments and examinations are captured by lecturers or assigned staff in the faculties on the ITS system.</a:t>
            </a:r>
          </a:p>
          <a:p>
            <a:pPr>
              <a:lnSpc>
                <a:spcPct val="150000"/>
              </a:lnSpc>
            </a:pPr>
            <a:r>
              <a:rPr lang="en-ZA" sz="1600" dirty="0"/>
              <a:t>The system consist of unit student records with all their biographical data, qualification and module registrations, marks, graduation (when they fulfil the requirements for a qualification) for each year of registration. </a:t>
            </a:r>
          </a:p>
          <a:p>
            <a:pPr>
              <a:lnSpc>
                <a:spcPct val="150000"/>
              </a:lnSpc>
            </a:pPr>
            <a:r>
              <a:rPr lang="en-ZA" sz="1600" dirty="0"/>
              <a:t>Data can be aggregated per module, qualification, academic department, faculty, institution level and broken down by biographical variables.</a:t>
            </a:r>
          </a:p>
          <a:p>
            <a:pPr>
              <a:lnSpc>
                <a:spcPct val="150000"/>
              </a:lnSpc>
            </a:pPr>
            <a:r>
              <a:rPr lang="en-ZA" sz="1600" dirty="0"/>
              <a:t>There are a range of variables on the system for students, qualifications, modules/subjects, personnel, timetable and space but just some of the main ones which are mostly used for analyses will be mentioned here.</a:t>
            </a:r>
          </a:p>
        </p:txBody>
      </p:sp>
    </p:spTree>
    <p:extLst>
      <p:ext uri="{BB962C8B-B14F-4D97-AF65-F5344CB8AC3E}">
        <p14:creationId xmlns:p14="http://schemas.microsoft.com/office/powerpoint/2010/main" val="13041795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43FF43-A5AD-F5DB-0ACA-B178AC349FFA}"/>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66F2884E-602F-D27E-E1BB-A5DF986F28ED}"/>
              </a:ext>
            </a:extLst>
          </p:cNvPr>
          <p:cNvSpPr>
            <a:spLocks noGrp="1"/>
          </p:cNvSpPr>
          <p:nvPr>
            <p:ph type="title"/>
          </p:nvPr>
        </p:nvSpPr>
        <p:spPr>
          <a:xfrm>
            <a:off x="838200" y="500062"/>
            <a:ext cx="10515600" cy="929727"/>
          </a:xfrm>
        </p:spPr>
        <p:txBody>
          <a:bodyPr/>
          <a:lstStyle/>
          <a:p>
            <a:pPr algn="ctr"/>
            <a:r>
              <a:rPr lang="en-GB" sz="2800" dirty="0"/>
              <a:t>Student Data</a:t>
            </a:r>
            <a:br>
              <a:rPr lang="en-GB" sz="2800" dirty="0"/>
            </a:br>
            <a:r>
              <a:rPr lang="en-GB" sz="2800" dirty="0"/>
              <a:t> </a:t>
            </a:r>
          </a:p>
        </p:txBody>
      </p:sp>
      <p:sp>
        <p:nvSpPr>
          <p:cNvPr id="3" name="Marcador de contenido 2">
            <a:extLst>
              <a:ext uri="{FF2B5EF4-FFF2-40B4-BE49-F238E27FC236}">
                <a16:creationId xmlns:a16="http://schemas.microsoft.com/office/drawing/2014/main" id="{A7EA405E-8319-8DF7-45ED-01966A1B1A28}"/>
              </a:ext>
            </a:extLst>
          </p:cNvPr>
          <p:cNvSpPr>
            <a:spLocks noGrp="1"/>
          </p:cNvSpPr>
          <p:nvPr>
            <p:ph idx="1"/>
          </p:nvPr>
        </p:nvSpPr>
        <p:spPr>
          <a:xfrm>
            <a:off x="763385" y="964925"/>
            <a:ext cx="10515600" cy="5393013"/>
          </a:xfrm>
        </p:spPr>
        <p:txBody>
          <a:bodyPr>
            <a:noAutofit/>
          </a:bodyPr>
          <a:lstStyle/>
          <a:p>
            <a:pPr>
              <a:lnSpc>
                <a:spcPct val="100000"/>
              </a:lnSpc>
            </a:pPr>
            <a:r>
              <a:rPr lang="en-ZA" sz="1800" i="1" u="sng" dirty="0"/>
              <a:t>Student data include</a:t>
            </a:r>
            <a:r>
              <a:rPr lang="en-ZA" sz="1800" u="sng" dirty="0"/>
              <a:t>: </a:t>
            </a:r>
            <a:r>
              <a:rPr lang="en-ZA" sz="1800" dirty="0"/>
              <a:t>Student number, Student name (Title, Name, Surname), Home language, Citizenship, Country, Birthdate, Qualification registered for, Qualification Type ( 3Yr diploma, 3 Yr degree et cetera),  FTEN Status - </a:t>
            </a:r>
            <a:r>
              <a:rPr lang="en-ZA" sz="1800" b="1" i="1" dirty="0"/>
              <a:t>First-time entering </a:t>
            </a:r>
            <a:r>
              <a:rPr lang="en-ZA" sz="1800" dirty="0"/>
              <a:t>is a student that registered for the first time in higher education, </a:t>
            </a:r>
            <a:r>
              <a:rPr lang="en-ZA" sz="1800" b="1" i="1" dirty="0"/>
              <a:t>Entering</a:t>
            </a:r>
            <a:r>
              <a:rPr lang="en-ZA" sz="1800" dirty="0"/>
              <a:t> is  a student that was registered in another qualification at the University but is now registering for the first time in this qualification, </a:t>
            </a:r>
            <a:r>
              <a:rPr lang="en-ZA" sz="1800" b="1" i="1" dirty="0"/>
              <a:t>Transfer </a:t>
            </a:r>
            <a:r>
              <a:rPr lang="en-ZA" sz="1800" dirty="0"/>
              <a:t>is a student that was registered at another higher education institution before, </a:t>
            </a:r>
            <a:r>
              <a:rPr lang="en-ZA" sz="1800" b="1" i="1" dirty="0"/>
              <a:t>Entering</a:t>
            </a:r>
            <a:r>
              <a:rPr lang="en-ZA" sz="1800" b="1" dirty="0"/>
              <a:t> </a:t>
            </a:r>
            <a:r>
              <a:rPr lang="en-ZA" sz="1800" dirty="0"/>
              <a:t>is a student that was registered for this qualification in previous years and is now a senior student in the qualification. Gender, Ethnic group, Department, Faculty, Offering type (e.g. South Campus Full-time), Period of study, Academic year, Cancellation date (if applicable), Subsidy type (contact/distance), Result (Pass/Fail), Alien Indicator (national/international), Citizenship, Country, Secondary school attended, School Quintile (Quintile 1-3 are in disadvantaged areas, 4-5 in advantaged areas, Private and other),Matric subjects and results, Residence type (On- or off-campus, residence name, campus, floor number, room number, in and out date, funding source), Foundation student (students in extended programmes that have built-in foundation modules), Subjects registered, Examination results in subjects, Full/ Part time, Church religion name, Identification or passport number, Marital status, Student contact details (cell phone number), Postal and residential address, Postal and residential address of relatives).</a:t>
            </a:r>
            <a:endParaRPr lang="en-ZA" sz="1800" i="1" dirty="0"/>
          </a:p>
        </p:txBody>
      </p:sp>
    </p:spTree>
    <p:extLst>
      <p:ext uri="{BB962C8B-B14F-4D97-AF65-F5344CB8AC3E}">
        <p14:creationId xmlns:p14="http://schemas.microsoft.com/office/powerpoint/2010/main" val="612755008"/>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6346</TotalTime>
  <Words>4053</Words>
  <Application>Microsoft Office PowerPoint</Application>
  <PresentationFormat>Panorámica</PresentationFormat>
  <Paragraphs>174</Paragraphs>
  <Slides>24</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24</vt:i4>
      </vt:variant>
    </vt:vector>
  </HeadingPairs>
  <TitlesOfParts>
    <vt:vector size="30" baseType="lpstr">
      <vt:lpstr>Aptos Narrow</vt:lpstr>
      <vt:lpstr>Arial</vt:lpstr>
      <vt:lpstr>Calibri</vt:lpstr>
      <vt:lpstr>Montserrat</vt:lpstr>
      <vt:lpstr>Wingdings</vt:lpstr>
      <vt:lpstr>Tema de Office</vt:lpstr>
      <vt:lpstr>Presentación de PowerPoint</vt:lpstr>
      <vt:lpstr>Strategic partners</vt:lpstr>
      <vt:lpstr>Youth Mobility for Africa</vt:lpstr>
      <vt:lpstr>HEMIS Capacity Building Programme: Case Study of an Institutional Case Study – Nelson Mandela University South Africa Prepared by Dr Charles Sheppard</vt:lpstr>
      <vt:lpstr>About Nelson Mandela University</vt:lpstr>
      <vt:lpstr>Data base and systems used</vt:lpstr>
      <vt:lpstr>Student, Staff and Space data</vt:lpstr>
      <vt:lpstr>Student Data  </vt:lpstr>
      <vt:lpstr>Student Data  </vt:lpstr>
      <vt:lpstr>Qualification and Subject Data  </vt:lpstr>
      <vt:lpstr>Personnel, Timetable and Space Data </vt:lpstr>
      <vt:lpstr>Use of data in Nelson Mandela University</vt:lpstr>
      <vt:lpstr>Use of data in Nelson Mandela University</vt:lpstr>
      <vt:lpstr>Use of data in Nelson Mandela University</vt:lpstr>
      <vt:lpstr>Use of data in Nelson Mandela University</vt:lpstr>
      <vt:lpstr>Performance indicators</vt:lpstr>
      <vt:lpstr>Performance indicators</vt:lpstr>
      <vt:lpstr>Performance indicators</vt:lpstr>
      <vt:lpstr>Performance indicators</vt:lpstr>
      <vt:lpstr>Performance indicators</vt:lpstr>
      <vt:lpstr>Performance indicators</vt:lpstr>
      <vt:lpstr>Performance indicators</vt:lpstr>
      <vt:lpstr>Performance indicators</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Eloi Espósito</dc:creator>
  <cp:lastModifiedBy>Eloi Esposito</cp:lastModifiedBy>
  <cp:revision>139</cp:revision>
  <dcterms:created xsi:type="dcterms:W3CDTF">2023-06-29T15:28:25Z</dcterms:created>
  <dcterms:modified xsi:type="dcterms:W3CDTF">2026-08-05T10:46:38Z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bd9ddd1-4d20-43f6-abfa-fc3c07406f94_Enabled">
    <vt:lpwstr>true</vt:lpwstr>
  </property>
  <property fmtid="{D5CDD505-2E9C-101B-9397-08002B2CF9AE}" pid="3" name="MSIP_Label_6bd9ddd1-4d20-43f6-abfa-fc3c07406f94_SetDate">
    <vt:lpwstr>2023-09-18T13:10:43Z</vt:lpwstr>
  </property>
  <property fmtid="{D5CDD505-2E9C-101B-9397-08002B2CF9AE}" pid="4" name="MSIP_Label_6bd9ddd1-4d20-43f6-abfa-fc3c07406f94_Method">
    <vt:lpwstr>Standard</vt:lpwstr>
  </property>
  <property fmtid="{D5CDD505-2E9C-101B-9397-08002B2CF9AE}" pid="5" name="MSIP_Label_6bd9ddd1-4d20-43f6-abfa-fc3c07406f94_Name">
    <vt:lpwstr>Commission Use</vt:lpwstr>
  </property>
  <property fmtid="{D5CDD505-2E9C-101B-9397-08002B2CF9AE}" pid="6" name="MSIP_Label_6bd9ddd1-4d20-43f6-abfa-fc3c07406f94_SiteId">
    <vt:lpwstr>b24c8b06-522c-46fe-9080-70926f8dddb1</vt:lpwstr>
  </property>
  <property fmtid="{D5CDD505-2E9C-101B-9397-08002B2CF9AE}" pid="7" name="MSIP_Label_6bd9ddd1-4d20-43f6-abfa-fc3c07406f94_ActionId">
    <vt:lpwstr>3be26fec-ea62-4695-b32a-b1ddfa0da754</vt:lpwstr>
  </property>
  <property fmtid="{D5CDD505-2E9C-101B-9397-08002B2CF9AE}" pid="8" name="MSIP_Label_6bd9ddd1-4d20-43f6-abfa-fc3c07406f94_ContentBits">
    <vt:lpwstr>0</vt:lpwstr>
  </property>
</Properties>
</file>