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8"/>
  </p:handoutMasterIdLst>
  <p:sldIdLst>
    <p:sldId id="256" r:id="rId2"/>
    <p:sldId id="269" r:id="rId3"/>
    <p:sldId id="270" r:id="rId4"/>
    <p:sldId id="275" r:id="rId5"/>
    <p:sldId id="259" r:id="rId6"/>
    <p:sldId id="271" r:id="rId7"/>
    <p:sldId id="261" r:id="rId8"/>
    <p:sldId id="276" r:id="rId9"/>
    <p:sldId id="277" r:id="rId10"/>
    <p:sldId id="278" r:id="rId11"/>
    <p:sldId id="279" r:id="rId12"/>
    <p:sldId id="280" r:id="rId13"/>
    <p:sldId id="281" r:id="rId14"/>
    <p:sldId id="282" r:id="rId15"/>
    <p:sldId id="283" r:id="rId16"/>
    <p:sldId id="284" r:id="rId17"/>
    <p:sldId id="285" r:id="rId18"/>
    <p:sldId id="286" r:id="rId19"/>
    <p:sldId id="287" r:id="rId20"/>
    <p:sldId id="288" r:id="rId21"/>
    <p:sldId id="300" r:id="rId22"/>
    <p:sldId id="301" r:id="rId23"/>
    <p:sldId id="302" r:id="rId24"/>
    <p:sldId id="303" r:id="rId25"/>
    <p:sldId id="304" r:id="rId26"/>
    <p:sldId id="289" r:id="rId27"/>
    <p:sldId id="292" r:id="rId28"/>
    <p:sldId id="291" r:id="rId29"/>
    <p:sldId id="293" r:id="rId30"/>
    <p:sldId id="294" r:id="rId31"/>
    <p:sldId id="295" r:id="rId32"/>
    <p:sldId id="296" r:id="rId33"/>
    <p:sldId id="297" r:id="rId34"/>
    <p:sldId id="298" r:id="rId35"/>
    <p:sldId id="299" r:id="rId36"/>
    <p:sldId id="260" r:id="rId3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08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4099"/>
    <a:srgbClr val="F9B233"/>
    <a:srgbClr val="E94E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111" d="100"/>
          <a:sy n="111" d="100"/>
        </p:scale>
        <p:origin x="594" y="96"/>
      </p:cViewPr>
      <p:guideLst>
        <p:guide orient="horz" pos="2160"/>
        <p:guide pos="3840"/>
        <p:guide pos="7083"/>
      </p:guideLst>
    </p:cSldViewPr>
  </p:slideViewPr>
  <p:notesTextViewPr>
    <p:cViewPr>
      <p:scale>
        <a:sx n="3" d="2"/>
        <a:sy n="3" d="2"/>
      </p:scale>
      <p:origin x="0" y="0"/>
    </p:cViewPr>
  </p:notesTextViewPr>
  <p:notesViewPr>
    <p:cSldViewPr snapToGrid="0" showGuides="1">
      <p:cViewPr varScale="1">
        <p:scale>
          <a:sx n="78" d="100"/>
          <a:sy n="78" d="100"/>
        </p:scale>
        <p:origin x="3966"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B33DE51-9DC4-AB7A-11EA-338D4AE381E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a:extLst>
              <a:ext uri="{FF2B5EF4-FFF2-40B4-BE49-F238E27FC236}">
                <a16:creationId xmlns:a16="http://schemas.microsoft.com/office/drawing/2014/main" id="{439A80E9-C80B-81ED-8335-64C8049563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531F69D-3298-4C1E-84EE-C22B79EBDD0E}" type="datetimeFigureOut">
              <a:rPr lang="en-GB" smtClean="0"/>
              <a:t>05/08/2026</a:t>
            </a:fld>
            <a:endParaRPr lang="en-GB"/>
          </a:p>
        </p:txBody>
      </p:sp>
      <p:sp>
        <p:nvSpPr>
          <p:cNvPr id="4" name="Marcador de pie de página 3">
            <a:extLst>
              <a:ext uri="{FF2B5EF4-FFF2-40B4-BE49-F238E27FC236}">
                <a16:creationId xmlns:a16="http://schemas.microsoft.com/office/drawing/2014/main" id="{32FCB65F-667C-6545-ED12-28E2C99AAA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Marcador de número de diapositiva 4">
            <a:extLst>
              <a:ext uri="{FF2B5EF4-FFF2-40B4-BE49-F238E27FC236}">
                <a16:creationId xmlns:a16="http://schemas.microsoft.com/office/drawing/2014/main" id="{04051948-E31F-EF3C-3803-F559CEE2705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CCEFA4-2941-4541-9134-1A9FAE397620}" type="slidenum">
              <a:rPr lang="en-GB" smtClean="0"/>
              <a:t>‹Nº›</a:t>
            </a:fld>
            <a:endParaRPr lang="en-GB"/>
          </a:p>
        </p:txBody>
      </p:sp>
    </p:spTree>
    <p:extLst>
      <p:ext uri="{BB962C8B-B14F-4D97-AF65-F5344CB8AC3E}">
        <p14:creationId xmlns:p14="http://schemas.microsoft.com/office/powerpoint/2010/main" val="35853306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jp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4" name="Imagen 3" descr="Icono&#10;&#10;Descripción generada automáticamente">
            <a:extLst>
              <a:ext uri="{FF2B5EF4-FFF2-40B4-BE49-F238E27FC236}">
                <a16:creationId xmlns:a16="http://schemas.microsoft.com/office/drawing/2014/main" id="{B6766C1C-620F-0438-5DA0-01798F29A9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06" y="0"/>
            <a:ext cx="9675294" cy="6858000"/>
          </a:xfrm>
          <a:prstGeom prst="rect">
            <a:avLst/>
          </a:prstGeom>
        </p:spPr>
      </p:pic>
      <p:pic>
        <p:nvPicPr>
          <p:cNvPr id="7" name="Imagen 6" descr="Un dibujo de una cara feliz&#10;&#10;Descripción generada automáticamente con confianza baja">
            <a:extLst>
              <a:ext uri="{FF2B5EF4-FFF2-40B4-BE49-F238E27FC236}">
                <a16:creationId xmlns:a16="http://schemas.microsoft.com/office/drawing/2014/main" id="{9C4B20E7-3EB4-BF29-E35A-8545C2234F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4856" y="2382717"/>
            <a:ext cx="6090377" cy="1900197"/>
          </a:xfrm>
          <a:prstGeom prst="rect">
            <a:avLst/>
          </a:prstGeom>
        </p:spPr>
      </p:pic>
      <p:pic>
        <p:nvPicPr>
          <p:cNvPr id="8" name="Picture 24" descr="A picture containing drawing, food&#10;&#10;Description automatically generated">
            <a:extLst>
              <a:ext uri="{FF2B5EF4-FFF2-40B4-BE49-F238E27FC236}">
                <a16:creationId xmlns:a16="http://schemas.microsoft.com/office/drawing/2014/main" id="{4369BB79-969D-B53A-A716-664A204848E7}"/>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r="55732"/>
          <a:stretch/>
        </p:blipFill>
        <p:spPr>
          <a:xfrm>
            <a:off x="9240986" y="349670"/>
            <a:ext cx="2642535" cy="1280419"/>
          </a:xfrm>
          <a:prstGeom prst="rect">
            <a:avLst/>
          </a:prstGeom>
        </p:spPr>
      </p:pic>
      <p:pic>
        <p:nvPicPr>
          <p:cNvPr id="9" name="Picture 8">
            <a:extLst>
              <a:ext uri="{FF2B5EF4-FFF2-40B4-BE49-F238E27FC236}">
                <a16:creationId xmlns:a16="http://schemas.microsoft.com/office/drawing/2014/main" id="{9F2F25DA-9FB2-E31D-1E15-83CC0DDFE4C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901931" y="5760644"/>
            <a:ext cx="754174" cy="915588"/>
          </a:xfrm>
          <a:prstGeom prst="rect">
            <a:avLst/>
          </a:prstGeom>
        </p:spPr>
      </p:pic>
      <p:pic>
        <p:nvPicPr>
          <p:cNvPr id="11" name="Picture 32" descr="A picture containing drawing, food, plate&#10;&#10;Description automatically generated">
            <a:extLst>
              <a:ext uri="{FF2B5EF4-FFF2-40B4-BE49-F238E27FC236}">
                <a16:creationId xmlns:a16="http://schemas.microsoft.com/office/drawing/2014/main" id="{148A4F17-445A-66CB-1B61-6E579F31C92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562253" y="5818922"/>
            <a:ext cx="1167274" cy="771043"/>
          </a:xfrm>
          <a:prstGeom prst="rect">
            <a:avLst/>
          </a:prstGeom>
        </p:spPr>
      </p:pic>
      <p:pic>
        <p:nvPicPr>
          <p:cNvPr id="2" name="Imagen 1" descr="Logotipo&#10;&#10;Descripción generada automáticamente con confianza baja">
            <a:extLst>
              <a:ext uri="{FF2B5EF4-FFF2-40B4-BE49-F238E27FC236}">
                <a16:creationId xmlns:a16="http://schemas.microsoft.com/office/drawing/2014/main" id="{3B270AD6-B9A5-973D-AEF8-78AB10B73CCF}"/>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602427" y="192369"/>
            <a:ext cx="1996809" cy="1199447"/>
          </a:xfrm>
          <a:prstGeom prst="rect">
            <a:avLst/>
          </a:prstGeom>
        </p:spPr>
      </p:pic>
      <p:pic>
        <p:nvPicPr>
          <p:cNvPr id="5" name="Picture 4">
            <a:extLst>
              <a:ext uri="{FF2B5EF4-FFF2-40B4-BE49-F238E27FC236}">
                <a16:creationId xmlns:a16="http://schemas.microsoft.com/office/drawing/2014/main" id="{B08CB15B-07CC-17A7-63D1-E7DEDF348B7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8652467" y="580030"/>
            <a:ext cx="1022827" cy="1076302"/>
          </a:xfrm>
          <a:prstGeom prst="rect">
            <a:avLst/>
          </a:prstGeom>
        </p:spPr>
      </p:pic>
      <p:pic>
        <p:nvPicPr>
          <p:cNvPr id="6" name="Graphic 5">
            <a:extLst>
              <a:ext uri="{FF2B5EF4-FFF2-40B4-BE49-F238E27FC236}">
                <a16:creationId xmlns:a16="http://schemas.microsoft.com/office/drawing/2014/main" id="{B50717E4-5765-1DD1-9818-C80D5BC9FB97}"/>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7975725" y="5860630"/>
            <a:ext cx="2419350" cy="647700"/>
          </a:xfrm>
          <a:prstGeom prst="rect">
            <a:avLst/>
          </a:prstGeom>
        </p:spPr>
      </p:pic>
      <p:pic>
        <p:nvPicPr>
          <p:cNvPr id="10" name="Picture 9" descr="A purple and black logo&#10;&#10;AI-generated content may be incorrect.">
            <a:extLst>
              <a:ext uri="{FF2B5EF4-FFF2-40B4-BE49-F238E27FC236}">
                <a16:creationId xmlns:a16="http://schemas.microsoft.com/office/drawing/2014/main" id="{618763E1-42AA-4384-ED89-030840B41AAB}"/>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4747559" y="5918122"/>
            <a:ext cx="1872987" cy="499463"/>
          </a:xfrm>
          <a:prstGeom prst="rect">
            <a:avLst/>
          </a:prstGeom>
        </p:spPr>
      </p:pic>
    </p:spTree>
    <p:extLst>
      <p:ext uri="{BB962C8B-B14F-4D97-AF65-F5344CB8AC3E}">
        <p14:creationId xmlns:p14="http://schemas.microsoft.com/office/powerpoint/2010/main" val="16808546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1_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52A757-3B4B-0846-53F0-B9B1710DE3E0}"/>
              </a:ext>
            </a:extLst>
          </p:cNvPr>
          <p:cNvSpPr>
            <a:spLocks noGrp="1"/>
          </p:cNvSpPr>
          <p:nvPr>
            <p:ph type="title"/>
          </p:nvPr>
        </p:nvSpPr>
        <p:spPr>
          <a:xfrm>
            <a:off x="838200" y="273750"/>
            <a:ext cx="10515600" cy="1325563"/>
          </a:xfrm>
        </p:spPr>
        <p:txBody>
          <a:bodyPr>
            <a:noAutofit/>
          </a:bodyPr>
          <a:lstStyle>
            <a:lvl1pPr>
              <a:defRPr lang="en-GB" sz="3600" b="1" kern="1200" dirty="0">
                <a:gradFill>
                  <a:gsLst>
                    <a:gs pos="0">
                      <a:srgbClr val="E94E1B"/>
                    </a:gs>
                    <a:gs pos="100000">
                      <a:srgbClr val="F9B233"/>
                    </a:gs>
                  </a:gsLst>
                  <a:lin ang="1200000" scaled="0"/>
                </a:gradFill>
                <a:latin typeface="Montserrat" pitchFamily="2" charset="0"/>
                <a:ea typeface="+mj-ea"/>
                <a:cs typeface="+mj-cs"/>
              </a:defRPr>
            </a:lvl1pPr>
          </a:lstStyle>
          <a:p>
            <a:pPr lvl="0" algn="l" defTabSz="914400" rtl="0" eaLnBrk="1" latinLnBrk="0" hangingPunct="1">
              <a:lnSpc>
                <a:spcPct val="90000"/>
              </a:lnSpc>
              <a:spcBef>
                <a:spcPct val="0"/>
              </a:spcBef>
              <a:buNone/>
            </a:pPr>
            <a:r>
              <a:rPr lang="es-ES" dirty="0"/>
              <a:t>Haga clic para modificar el estilo de título del patrón</a:t>
            </a:r>
            <a:endParaRPr lang="en-GB" dirty="0"/>
          </a:p>
        </p:txBody>
      </p:sp>
      <p:sp>
        <p:nvSpPr>
          <p:cNvPr id="3" name="Marcador de fecha 2">
            <a:extLst>
              <a:ext uri="{FF2B5EF4-FFF2-40B4-BE49-F238E27FC236}">
                <a16:creationId xmlns:a16="http://schemas.microsoft.com/office/drawing/2014/main" id="{C4657319-E5BD-B863-AE64-0140A49ABCB0}"/>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4" name="Marcador de pie de página 3">
            <a:extLst>
              <a:ext uri="{FF2B5EF4-FFF2-40B4-BE49-F238E27FC236}">
                <a16:creationId xmlns:a16="http://schemas.microsoft.com/office/drawing/2014/main" id="{50936CDA-AF2A-C796-7125-58C71F7FA2F1}"/>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EF27F4AA-140A-971A-1607-731B7F8D4523}"/>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7" name="Imagen 6" descr="Un dibujo de una cara feliz&#10;&#10;Descripción generada automáticamente con confianza baja">
            <a:extLst>
              <a:ext uri="{FF2B5EF4-FFF2-40B4-BE49-F238E27FC236}">
                <a16:creationId xmlns:a16="http://schemas.microsoft.com/office/drawing/2014/main" id="{D96F3049-B165-F825-BBEE-84FC440AD2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3560365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1EBEA32-89F6-40D1-ABB3-AA1C346A4286}"/>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3" name="Marcador de pie de página 2">
            <a:extLst>
              <a:ext uri="{FF2B5EF4-FFF2-40B4-BE49-F238E27FC236}">
                <a16:creationId xmlns:a16="http://schemas.microsoft.com/office/drawing/2014/main" id="{E58F8F6D-B828-C384-3967-BC3A21C278B4}"/>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F6637291-3F2D-7D3F-0CA6-6901343C4D3C}"/>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5" name="Imagen 4" descr="Un dibujo de una cara feliz&#10;&#10;Descripción generada automáticamente con confianza baja">
            <a:extLst>
              <a:ext uri="{FF2B5EF4-FFF2-40B4-BE49-F238E27FC236}">
                <a16:creationId xmlns:a16="http://schemas.microsoft.com/office/drawing/2014/main" id="{781EF7A8-8562-707B-834E-B5383648C9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1755910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5811F8-E31C-CDA9-27AE-0E1FA0B29283}"/>
              </a:ext>
            </a:extLst>
          </p:cNvPr>
          <p:cNvSpPr>
            <a:spLocks noGrp="1"/>
          </p:cNvSpPr>
          <p:nvPr>
            <p:ph type="title"/>
          </p:nvPr>
        </p:nvSpPr>
        <p:spPr>
          <a:xfrm>
            <a:off x="839788" y="457200"/>
            <a:ext cx="3932237" cy="1600200"/>
          </a:xfrm>
        </p:spPr>
        <p:txBody>
          <a:bodyPr anchor="b">
            <a:noAutofit/>
          </a:bodyPr>
          <a:lstStyle>
            <a:lvl1pPr algn="l" defTabSz="914400" rtl="0" eaLnBrk="1" latinLnBrk="0" hangingPunct="1">
              <a:lnSpc>
                <a:spcPct val="90000"/>
              </a:lnSpc>
              <a:spcBef>
                <a:spcPct val="0"/>
              </a:spcBef>
              <a:buNone/>
              <a:defRPr lang="en-GB" sz="2800" b="1" kern="1200" dirty="0">
                <a:gradFill>
                  <a:gsLst>
                    <a:gs pos="0">
                      <a:srgbClr val="E94E1B"/>
                    </a:gs>
                    <a:gs pos="100000">
                      <a:srgbClr val="F9B233"/>
                    </a:gs>
                  </a:gsLst>
                  <a:lin ang="1200000" scaled="0"/>
                </a:gradFill>
                <a:latin typeface="Montserrat" pitchFamily="2" charset="0"/>
                <a:ea typeface="+mj-ea"/>
                <a:cs typeface="+mj-cs"/>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0020BDD5-5FAD-395B-5354-9503ED456B11}"/>
              </a:ext>
            </a:extLst>
          </p:cNvPr>
          <p:cNvSpPr>
            <a:spLocks noGrp="1"/>
          </p:cNvSpPr>
          <p:nvPr>
            <p:ph idx="1"/>
          </p:nvPr>
        </p:nvSpPr>
        <p:spPr>
          <a:xfrm>
            <a:off x="5183188" y="987425"/>
            <a:ext cx="6172200" cy="4873625"/>
          </a:xfrm>
        </p:spPr>
        <p:txBody>
          <a:bodyPr/>
          <a:lstStyle>
            <a:lvl1pPr>
              <a:buClr>
                <a:srgbClr val="F9B233"/>
              </a:buClr>
              <a:defRPr sz="3200"/>
            </a:lvl1pPr>
            <a:lvl2pPr>
              <a:buClr>
                <a:srgbClr val="F9B233"/>
              </a:buClr>
              <a:defRPr sz="2800"/>
            </a:lvl2pPr>
            <a:lvl3pPr>
              <a:buClr>
                <a:srgbClr val="F9B233"/>
              </a:buClr>
              <a:defRPr sz="2400"/>
            </a:lvl3pPr>
            <a:lvl4pPr>
              <a:buClr>
                <a:srgbClr val="F9B233"/>
              </a:buClr>
              <a:defRPr sz="2000"/>
            </a:lvl4pPr>
            <a:lvl5pPr>
              <a:buClr>
                <a:srgbClr val="F9B233"/>
              </a:buClr>
              <a:defRPr sz="2000"/>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texto 3">
            <a:extLst>
              <a:ext uri="{FF2B5EF4-FFF2-40B4-BE49-F238E27FC236}">
                <a16:creationId xmlns:a16="http://schemas.microsoft.com/office/drawing/2014/main" id="{767DC1AB-2C21-7E23-CA43-975BD61878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103F5C8-E681-F08A-F2EA-B251258243F0}"/>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6" name="Marcador de pie de página 5">
            <a:extLst>
              <a:ext uri="{FF2B5EF4-FFF2-40B4-BE49-F238E27FC236}">
                <a16:creationId xmlns:a16="http://schemas.microsoft.com/office/drawing/2014/main" id="{BB84F894-377F-B0CB-C4FB-413D8C8D0D8F}"/>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3C3A7764-509B-6E0D-BF2F-C24002671976}"/>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8" name="Imagen 7" descr="Un dibujo de una cara feliz&#10;&#10;Descripción generada automáticamente con confianza baja">
            <a:extLst>
              <a:ext uri="{FF2B5EF4-FFF2-40B4-BE49-F238E27FC236}">
                <a16:creationId xmlns:a16="http://schemas.microsoft.com/office/drawing/2014/main" id="{139B00AB-4ABD-563F-E7FF-1C7167F571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3280417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0D51F5-F6F6-A65B-EB46-6F14C5DEB93A}"/>
              </a:ext>
            </a:extLst>
          </p:cNvPr>
          <p:cNvSpPr>
            <a:spLocks noGrp="1"/>
          </p:cNvSpPr>
          <p:nvPr>
            <p:ph type="title"/>
          </p:nvPr>
        </p:nvSpPr>
        <p:spPr>
          <a:xfrm>
            <a:off x="839788" y="457200"/>
            <a:ext cx="3932237" cy="1600200"/>
          </a:xfrm>
        </p:spPr>
        <p:txBody>
          <a:bodyPr anchor="b">
            <a:normAutofit/>
          </a:bodyPr>
          <a:lstStyle>
            <a:lvl1pPr>
              <a:defRPr sz="2800">
                <a:gradFill>
                  <a:gsLst>
                    <a:gs pos="0">
                      <a:srgbClr val="E94E1B"/>
                    </a:gs>
                    <a:gs pos="100000">
                      <a:srgbClr val="F9B233"/>
                    </a:gs>
                  </a:gsLst>
                  <a:lin ang="1200000" scaled="0"/>
                </a:gradFill>
              </a:defRPr>
            </a:lvl1pPr>
          </a:lstStyle>
          <a:p>
            <a:r>
              <a:rPr lang="es-ES" dirty="0"/>
              <a:t>Haga clic para modificar el estilo de título del patrón</a:t>
            </a:r>
            <a:endParaRPr lang="en-GB" dirty="0"/>
          </a:p>
        </p:txBody>
      </p:sp>
      <p:sp>
        <p:nvSpPr>
          <p:cNvPr id="3" name="Marcador de posición de imagen 2">
            <a:extLst>
              <a:ext uri="{FF2B5EF4-FFF2-40B4-BE49-F238E27FC236}">
                <a16:creationId xmlns:a16="http://schemas.microsoft.com/office/drawing/2014/main" id="{2810A763-4722-2D2F-C612-6E4F63CBCB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arcador de texto 3">
            <a:extLst>
              <a:ext uri="{FF2B5EF4-FFF2-40B4-BE49-F238E27FC236}">
                <a16:creationId xmlns:a16="http://schemas.microsoft.com/office/drawing/2014/main" id="{F4A42D30-F5F0-16AD-4266-79816E8687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09DE773-2AF7-8B14-1DD0-6E8F54C76E50}"/>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6" name="Marcador de pie de página 5">
            <a:extLst>
              <a:ext uri="{FF2B5EF4-FFF2-40B4-BE49-F238E27FC236}">
                <a16:creationId xmlns:a16="http://schemas.microsoft.com/office/drawing/2014/main" id="{15903CF5-0E9F-F5E0-253D-1520D4910055}"/>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F824E106-9D1B-F982-3881-D3656275CED9}"/>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8" name="Imagen 7" descr="Un dibujo de una cara feliz&#10;&#10;Descripción generada automáticamente con confianza baja">
            <a:extLst>
              <a:ext uri="{FF2B5EF4-FFF2-40B4-BE49-F238E27FC236}">
                <a16:creationId xmlns:a16="http://schemas.microsoft.com/office/drawing/2014/main" id="{15600959-2B8B-870F-A288-2DED488DF7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450314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1EBEA32-89F6-40D1-ABB3-AA1C346A4286}"/>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3" name="Marcador de pie de página 2">
            <a:extLst>
              <a:ext uri="{FF2B5EF4-FFF2-40B4-BE49-F238E27FC236}">
                <a16:creationId xmlns:a16="http://schemas.microsoft.com/office/drawing/2014/main" id="{E58F8F6D-B828-C384-3967-BC3A21C278B4}"/>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F6637291-3F2D-7D3F-0CA6-6901343C4D3C}"/>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5" name="Imagen 4" descr="Un dibujo de una cara feliz&#10;&#10;Descripción generada automáticamente con confianza baja">
            <a:extLst>
              <a:ext uri="{FF2B5EF4-FFF2-40B4-BE49-F238E27FC236}">
                <a16:creationId xmlns:a16="http://schemas.microsoft.com/office/drawing/2014/main" id="{781EF7A8-8562-707B-834E-B5383648C9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743415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8" name="Imagen 7" descr="Imagen que contiene luz, reloj&#10;&#10;Descripción generada automáticamente">
            <a:extLst>
              <a:ext uri="{FF2B5EF4-FFF2-40B4-BE49-F238E27FC236}">
                <a16:creationId xmlns:a16="http://schemas.microsoft.com/office/drawing/2014/main" id="{EC58E8B7-C146-C828-825F-BE969795E7E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id="{FBD92E87-F3B1-A4F9-D594-B9562763812A}"/>
              </a:ext>
            </a:extLst>
          </p:cNvPr>
          <p:cNvSpPr>
            <a:spLocks noGrp="1"/>
          </p:cNvSpPr>
          <p:nvPr>
            <p:ph type="title"/>
          </p:nvPr>
        </p:nvSpPr>
        <p:spPr>
          <a:xfrm>
            <a:off x="838200" y="160337"/>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DDBD0D51-A228-E65F-5F18-9536D76ABAE2}"/>
              </a:ext>
            </a:extLst>
          </p:cNvPr>
          <p:cNvSpPr>
            <a:spLocks noGrp="1"/>
          </p:cNvSpPr>
          <p:nvPr>
            <p:ph idx="1"/>
          </p:nvPr>
        </p:nvSpPr>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fecha 3">
            <a:extLst>
              <a:ext uri="{FF2B5EF4-FFF2-40B4-BE49-F238E27FC236}">
                <a16:creationId xmlns:a16="http://schemas.microsoft.com/office/drawing/2014/main" id="{4F03E578-76D7-B4BE-F94A-CC9FF0D87135}"/>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5" name="Marcador de pie de página 4">
            <a:extLst>
              <a:ext uri="{FF2B5EF4-FFF2-40B4-BE49-F238E27FC236}">
                <a16:creationId xmlns:a16="http://schemas.microsoft.com/office/drawing/2014/main" id="{3C10252D-BBFB-1C9A-D4E4-AC5F5A19C4B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342F7EF7-EDDE-AAE2-0D14-E48434DE7278}"/>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0" name="Imagen 9" descr="Un dibujo de una cara feliz&#10;&#10;Descripción generada automáticamente con confianza baja">
            <a:extLst>
              <a:ext uri="{FF2B5EF4-FFF2-40B4-BE49-F238E27FC236}">
                <a16:creationId xmlns:a16="http://schemas.microsoft.com/office/drawing/2014/main" id="{3AEF2DBA-32C8-ECAC-FD03-499D148BC8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7675557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D92E87-F3B1-A4F9-D594-B9562763812A}"/>
              </a:ext>
            </a:extLst>
          </p:cNvPr>
          <p:cNvSpPr>
            <a:spLocks noGrp="1"/>
          </p:cNvSpPr>
          <p:nvPr>
            <p:ph type="title"/>
          </p:nvPr>
        </p:nvSpPr>
        <p:spPr>
          <a:xfrm>
            <a:off x="838200" y="500062"/>
            <a:ext cx="10515600" cy="1325563"/>
          </a:xfrm>
        </p:spPr>
        <p:txBody>
          <a:bodyPr>
            <a:noAutofit/>
          </a:bodyPr>
          <a:lstStyle>
            <a:lvl1pPr algn="l" defTabSz="914400" rtl="0" eaLnBrk="1" latinLnBrk="0" hangingPunct="1">
              <a:lnSpc>
                <a:spcPct val="90000"/>
              </a:lnSpc>
              <a:spcBef>
                <a:spcPct val="0"/>
              </a:spcBef>
              <a:buNone/>
              <a:defRPr lang="en-GB" sz="3600" b="1" kern="1200" dirty="0">
                <a:gradFill>
                  <a:gsLst>
                    <a:gs pos="0">
                      <a:srgbClr val="E94E1B"/>
                    </a:gs>
                    <a:gs pos="100000">
                      <a:srgbClr val="F9B233"/>
                    </a:gs>
                  </a:gsLst>
                  <a:lin ang="1200000" scaled="0"/>
                </a:gradFill>
                <a:latin typeface="Montserrat" pitchFamily="2" charset="0"/>
                <a:ea typeface="+mj-ea"/>
                <a:cs typeface="+mj-cs"/>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DDBD0D51-A228-E65F-5F18-9536D76ABAE2}"/>
              </a:ext>
            </a:extLst>
          </p:cNvPr>
          <p:cNvSpPr>
            <a:spLocks noGrp="1"/>
          </p:cNvSpPr>
          <p:nvPr>
            <p:ph idx="1"/>
          </p:nvPr>
        </p:nvSpPr>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fecha 3">
            <a:extLst>
              <a:ext uri="{FF2B5EF4-FFF2-40B4-BE49-F238E27FC236}">
                <a16:creationId xmlns:a16="http://schemas.microsoft.com/office/drawing/2014/main" id="{4F03E578-76D7-B4BE-F94A-CC9FF0D87135}"/>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5" name="Marcador de pie de página 4">
            <a:extLst>
              <a:ext uri="{FF2B5EF4-FFF2-40B4-BE49-F238E27FC236}">
                <a16:creationId xmlns:a16="http://schemas.microsoft.com/office/drawing/2014/main" id="{3C10252D-BBFB-1C9A-D4E4-AC5F5A19C4B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342F7EF7-EDDE-AAE2-0D14-E48434DE7278}"/>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0" name="Imagen 9" descr="Un dibujo de una cara feliz&#10;&#10;Descripción generada automáticamente con confianza baja">
            <a:extLst>
              <a:ext uri="{FF2B5EF4-FFF2-40B4-BE49-F238E27FC236}">
                <a16:creationId xmlns:a16="http://schemas.microsoft.com/office/drawing/2014/main" id="{3AEF2DBA-32C8-ECAC-FD03-499D148BC8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7543976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8" name="Imagen 7" descr="Imagen que contiene luz, reloj&#10;&#10;Descripción generada automáticamente">
            <a:extLst>
              <a:ext uri="{FF2B5EF4-FFF2-40B4-BE49-F238E27FC236}">
                <a16:creationId xmlns:a16="http://schemas.microsoft.com/office/drawing/2014/main" id="{B218AD49-FBD9-F897-B725-70CB8D84EC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648" r="-1"/>
          <a:stretch/>
        </p:blipFill>
        <p:spPr>
          <a:xfrm>
            <a:off x="0" y="0"/>
            <a:ext cx="12192000" cy="6858000"/>
          </a:xfrm>
          <a:prstGeom prst="rect">
            <a:avLst/>
          </a:prstGeom>
        </p:spPr>
      </p:pic>
      <p:sp>
        <p:nvSpPr>
          <p:cNvPr id="2" name="Título 1">
            <a:extLst>
              <a:ext uri="{FF2B5EF4-FFF2-40B4-BE49-F238E27FC236}">
                <a16:creationId xmlns:a16="http://schemas.microsoft.com/office/drawing/2014/main" id="{1C2D04F6-31C1-7448-92CD-B03EF294F71D}"/>
              </a:ext>
            </a:extLst>
          </p:cNvPr>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id="{E9EC3938-D9D3-D7B5-FA5B-3389621B9C1E}"/>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D31A9525-6BF0-B26F-9CD4-5A7C24399A7C}"/>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5" name="Marcador de pie de página 4">
            <a:extLst>
              <a:ext uri="{FF2B5EF4-FFF2-40B4-BE49-F238E27FC236}">
                <a16:creationId xmlns:a16="http://schemas.microsoft.com/office/drawing/2014/main" id="{9BEF75B0-3AE3-A43F-46E3-D9488C0559B0}"/>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46D02F52-0BC1-0CCC-D13F-CF6991B94AEF}"/>
              </a:ext>
            </a:extLst>
          </p:cNvPr>
          <p:cNvSpPr>
            <a:spLocks noGrp="1"/>
          </p:cNvSpPr>
          <p:nvPr>
            <p:ph type="sldNum" sz="quarter" idx="12"/>
          </p:nvPr>
        </p:nvSpPr>
        <p:spPr/>
        <p:txBody>
          <a:bodyPr/>
          <a:lstStyle/>
          <a:p>
            <a:fld id="{D3A92039-7BCC-4D02-A517-162A6F375201}" type="slidenum">
              <a:rPr lang="en-GB" smtClean="0"/>
              <a:t>‹Nº›</a:t>
            </a:fld>
            <a:endParaRPr lang="en-GB"/>
          </a:p>
        </p:txBody>
      </p:sp>
    </p:spTree>
    <p:extLst>
      <p:ext uri="{BB962C8B-B14F-4D97-AF65-F5344CB8AC3E}">
        <p14:creationId xmlns:p14="http://schemas.microsoft.com/office/powerpoint/2010/main" val="2012364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10" name="Imagen 9" descr="Imagen que contiene luz, reloj&#10;&#10;Descripción generada automáticamente">
            <a:extLst>
              <a:ext uri="{FF2B5EF4-FFF2-40B4-BE49-F238E27FC236}">
                <a16:creationId xmlns:a16="http://schemas.microsoft.com/office/drawing/2014/main" id="{9931BEB8-C89E-35D8-CE43-A782EC66DC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id="{ABD9D42A-E613-F023-5623-99E0F54DBAB1}"/>
              </a:ext>
            </a:extLst>
          </p:cNvPr>
          <p:cNvSpPr>
            <a:spLocks noGrp="1"/>
          </p:cNvSpPr>
          <p:nvPr>
            <p:ph type="title"/>
          </p:nvPr>
        </p:nvSpPr>
        <p:spPr>
          <a:xfrm>
            <a:off x="838200" y="160337"/>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66CD5838-F6B6-16F9-4B58-67C5C4AA2282}"/>
              </a:ext>
            </a:extLst>
          </p:cNvPr>
          <p:cNvSpPr>
            <a:spLocks noGrp="1"/>
          </p:cNvSpPr>
          <p:nvPr>
            <p:ph sz="half" idx="1"/>
          </p:nvPr>
        </p:nvSpPr>
        <p:spPr>
          <a:xfrm>
            <a:off x="838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contenido 3">
            <a:extLst>
              <a:ext uri="{FF2B5EF4-FFF2-40B4-BE49-F238E27FC236}">
                <a16:creationId xmlns:a16="http://schemas.microsoft.com/office/drawing/2014/main" id="{63C1E6F3-E25B-E239-F9B0-A09246156860}"/>
              </a:ext>
            </a:extLst>
          </p:cNvPr>
          <p:cNvSpPr>
            <a:spLocks noGrp="1"/>
          </p:cNvSpPr>
          <p:nvPr>
            <p:ph sz="half" idx="2"/>
          </p:nvPr>
        </p:nvSpPr>
        <p:spPr>
          <a:xfrm>
            <a:off x="6172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5" name="Marcador de fecha 4">
            <a:extLst>
              <a:ext uri="{FF2B5EF4-FFF2-40B4-BE49-F238E27FC236}">
                <a16:creationId xmlns:a16="http://schemas.microsoft.com/office/drawing/2014/main" id="{11C06696-1F7F-264F-1493-1C08C6A1F7DF}"/>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6" name="Marcador de pie de página 5">
            <a:extLst>
              <a:ext uri="{FF2B5EF4-FFF2-40B4-BE49-F238E27FC236}">
                <a16:creationId xmlns:a16="http://schemas.microsoft.com/office/drawing/2014/main" id="{FCB5DF13-DD4A-43A7-2CE8-20A51EB9791B}"/>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7A524410-88F6-4001-5CC9-38EFD991F9D8}"/>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id="{E771320F-8A12-7288-FCD4-994CFECD6C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510609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1_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D9D42A-E613-F023-5623-99E0F54DBAB1}"/>
              </a:ext>
            </a:extLst>
          </p:cNvPr>
          <p:cNvSpPr>
            <a:spLocks noGrp="1"/>
          </p:cNvSpPr>
          <p:nvPr>
            <p:ph type="title"/>
          </p:nvPr>
        </p:nvSpPr>
        <p:spPr>
          <a:xfrm>
            <a:off x="838200" y="500062"/>
            <a:ext cx="10515600" cy="1325563"/>
          </a:xfrm>
        </p:spPr>
        <p:txBody>
          <a:bodyPr vert="horz" lIns="91440" tIns="45720" rIns="91440" bIns="45720" rtlCol="0" anchor="ctr">
            <a:noAutofit/>
          </a:bodyPr>
          <a:lstStyle>
            <a:lvl1pPr>
              <a:defRPr lang="en-GB" sz="3600" dirty="0">
                <a:gradFill>
                  <a:gsLst>
                    <a:gs pos="0">
                      <a:srgbClr val="E94E1B"/>
                    </a:gs>
                    <a:gs pos="100000">
                      <a:srgbClr val="F9B233"/>
                    </a:gs>
                  </a:gsLst>
                  <a:lin ang="1200000" scaled="0"/>
                </a:gradFill>
              </a:defRPr>
            </a:lvl1pPr>
          </a:lstStyle>
          <a:p>
            <a:pPr lvl="0"/>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66CD5838-F6B6-16F9-4B58-67C5C4AA2282}"/>
              </a:ext>
            </a:extLst>
          </p:cNvPr>
          <p:cNvSpPr>
            <a:spLocks noGrp="1"/>
          </p:cNvSpPr>
          <p:nvPr>
            <p:ph sz="half" idx="1"/>
          </p:nvPr>
        </p:nvSpPr>
        <p:spPr>
          <a:xfrm>
            <a:off x="838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contenido 3">
            <a:extLst>
              <a:ext uri="{FF2B5EF4-FFF2-40B4-BE49-F238E27FC236}">
                <a16:creationId xmlns:a16="http://schemas.microsoft.com/office/drawing/2014/main" id="{63C1E6F3-E25B-E239-F9B0-A09246156860}"/>
              </a:ext>
            </a:extLst>
          </p:cNvPr>
          <p:cNvSpPr>
            <a:spLocks noGrp="1"/>
          </p:cNvSpPr>
          <p:nvPr>
            <p:ph sz="half" idx="2"/>
          </p:nvPr>
        </p:nvSpPr>
        <p:spPr>
          <a:xfrm>
            <a:off x="6172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5" name="Marcador de fecha 4">
            <a:extLst>
              <a:ext uri="{FF2B5EF4-FFF2-40B4-BE49-F238E27FC236}">
                <a16:creationId xmlns:a16="http://schemas.microsoft.com/office/drawing/2014/main" id="{11C06696-1F7F-264F-1493-1C08C6A1F7DF}"/>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6" name="Marcador de pie de página 5">
            <a:extLst>
              <a:ext uri="{FF2B5EF4-FFF2-40B4-BE49-F238E27FC236}">
                <a16:creationId xmlns:a16="http://schemas.microsoft.com/office/drawing/2014/main" id="{FCB5DF13-DD4A-43A7-2CE8-20A51EB9791B}"/>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7A524410-88F6-4001-5CC9-38EFD991F9D8}"/>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id="{E771320F-8A12-7288-FCD4-994CFECD6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492057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0" name="Imagen 9" descr="Imagen que contiene luz, reloj&#10;&#10;Descripción generada automáticamente">
            <a:extLst>
              <a:ext uri="{FF2B5EF4-FFF2-40B4-BE49-F238E27FC236}">
                <a16:creationId xmlns:a16="http://schemas.microsoft.com/office/drawing/2014/main" id="{1D652AFF-A5E5-4357-D98D-A1FBB6F61C9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id="{1A717BE9-5558-8CE9-3C93-ADDE23354E4B}"/>
              </a:ext>
            </a:extLst>
          </p:cNvPr>
          <p:cNvSpPr>
            <a:spLocks noGrp="1"/>
          </p:cNvSpPr>
          <p:nvPr>
            <p:ph type="title"/>
          </p:nvPr>
        </p:nvSpPr>
        <p:spPr>
          <a:xfrm>
            <a:off x="838200" y="168276"/>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id="{91D950C0-8436-7A46-89C9-E96803FB31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0981399-12D0-5CDD-9A5F-BB387592F46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B4B83124-123C-7EA0-C5CA-132B1C6EA1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CC4D7A-1CB0-4A21-296E-2771C07C8C9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723F1A8E-3AFF-FC3A-0A17-02E376F75A14}"/>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8" name="Marcador de pie de página 7">
            <a:extLst>
              <a:ext uri="{FF2B5EF4-FFF2-40B4-BE49-F238E27FC236}">
                <a16:creationId xmlns:a16="http://schemas.microsoft.com/office/drawing/2014/main" id="{EF534DAE-0A4D-D60A-82F8-DB54043F7DD2}"/>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3C887F39-002B-A5EF-2734-146C0D3837A1}"/>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id="{6785B7D2-6E9B-066F-4134-25D7F112EF4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288029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1_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717BE9-5558-8CE9-3C93-ADDE23354E4B}"/>
              </a:ext>
            </a:extLst>
          </p:cNvPr>
          <p:cNvSpPr>
            <a:spLocks noGrp="1"/>
          </p:cNvSpPr>
          <p:nvPr>
            <p:ph type="title"/>
          </p:nvPr>
        </p:nvSpPr>
        <p:spPr>
          <a:xfrm>
            <a:off x="838200" y="318388"/>
            <a:ext cx="10515600" cy="1325563"/>
          </a:xfrm>
        </p:spPr>
        <p:txBody>
          <a:bodyPr>
            <a:noAutofit/>
          </a:bodyPr>
          <a:lstStyle>
            <a:lvl1pPr>
              <a:defRPr lang="en-GB" sz="3600" b="1" kern="1200" dirty="0">
                <a:gradFill>
                  <a:gsLst>
                    <a:gs pos="0">
                      <a:srgbClr val="E94E1B"/>
                    </a:gs>
                    <a:gs pos="100000">
                      <a:srgbClr val="F9B233"/>
                    </a:gs>
                  </a:gsLst>
                  <a:lin ang="1200000" scaled="0"/>
                </a:gradFill>
                <a:latin typeface="Montserrat" pitchFamily="2" charset="0"/>
                <a:ea typeface="+mj-ea"/>
                <a:cs typeface="+mj-cs"/>
              </a:defRPr>
            </a:lvl1pPr>
          </a:lstStyle>
          <a:p>
            <a:pPr lvl="0" algn="l" defTabSz="914400" rtl="0" eaLnBrk="1" latinLnBrk="0" hangingPunct="1">
              <a:lnSpc>
                <a:spcPct val="90000"/>
              </a:lnSpc>
              <a:spcBef>
                <a:spcPct val="0"/>
              </a:spcBef>
              <a:buNone/>
            </a:pPr>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id="{91D950C0-8436-7A46-89C9-E96803FB31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0981399-12D0-5CDD-9A5F-BB387592F46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B4B83124-123C-7EA0-C5CA-132B1C6EA1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CC4D7A-1CB0-4A21-296E-2771C07C8C9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723F1A8E-3AFF-FC3A-0A17-02E376F75A14}"/>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8" name="Marcador de pie de página 7">
            <a:extLst>
              <a:ext uri="{FF2B5EF4-FFF2-40B4-BE49-F238E27FC236}">
                <a16:creationId xmlns:a16="http://schemas.microsoft.com/office/drawing/2014/main" id="{EF534DAE-0A4D-D60A-82F8-DB54043F7DD2}"/>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3C887F39-002B-A5EF-2734-146C0D3837A1}"/>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id="{6785B7D2-6E9B-066F-4134-25D7F112EF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910621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6" name="Imagen 5" descr="Imagen que contiene luz, reloj&#10;&#10;Descripción generada automáticamente">
            <a:extLst>
              <a:ext uri="{FF2B5EF4-FFF2-40B4-BE49-F238E27FC236}">
                <a16:creationId xmlns:a16="http://schemas.microsoft.com/office/drawing/2014/main" id="{A89426AA-1285-02EA-946C-B57E494C1BA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id="{E552A757-3B4B-0846-53F0-B9B1710DE3E0}"/>
              </a:ext>
            </a:extLst>
          </p:cNvPr>
          <p:cNvSpPr>
            <a:spLocks noGrp="1"/>
          </p:cNvSpPr>
          <p:nvPr>
            <p:ph type="title"/>
          </p:nvPr>
        </p:nvSpPr>
        <p:spPr>
          <a:xfrm>
            <a:off x="838200" y="160337"/>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fecha 2">
            <a:extLst>
              <a:ext uri="{FF2B5EF4-FFF2-40B4-BE49-F238E27FC236}">
                <a16:creationId xmlns:a16="http://schemas.microsoft.com/office/drawing/2014/main" id="{C4657319-E5BD-B863-AE64-0140A49ABCB0}"/>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4" name="Marcador de pie de página 3">
            <a:extLst>
              <a:ext uri="{FF2B5EF4-FFF2-40B4-BE49-F238E27FC236}">
                <a16:creationId xmlns:a16="http://schemas.microsoft.com/office/drawing/2014/main" id="{50936CDA-AF2A-C796-7125-58C71F7FA2F1}"/>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EF27F4AA-140A-971A-1607-731B7F8D4523}"/>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7" name="Imagen 6" descr="Un dibujo de una cara feliz&#10;&#10;Descripción generada automáticamente con confianza baja">
            <a:extLst>
              <a:ext uri="{FF2B5EF4-FFF2-40B4-BE49-F238E27FC236}">
                <a16:creationId xmlns:a16="http://schemas.microsoft.com/office/drawing/2014/main" id="{D96F3049-B165-F825-BBEE-84FC440AD2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3689537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432A7AFB-2C06-51BE-1D8C-CE2419E9EB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id="{A16174A3-880E-87B5-B52E-342F759820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fecha 3">
            <a:extLst>
              <a:ext uri="{FF2B5EF4-FFF2-40B4-BE49-F238E27FC236}">
                <a16:creationId xmlns:a16="http://schemas.microsoft.com/office/drawing/2014/main" id="{0F6BA74B-509B-61B1-49FC-389897FC61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C84D97-110F-436D-8052-5194FC30C3C0}" type="datetimeFigureOut">
              <a:rPr lang="en-GB" smtClean="0"/>
              <a:t>05/08/2026</a:t>
            </a:fld>
            <a:endParaRPr lang="en-GB"/>
          </a:p>
        </p:txBody>
      </p:sp>
      <p:sp>
        <p:nvSpPr>
          <p:cNvPr id="5" name="Marcador de pie de página 4">
            <a:extLst>
              <a:ext uri="{FF2B5EF4-FFF2-40B4-BE49-F238E27FC236}">
                <a16:creationId xmlns:a16="http://schemas.microsoft.com/office/drawing/2014/main" id="{19FBDB73-0FA7-FF30-9D47-279702892B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9D4B8DE4-BB5E-18E8-DA6C-FB9AB9BB71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A92039-7BCC-4D02-A517-162A6F375201}" type="slidenum">
              <a:rPr lang="en-GB" smtClean="0"/>
              <a:t>‹Nº›</a:t>
            </a:fld>
            <a:endParaRPr lang="en-GB"/>
          </a:p>
        </p:txBody>
      </p:sp>
    </p:spTree>
    <p:extLst>
      <p:ext uri="{BB962C8B-B14F-4D97-AF65-F5344CB8AC3E}">
        <p14:creationId xmlns:p14="http://schemas.microsoft.com/office/powerpoint/2010/main" val="2690480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62" r:id="rId6"/>
    <p:sldLayoutId id="2147483653" r:id="rId7"/>
    <p:sldLayoutId id="2147483663" r:id="rId8"/>
    <p:sldLayoutId id="2147483654" r:id="rId9"/>
    <p:sldLayoutId id="2147483664" r:id="rId10"/>
    <p:sldLayoutId id="2147483655" r:id="rId11"/>
    <p:sldLayoutId id="2147483656" r:id="rId12"/>
    <p:sldLayoutId id="2147483657" r:id="rId13"/>
    <p:sldLayoutId id="2147483661" r:id="rId14"/>
  </p:sldLayoutIdLst>
  <p:txStyles>
    <p:titleStyle>
      <a:lvl1pPr algn="l" defTabSz="914400" rtl="0" eaLnBrk="1" latinLnBrk="0" hangingPunct="1">
        <a:lnSpc>
          <a:spcPct val="90000"/>
        </a:lnSpc>
        <a:spcBef>
          <a:spcPct val="0"/>
        </a:spcBef>
        <a:buNone/>
        <a:defRPr sz="4400" b="1" kern="1200">
          <a:solidFill>
            <a:schemeClr val="tx1"/>
          </a:solidFill>
          <a:latin typeface="Montserrat"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2.jp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jpg"/><Relationship Id="rId11" Type="http://schemas.openxmlformats.org/officeDocument/2006/relationships/image" Target="../media/image20.png"/><Relationship Id="rId5" Type="http://schemas.openxmlformats.org/officeDocument/2006/relationships/image" Target="../media/image14.jpg"/><Relationship Id="rId10" Type="http://schemas.openxmlformats.org/officeDocument/2006/relationships/image" Target="../media/image19.jpg"/><Relationship Id="rId4" Type="http://schemas.openxmlformats.org/officeDocument/2006/relationships/image" Target="../media/image13.png"/><Relationship Id="rId9" Type="http://schemas.openxmlformats.org/officeDocument/2006/relationships/image" Target="../media/image1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hyperlink" Target="https://www.dhet.gov.za/SitePages/Higher-Education-Management-Information-System.aspx"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8285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D667F-3A8E-3279-202F-4E010E204C3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987A456-52CB-54BA-4465-D197EA515BC8}"/>
              </a:ext>
            </a:extLst>
          </p:cNvPr>
          <p:cNvSpPr>
            <a:spLocks noGrp="1"/>
          </p:cNvSpPr>
          <p:nvPr>
            <p:ph type="title"/>
          </p:nvPr>
        </p:nvSpPr>
        <p:spPr>
          <a:xfrm>
            <a:off x="838200" y="500062"/>
            <a:ext cx="10515600" cy="929727"/>
          </a:xfrm>
        </p:spPr>
        <p:txBody>
          <a:bodyPr/>
          <a:lstStyle/>
          <a:p>
            <a:pPr algn="ctr"/>
            <a:r>
              <a:rPr lang="en-GB" sz="2800" dirty="0"/>
              <a:t>CHE private higher education data collection </a:t>
            </a:r>
          </a:p>
        </p:txBody>
      </p:sp>
      <p:sp>
        <p:nvSpPr>
          <p:cNvPr id="3" name="Marcador de contenido 2">
            <a:extLst>
              <a:ext uri="{FF2B5EF4-FFF2-40B4-BE49-F238E27FC236}">
                <a16:creationId xmlns:a16="http://schemas.microsoft.com/office/drawing/2014/main" id="{D20B1365-FE66-5AC9-D591-C926FE6973D3}"/>
              </a:ext>
            </a:extLst>
          </p:cNvPr>
          <p:cNvSpPr>
            <a:spLocks noGrp="1"/>
          </p:cNvSpPr>
          <p:nvPr>
            <p:ph idx="1"/>
          </p:nvPr>
        </p:nvSpPr>
        <p:spPr>
          <a:xfrm>
            <a:off x="838200" y="1270000"/>
            <a:ext cx="10515600" cy="4906963"/>
          </a:xfrm>
        </p:spPr>
        <p:txBody>
          <a:bodyPr>
            <a:normAutofit/>
          </a:bodyPr>
          <a:lstStyle/>
          <a:p>
            <a:r>
              <a:rPr lang="en-ZA" sz="2000" dirty="0"/>
              <a:t>All approved qualifications must be registered on the National Qualifications Framework (NQF).</a:t>
            </a:r>
          </a:p>
          <a:p>
            <a:r>
              <a:rPr lang="en-ZA" sz="2000" dirty="0"/>
              <a:t>SAQA does not use the ISCED field of study classification system of UNESCO but use their own classification system that can be found in the document: “Guidelines for the development and evaluations of qualifications and part qualifications for registration on the national qualifications framework” pages 39 to 41.</a:t>
            </a:r>
          </a:p>
          <a:p>
            <a:r>
              <a:rPr lang="en-ZA" sz="2000" dirty="0"/>
              <a:t>Data collected by the CHE include:</a:t>
            </a:r>
          </a:p>
          <a:p>
            <a:pPr lvl="1"/>
            <a:r>
              <a:rPr lang="en-ZA" sz="1600" dirty="0"/>
              <a:t>Information collected by institution</a:t>
            </a:r>
          </a:p>
          <a:p>
            <a:pPr marL="714375" lvl="1" indent="-257175"/>
            <a:r>
              <a:rPr lang="en-ZA" sz="1600" dirty="0"/>
              <a:t>Student enrolments by qualification type, field of study, gender, mode of study (contact or distance) and nationality</a:t>
            </a:r>
          </a:p>
          <a:p>
            <a:pPr lvl="1"/>
            <a:r>
              <a:rPr lang="en-ZA" sz="1600" dirty="0"/>
              <a:t>Graduates by qualification type and gender</a:t>
            </a:r>
          </a:p>
          <a:p>
            <a:pPr lvl="1"/>
            <a:r>
              <a:rPr lang="en-ZA" sz="1600" dirty="0"/>
              <a:t>Headcounts of academic staff by appointment type (permanent, temporary)</a:t>
            </a:r>
          </a:p>
          <a:p>
            <a:pPr lvl="1"/>
            <a:r>
              <a:rPr lang="en-ZA" sz="1600" dirty="0"/>
              <a:t>Highest qualification of permanent academic staff.</a:t>
            </a:r>
          </a:p>
          <a:p>
            <a:endParaRPr lang="en-GB" dirty="0"/>
          </a:p>
        </p:txBody>
      </p:sp>
    </p:spTree>
    <p:extLst>
      <p:ext uri="{BB962C8B-B14F-4D97-AF65-F5344CB8AC3E}">
        <p14:creationId xmlns:p14="http://schemas.microsoft.com/office/powerpoint/2010/main" val="4162469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19D2E-6AFC-52AA-3A30-B6146BE8341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30BA33D-95FA-D33E-2E6F-4E5BFD6CA0C6}"/>
              </a:ext>
            </a:extLst>
          </p:cNvPr>
          <p:cNvSpPr>
            <a:spLocks noGrp="1"/>
          </p:cNvSpPr>
          <p:nvPr>
            <p:ph type="title"/>
          </p:nvPr>
        </p:nvSpPr>
        <p:spPr>
          <a:xfrm>
            <a:off x="838200" y="2741511"/>
            <a:ext cx="10515600" cy="1374977"/>
          </a:xfrm>
        </p:spPr>
        <p:txBody>
          <a:bodyPr>
            <a:normAutofit/>
          </a:bodyPr>
          <a:lstStyle/>
          <a:p>
            <a:r>
              <a:rPr lang="en-GB" sz="4000" dirty="0"/>
              <a:t>Data collection on public higher education institutions</a:t>
            </a:r>
          </a:p>
        </p:txBody>
      </p:sp>
    </p:spTree>
    <p:extLst>
      <p:ext uri="{BB962C8B-B14F-4D97-AF65-F5344CB8AC3E}">
        <p14:creationId xmlns:p14="http://schemas.microsoft.com/office/powerpoint/2010/main" val="27346431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2B3E1-03AB-6D4E-A745-E663618B8EB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1EEACAC-5FE0-5E6A-67F5-81B499A888CA}"/>
              </a:ext>
            </a:extLst>
          </p:cNvPr>
          <p:cNvSpPr>
            <a:spLocks noGrp="1"/>
          </p:cNvSpPr>
          <p:nvPr>
            <p:ph type="title"/>
          </p:nvPr>
        </p:nvSpPr>
        <p:spPr>
          <a:xfrm>
            <a:off x="838200" y="500062"/>
            <a:ext cx="10515600" cy="929727"/>
          </a:xfrm>
        </p:spPr>
        <p:txBody>
          <a:bodyPr/>
          <a:lstStyle/>
          <a:p>
            <a:pPr algn="ctr"/>
            <a:r>
              <a:rPr lang="en-GB" sz="2800" dirty="0"/>
              <a:t>DHET public higher education data collection </a:t>
            </a:r>
          </a:p>
        </p:txBody>
      </p:sp>
      <p:sp>
        <p:nvSpPr>
          <p:cNvPr id="3" name="Marcador de contenido 2">
            <a:extLst>
              <a:ext uri="{FF2B5EF4-FFF2-40B4-BE49-F238E27FC236}">
                <a16:creationId xmlns:a16="http://schemas.microsoft.com/office/drawing/2014/main" id="{EE875178-1BBF-01CD-DBEC-596BC4D4611C}"/>
              </a:ext>
            </a:extLst>
          </p:cNvPr>
          <p:cNvSpPr>
            <a:spLocks noGrp="1"/>
          </p:cNvSpPr>
          <p:nvPr>
            <p:ph idx="1"/>
          </p:nvPr>
        </p:nvSpPr>
        <p:spPr>
          <a:xfrm>
            <a:off x="838200" y="1270000"/>
            <a:ext cx="10515600" cy="4922982"/>
          </a:xfrm>
        </p:spPr>
        <p:txBody>
          <a:bodyPr>
            <a:normAutofit fontScale="85000" lnSpcReduction="10000"/>
          </a:bodyPr>
          <a:lstStyle/>
          <a:p>
            <a:pPr>
              <a:lnSpc>
                <a:spcPct val="110000"/>
              </a:lnSpc>
            </a:pPr>
            <a:r>
              <a:rPr lang="en-GB" sz="2000" dirty="0"/>
              <a:t>Universities are required to submit student, staff, and space data according to data specifications in flat ASCII files to the DHET at specific dates. Data are thus submitted and collected electronically.</a:t>
            </a:r>
          </a:p>
          <a:p>
            <a:pPr>
              <a:lnSpc>
                <a:spcPct val="110000"/>
              </a:lnSpc>
            </a:pPr>
            <a:r>
              <a:rPr lang="en-GB" sz="2000" dirty="0"/>
              <a:t>There are several annual data sets that public universities must submit to the DHET:</a:t>
            </a:r>
          </a:p>
          <a:p>
            <a:pPr lvl="1">
              <a:lnSpc>
                <a:spcPct val="110000"/>
              </a:lnSpc>
              <a:spcAft>
                <a:spcPts val="600"/>
              </a:spcAft>
            </a:pPr>
            <a:r>
              <a:rPr lang="en-GB" sz="1800" dirty="0"/>
              <a:t>First Staff HEMIS data set for the previous year by the end of February (preliminary). Final audited Staff HEMIS data set for the previous year by the end of July.</a:t>
            </a:r>
          </a:p>
          <a:p>
            <a:pPr lvl="1">
              <a:lnSpc>
                <a:spcPct val="110000"/>
              </a:lnSpc>
              <a:spcAft>
                <a:spcPts val="600"/>
              </a:spcAft>
            </a:pPr>
            <a:r>
              <a:rPr lang="en-GB" sz="1800" dirty="0"/>
              <a:t>In a specific year, the first Student HEMIS data (preliminary) mut be submitted by the end of September of that year. The second Student HEMIS data (preliminary) for the previous year must be submitted by the end of April. The final audited Student HEMIS data must be submitted by the end of July. This data are used for the calculation of the subsidy allocation to the universities for the next year. There is thus a one-year lag in the data being available at national level (normally tested and validated for official release by November. There is a two-year lag in the subsidy allocation based on the data of year n.</a:t>
            </a:r>
          </a:p>
          <a:p>
            <a:pPr lvl="1">
              <a:lnSpc>
                <a:spcPct val="110000"/>
              </a:lnSpc>
              <a:spcAft>
                <a:spcPts val="600"/>
              </a:spcAft>
            </a:pPr>
            <a:r>
              <a:rPr lang="en-GB" sz="1800" dirty="0"/>
              <a:t>At the end of May, the Space HEMIS data of the previous year must be submitted which include data on lecture venues, research laboratories, laboratories, office space and other venues.</a:t>
            </a:r>
          </a:p>
          <a:p>
            <a:pPr lvl="1">
              <a:lnSpc>
                <a:spcPct val="110000"/>
              </a:lnSpc>
            </a:pPr>
            <a:r>
              <a:rPr lang="en-GB" sz="1800" dirty="0"/>
              <a:t>Universities must submit a Post Docs HEMIS submission at the end of March for the previous year.</a:t>
            </a:r>
          </a:p>
          <a:p>
            <a:endParaRPr lang="en-GB" sz="2000" dirty="0"/>
          </a:p>
        </p:txBody>
      </p:sp>
    </p:spTree>
    <p:extLst>
      <p:ext uri="{BB962C8B-B14F-4D97-AF65-F5344CB8AC3E}">
        <p14:creationId xmlns:p14="http://schemas.microsoft.com/office/powerpoint/2010/main" val="731637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AE8B1-4AC4-C16D-4D74-AF2F4AF40E9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A95FBA1-5880-25B0-E641-CF6EA05E7BD6}"/>
              </a:ext>
            </a:extLst>
          </p:cNvPr>
          <p:cNvSpPr>
            <a:spLocks noGrp="1"/>
          </p:cNvSpPr>
          <p:nvPr>
            <p:ph type="title"/>
          </p:nvPr>
        </p:nvSpPr>
        <p:spPr>
          <a:xfrm>
            <a:off x="838200" y="500062"/>
            <a:ext cx="10515600" cy="929727"/>
          </a:xfrm>
        </p:spPr>
        <p:txBody>
          <a:bodyPr/>
          <a:lstStyle/>
          <a:p>
            <a:pPr algn="ctr"/>
            <a:r>
              <a:rPr lang="en-GB" sz="2800" dirty="0"/>
              <a:t>DHET public higher education data collection </a:t>
            </a:r>
          </a:p>
        </p:txBody>
      </p:sp>
      <p:sp>
        <p:nvSpPr>
          <p:cNvPr id="3" name="Marcador de contenido 2">
            <a:extLst>
              <a:ext uri="{FF2B5EF4-FFF2-40B4-BE49-F238E27FC236}">
                <a16:creationId xmlns:a16="http://schemas.microsoft.com/office/drawing/2014/main" id="{2DE27B03-26E9-F8E9-7CE6-F451E15D680D}"/>
              </a:ext>
            </a:extLst>
          </p:cNvPr>
          <p:cNvSpPr>
            <a:spLocks noGrp="1"/>
          </p:cNvSpPr>
          <p:nvPr>
            <p:ph idx="1"/>
          </p:nvPr>
        </p:nvSpPr>
        <p:spPr>
          <a:xfrm>
            <a:off x="838200" y="1270000"/>
            <a:ext cx="10515600" cy="5180676"/>
          </a:xfrm>
        </p:spPr>
        <p:txBody>
          <a:bodyPr>
            <a:normAutofit/>
          </a:bodyPr>
          <a:lstStyle/>
          <a:p>
            <a:r>
              <a:rPr lang="en-GB" sz="1500" dirty="0"/>
              <a:t>Research output data for the previous year which include research articles published in accredited journals, chapters in books, books and conference proceedings must be submitted by middle of May. This is used for subsidy allocations.</a:t>
            </a:r>
          </a:p>
          <a:p>
            <a:r>
              <a:rPr lang="en-GB" sz="1500" dirty="0"/>
              <a:t>Creative outputs also qualify for subsidy such as music performances as well as innovations. Data on these outputs for the previous three years must be submitted by the end of September.</a:t>
            </a:r>
          </a:p>
          <a:p>
            <a:r>
              <a:rPr lang="en-GB" sz="1500" dirty="0"/>
              <a:t>Audited enrolments in clinical training programmes for the previous year must be submitted by the end of May for the calculation of the clinical training grant for the next year.</a:t>
            </a:r>
          </a:p>
          <a:p>
            <a:r>
              <a:rPr lang="en-ZA" sz="1500" dirty="0"/>
              <a:t>Report and audited data on foundation programmes (extended programmes that include foundation modules to prepare students better for higher education) for the previous year must be submitted by the end of May.</a:t>
            </a:r>
          </a:p>
          <a:p>
            <a:r>
              <a:rPr lang="en-ZA" sz="1500" dirty="0"/>
              <a:t>Report and audited expenditure on the University Capacity Development Grants must be submitted by the end of May.</a:t>
            </a:r>
          </a:p>
          <a:p>
            <a:r>
              <a:rPr lang="en-ZA" sz="1500" dirty="0"/>
              <a:t>Progress reports on Veterinary Sciences for the previous year must be submitted by the end of May.</a:t>
            </a:r>
          </a:p>
          <a:p>
            <a:r>
              <a:rPr lang="en-ZA" sz="1500" dirty="0"/>
              <a:t>Audited progress reports and expenditure for the Infrastructure &amp; Efficiency Grant for the previous year must be submitted by the end of May.</a:t>
            </a:r>
          </a:p>
          <a:p>
            <a:endParaRPr lang="en-GB" sz="2000" dirty="0"/>
          </a:p>
        </p:txBody>
      </p:sp>
    </p:spTree>
    <p:extLst>
      <p:ext uri="{BB962C8B-B14F-4D97-AF65-F5344CB8AC3E}">
        <p14:creationId xmlns:p14="http://schemas.microsoft.com/office/powerpoint/2010/main" val="1657605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23953-7309-E2E8-DE17-B5B4D81D87F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28B807C-7F1A-ACB8-C1C1-D906F8670530}"/>
              </a:ext>
            </a:extLst>
          </p:cNvPr>
          <p:cNvSpPr>
            <a:spLocks noGrp="1"/>
          </p:cNvSpPr>
          <p:nvPr>
            <p:ph type="title"/>
          </p:nvPr>
        </p:nvSpPr>
        <p:spPr>
          <a:xfrm>
            <a:off x="838200" y="324196"/>
            <a:ext cx="10515600" cy="556953"/>
          </a:xfrm>
        </p:spPr>
        <p:txBody>
          <a:bodyPr/>
          <a:lstStyle/>
          <a:p>
            <a:pPr algn="ctr"/>
            <a:r>
              <a:rPr lang="en-GB" sz="2800" dirty="0"/>
              <a:t>Data elements contained in the data files</a:t>
            </a:r>
          </a:p>
        </p:txBody>
      </p:sp>
      <p:sp>
        <p:nvSpPr>
          <p:cNvPr id="3" name="Marcador de contenido 2">
            <a:extLst>
              <a:ext uri="{FF2B5EF4-FFF2-40B4-BE49-F238E27FC236}">
                <a16:creationId xmlns:a16="http://schemas.microsoft.com/office/drawing/2014/main" id="{821724CF-7776-6253-7BA1-B4DD67910A42}"/>
              </a:ext>
            </a:extLst>
          </p:cNvPr>
          <p:cNvSpPr>
            <a:spLocks noGrp="1"/>
          </p:cNvSpPr>
          <p:nvPr>
            <p:ph idx="1"/>
          </p:nvPr>
        </p:nvSpPr>
        <p:spPr>
          <a:xfrm>
            <a:off x="455814" y="835126"/>
            <a:ext cx="10515600" cy="5187748"/>
          </a:xfrm>
        </p:spPr>
        <p:txBody>
          <a:bodyPr>
            <a:normAutofit fontScale="85000" lnSpcReduction="10000"/>
          </a:bodyPr>
          <a:lstStyle/>
          <a:p>
            <a:pPr>
              <a:lnSpc>
                <a:spcPct val="110000"/>
              </a:lnSpc>
            </a:pPr>
            <a:r>
              <a:rPr lang="en-ZA" sz="1900" dirty="0"/>
              <a:t>The </a:t>
            </a:r>
            <a:r>
              <a:rPr lang="en-ZA" sz="1900" b="1" dirty="0"/>
              <a:t>Student HEMIS s</a:t>
            </a:r>
            <a:r>
              <a:rPr lang="en-ZA" sz="1900" dirty="0"/>
              <a:t>ubmissions contain the following files that can all be linked with a unique identifier:</a:t>
            </a:r>
          </a:p>
          <a:p>
            <a:pPr lvl="1">
              <a:lnSpc>
                <a:spcPct val="110000"/>
              </a:lnSpc>
            </a:pPr>
            <a:r>
              <a:rPr lang="en-ZA" sz="1700" dirty="0"/>
              <a:t>Student file </a:t>
            </a:r>
          </a:p>
          <a:p>
            <a:pPr lvl="1">
              <a:lnSpc>
                <a:spcPct val="110000"/>
              </a:lnSpc>
            </a:pPr>
            <a:r>
              <a:rPr lang="en-ZA" sz="1700" dirty="0"/>
              <a:t>Course registration file</a:t>
            </a:r>
          </a:p>
          <a:p>
            <a:pPr lvl="1">
              <a:lnSpc>
                <a:spcPct val="110000"/>
              </a:lnSpc>
            </a:pPr>
            <a:r>
              <a:rPr lang="en-ZA" sz="1700" dirty="0"/>
              <a:t>Course file</a:t>
            </a:r>
          </a:p>
          <a:p>
            <a:pPr lvl="1">
              <a:lnSpc>
                <a:spcPct val="110000"/>
              </a:lnSpc>
            </a:pPr>
            <a:r>
              <a:rPr lang="en-ZA" sz="1700" dirty="0"/>
              <a:t>Credit value file</a:t>
            </a:r>
          </a:p>
          <a:p>
            <a:pPr lvl="1">
              <a:lnSpc>
                <a:spcPct val="110000"/>
              </a:lnSpc>
            </a:pPr>
            <a:r>
              <a:rPr lang="en-ZA" sz="1700" dirty="0"/>
              <a:t>Qualification file</a:t>
            </a:r>
          </a:p>
          <a:p>
            <a:pPr lvl="1">
              <a:lnSpc>
                <a:spcPct val="110000"/>
              </a:lnSpc>
            </a:pPr>
            <a:r>
              <a:rPr lang="en-ZA" sz="1700" dirty="0"/>
              <a:t>Qualification CESM file (Classification of Education Subject Matter – which is the classification system that is used by DHET to classify the subject matter of modules/ courses according to field and sub-field of study – it goes down to three levels of classification)</a:t>
            </a:r>
          </a:p>
          <a:p>
            <a:pPr marL="457200" lvl="1" indent="0">
              <a:lnSpc>
                <a:spcPct val="110000"/>
              </a:lnSpc>
              <a:buNone/>
            </a:pPr>
            <a:endParaRPr lang="en-ZA" sz="1500" dirty="0"/>
          </a:p>
          <a:p>
            <a:pPr marL="457200" lvl="1" indent="0">
              <a:lnSpc>
                <a:spcPct val="110000"/>
              </a:lnSpc>
              <a:buNone/>
            </a:pPr>
            <a:r>
              <a:rPr lang="en-ZA" sz="1700" b="1" dirty="0"/>
              <a:t>The Student File contains the following variables: </a:t>
            </a:r>
            <a:r>
              <a:rPr lang="en-ZA" sz="1700" dirty="0"/>
              <a:t>Student number, South African identity number, Qualification code, Qualification commencement date, Entrance category, Date of birth, Gender, Race, Nationality, Citizen-resident status, Home language, NSFAS status, Institutional housing, Previous year’s activity, Secondary education completion, Matriculation aggregate, Attendance mode, Qualification requirements status, CESM category for first area of specialisation, CESM category for second area of specialisation, CESM category for third area of specialisation, CESM category for fourth area of specialisation, Home postcode, Home address, Disability status, Socio-economic status, Student last name, Student first name, Student middle name, Postal address, % research for masters qualification, Examination centre number, Examination Centre name, Professional development, Full time/ Part-time study, Activity in current year.</a:t>
            </a:r>
          </a:p>
          <a:p>
            <a:pPr marL="457200" lvl="1" indent="0">
              <a:lnSpc>
                <a:spcPct val="110000"/>
              </a:lnSpc>
              <a:buNone/>
            </a:pPr>
            <a:endParaRPr lang="en-ZA" sz="1500" dirty="0"/>
          </a:p>
          <a:p>
            <a:pPr marL="266700" lvl="1" indent="-266700">
              <a:lnSpc>
                <a:spcPct val="110000"/>
              </a:lnSpc>
            </a:pPr>
            <a:endParaRPr lang="en-GB" sz="2000" dirty="0"/>
          </a:p>
          <a:p>
            <a:pPr>
              <a:lnSpc>
                <a:spcPct val="110000"/>
              </a:lnSpc>
            </a:pPr>
            <a:endParaRPr lang="en-GB" sz="2000" dirty="0"/>
          </a:p>
        </p:txBody>
      </p:sp>
    </p:spTree>
    <p:extLst>
      <p:ext uri="{BB962C8B-B14F-4D97-AF65-F5344CB8AC3E}">
        <p14:creationId xmlns:p14="http://schemas.microsoft.com/office/powerpoint/2010/main" val="1590624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A46B5-750E-A908-E493-43EC9799E93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B31CAA9-6535-5F2D-F919-0AE26BBE5E52}"/>
              </a:ext>
            </a:extLst>
          </p:cNvPr>
          <p:cNvSpPr>
            <a:spLocks noGrp="1"/>
          </p:cNvSpPr>
          <p:nvPr>
            <p:ph type="title"/>
          </p:nvPr>
        </p:nvSpPr>
        <p:spPr>
          <a:xfrm>
            <a:off x="838200" y="324196"/>
            <a:ext cx="10515600" cy="556953"/>
          </a:xfrm>
        </p:spPr>
        <p:txBody>
          <a:bodyPr/>
          <a:lstStyle/>
          <a:p>
            <a:pPr algn="ctr"/>
            <a:r>
              <a:rPr lang="en-GB" sz="2800" dirty="0"/>
              <a:t>Data elements contained in the data files</a:t>
            </a:r>
          </a:p>
        </p:txBody>
      </p:sp>
      <p:sp>
        <p:nvSpPr>
          <p:cNvPr id="3" name="Marcador de contenido 2">
            <a:extLst>
              <a:ext uri="{FF2B5EF4-FFF2-40B4-BE49-F238E27FC236}">
                <a16:creationId xmlns:a16="http://schemas.microsoft.com/office/drawing/2014/main" id="{4308C03E-C398-2CA0-8EC6-3A2EB1EF7239}"/>
              </a:ext>
            </a:extLst>
          </p:cNvPr>
          <p:cNvSpPr>
            <a:spLocks noGrp="1"/>
          </p:cNvSpPr>
          <p:nvPr>
            <p:ph idx="1"/>
          </p:nvPr>
        </p:nvSpPr>
        <p:spPr>
          <a:xfrm>
            <a:off x="838200" y="989216"/>
            <a:ext cx="10515600" cy="5187748"/>
          </a:xfrm>
        </p:spPr>
        <p:txBody>
          <a:bodyPr>
            <a:normAutofit/>
          </a:bodyPr>
          <a:lstStyle/>
          <a:p>
            <a:pPr marL="457200" lvl="1" indent="0">
              <a:lnSpc>
                <a:spcPct val="100000"/>
              </a:lnSpc>
              <a:buNone/>
            </a:pPr>
            <a:r>
              <a:rPr lang="en-ZA" sz="1700" b="1" dirty="0"/>
              <a:t>The Student File contains the following variables: </a:t>
            </a:r>
          </a:p>
          <a:p>
            <a:pPr marL="457200" lvl="1" indent="0">
              <a:lnSpc>
                <a:spcPct val="100000"/>
              </a:lnSpc>
              <a:buNone/>
            </a:pPr>
            <a:r>
              <a:rPr lang="en-ZA" sz="1700" dirty="0"/>
              <a:t>Student number, South African identity number, Qualification code, Qualification commencement date, Entrance category, Date of birth, Gender, Race, Nationality, Citizen-resident status, Home language, NSFAS status, Institutional housing, Previous year’s activity, Secondary education completion, Matriculation aggregate, Attendance mode, Qualification requirements status, CESM category for first area of specialisation, CESM category for second area of specialisation, CESM category for third area of specialisation, CESM category for fourth area of specialisation, Home postcode, Home address, Disability status, Socio-economic status, Student last name, Student first name, Student middle name, Postal address, % research for masters qualification, Examination centre number, Examination Centre name, Professional development, Full time/ Part-time study, Activity in current year.</a:t>
            </a:r>
          </a:p>
          <a:p>
            <a:pPr marL="457200" lvl="1" indent="0">
              <a:lnSpc>
                <a:spcPct val="100000"/>
              </a:lnSpc>
              <a:buNone/>
            </a:pPr>
            <a:endParaRPr lang="en-ZA" sz="1700" dirty="0"/>
          </a:p>
          <a:p>
            <a:pPr marL="457200" lvl="1" indent="0">
              <a:lnSpc>
                <a:spcPct val="100000"/>
              </a:lnSpc>
              <a:buNone/>
            </a:pPr>
            <a:r>
              <a:rPr lang="en-ZA" sz="1700" b="1" dirty="0"/>
              <a:t>The Course Registrations File contains the following variables:</a:t>
            </a:r>
          </a:p>
          <a:p>
            <a:pPr marL="457200" lvl="1" indent="0">
              <a:lnSpc>
                <a:spcPct val="100000"/>
              </a:lnSpc>
              <a:buNone/>
            </a:pPr>
            <a:r>
              <a:rPr lang="en-ZA" sz="1700" dirty="0"/>
              <a:t>Student number, Qualification code, Course code, Attendance mode for course, Funding status, Course completion status, Examination-only indicator</a:t>
            </a:r>
          </a:p>
          <a:p>
            <a:pPr marL="457200" lvl="1" indent="0">
              <a:buNone/>
            </a:pPr>
            <a:endParaRPr lang="en-ZA" sz="1500" dirty="0"/>
          </a:p>
          <a:p>
            <a:pPr marL="266700" lvl="1" indent="-266700"/>
            <a:endParaRPr lang="en-GB" sz="2000" dirty="0"/>
          </a:p>
          <a:p>
            <a:endParaRPr lang="en-GB" sz="2000" dirty="0"/>
          </a:p>
        </p:txBody>
      </p:sp>
    </p:spTree>
    <p:extLst>
      <p:ext uri="{BB962C8B-B14F-4D97-AF65-F5344CB8AC3E}">
        <p14:creationId xmlns:p14="http://schemas.microsoft.com/office/powerpoint/2010/main" val="3528536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04F65-76DE-6ADB-E206-676CA769567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8971957-5D72-19D4-9930-FC44CB9B1925}"/>
              </a:ext>
            </a:extLst>
          </p:cNvPr>
          <p:cNvSpPr>
            <a:spLocks noGrp="1"/>
          </p:cNvSpPr>
          <p:nvPr>
            <p:ph type="title"/>
          </p:nvPr>
        </p:nvSpPr>
        <p:spPr>
          <a:xfrm>
            <a:off x="838200" y="324196"/>
            <a:ext cx="10515600" cy="556953"/>
          </a:xfrm>
        </p:spPr>
        <p:txBody>
          <a:bodyPr/>
          <a:lstStyle/>
          <a:p>
            <a:pPr algn="ctr"/>
            <a:r>
              <a:rPr lang="en-GB" sz="2800" dirty="0"/>
              <a:t>Data elements contained in the data files</a:t>
            </a:r>
          </a:p>
        </p:txBody>
      </p:sp>
      <p:sp>
        <p:nvSpPr>
          <p:cNvPr id="3" name="Marcador de contenido 2">
            <a:extLst>
              <a:ext uri="{FF2B5EF4-FFF2-40B4-BE49-F238E27FC236}">
                <a16:creationId xmlns:a16="http://schemas.microsoft.com/office/drawing/2014/main" id="{ECB3B773-1555-FF66-1D09-E6ECC3518625}"/>
              </a:ext>
            </a:extLst>
          </p:cNvPr>
          <p:cNvSpPr>
            <a:spLocks noGrp="1"/>
          </p:cNvSpPr>
          <p:nvPr>
            <p:ph idx="1"/>
          </p:nvPr>
        </p:nvSpPr>
        <p:spPr>
          <a:xfrm>
            <a:off x="838200" y="989216"/>
            <a:ext cx="10515600" cy="5187748"/>
          </a:xfrm>
        </p:spPr>
        <p:txBody>
          <a:bodyPr>
            <a:normAutofit/>
          </a:bodyPr>
          <a:lstStyle/>
          <a:p>
            <a:pPr marL="457200" lvl="1" indent="0">
              <a:lnSpc>
                <a:spcPct val="100000"/>
              </a:lnSpc>
              <a:buNone/>
            </a:pPr>
            <a:r>
              <a:rPr lang="en-ZA" sz="1700" b="1" dirty="0"/>
              <a:t>The Course File contains the following variables:</a:t>
            </a:r>
          </a:p>
          <a:p>
            <a:pPr marL="457200" lvl="1" indent="0">
              <a:lnSpc>
                <a:spcPct val="100000"/>
              </a:lnSpc>
              <a:buNone/>
            </a:pPr>
            <a:r>
              <a:rPr lang="en-ZA" sz="1500" dirty="0"/>
              <a:t>Course code, Course approval status, Course CESM, Course level code, Contact-only availability, Distance-only availability, Mixed mode availability, Experiential training indicator, Course name, Foundation Course, NQF level, NQF credit</a:t>
            </a:r>
          </a:p>
          <a:p>
            <a:pPr marL="457200" lvl="1" indent="0">
              <a:lnSpc>
                <a:spcPct val="100000"/>
              </a:lnSpc>
              <a:buNone/>
            </a:pPr>
            <a:endParaRPr lang="en-ZA" sz="1700" b="1" dirty="0"/>
          </a:p>
          <a:p>
            <a:pPr marL="457200" lvl="1" indent="0">
              <a:lnSpc>
                <a:spcPct val="100000"/>
              </a:lnSpc>
              <a:buNone/>
            </a:pPr>
            <a:r>
              <a:rPr lang="en-ZA" sz="1700" b="1" dirty="0"/>
              <a:t>The Credit Value File contains the following variables: </a:t>
            </a:r>
          </a:p>
          <a:p>
            <a:pPr marL="457200" lvl="1" indent="0">
              <a:lnSpc>
                <a:spcPct val="100000"/>
              </a:lnSpc>
              <a:buNone/>
            </a:pPr>
            <a:r>
              <a:rPr lang="en-ZA" sz="1500" dirty="0"/>
              <a:t>Qualification code, Course code, Course credit value, Completed research course credit value.</a:t>
            </a:r>
          </a:p>
          <a:p>
            <a:pPr marL="457200" lvl="1" indent="0">
              <a:lnSpc>
                <a:spcPct val="100000"/>
              </a:lnSpc>
              <a:buNone/>
            </a:pPr>
            <a:endParaRPr lang="en-ZA" sz="1500" dirty="0"/>
          </a:p>
          <a:p>
            <a:pPr marL="457200" lvl="1" indent="0">
              <a:lnSpc>
                <a:spcPct val="100000"/>
              </a:lnSpc>
              <a:buNone/>
            </a:pPr>
            <a:r>
              <a:rPr lang="en-ZA" sz="1500" b="1" dirty="0"/>
              <a:t>The Qualification File contains the following variables:</a:t>
            </a:r>
          </a:p>
          <a:p>
            <a:pPr marL="457200" lvl="1" indent="0">
              <a:lnSpc>
                <a:spcPct val="100000"/>
              </a:lnSpc>
              <a:buNone/>
            </a:pPr>
            <a:r>
              <a:rPr lang="en-ZA" sz="1500" dirty="0"/>
              <a:t>Qualification code, Previous years qualification code, Qualification name/Designator, Approval status, Qualification type/Qualification descriptor, Minimum time – total, Minimum time – experiential, Institution Programme name, Qualifier, Abbreviation, Legacy indicator, NQF Exit level, Minimum total credits, Minimum credits at level, Maximum credits at level, Mode of delivery for a qualification, Total subsidy units</a:t>
            </a:r>
          </a:p>
          <a:p>
            <a:pPr marL="457200" lvl="1" indent="0">
              <a:lnSpc>
                <a:spcPct val="100000"/>
              </a:lnSpc>
              <a:buNone/>
            </a:pPr>
            <a:endParaRPr lang="en-ZA" sz="1500" dirty="0"/>
          </a:p>
          <a:p>
            <a:pPr marL="457200" lvl="1" indent="0">
              <a:lnSpc>
                <a:spcPct val="100000"/>
              </a:lnSpc>
              <a:buNone/>
            </a:pPr>
            <a:r>
              <a:rPr lang="en-ZA" sz="1500" b="1" dirty="0"/>
              <a:t>The Qualification CESM File contains the following variables;</a:t>
            </a:r>
          </a:p>
          <a:p>
            <a:pPr marL="457200" lvl="1" indent="0">
              <a:lnSpc>
                <a:spcPct val="100000"/>
              </a:lnSpc>
              <a:buNone/>
            </a:pPr>
            <a:r>
              <a:rPr lang="en-ZA" sz="1500" dirty="0"/>
              <a:t>Qualification code, Major field CESM</a:t>
            </a:r>
          </a:p>
          <a:p>
            <a:pPr marL="457200" lvl="1" indent="0">
              <a:buNone/>
            </a:pPr>
            <a:endParaRPr lang="en-ZA" sz="1500" dirty="0"/>
          </a:p>
          <a:p>
            <a:pPr marL="457200" lvl="1" indent="0">
              <a:buNone/>
            </a:pPr>
            <a:endParaRPr lang="en-ZA" sz="1500" dirty="0"/>
          </a:p>
          <a:p>
            <a:pPr marL="457200" lvl="1" indent="0">
              <a:buNone/>
            </a:pPr>
            <a:endParaRPr lang="en-ZA" sz="1500" dirty="0"/>
          </a:p>
          <a:p>
            <a:pPr marL="266700" lvl="1" indent="-266700"/>
            <a:endParaRPr lang="en-GB" sz="2000" dirty="0"/>
          </a:p>
          <a:p>
            <a:endParaRPr lang="en-GB" sz="2000" dirty="0"/>
          </a:p>
        </p:txBody>
      </p:sp>
    </p:spTree>
    <p:extLst>
      <p:ext uri="{BB962C8B-B14F-4D97-AF65-F5344CB8AC3E}">
        <p14:creationId xmlns:p14="http://schemas.microsoft.com/office/powerpoint/2010/main" val="3934490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84559-7BF8-D24E-4142-C0B196697E3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795AA27-D9F2-011A-5215-181BF70BA19D}"/>
              </a:ext>
            </a:extLst>
          </p:cNvPr>
          <p:cNvSpPr>
            <a:spLocks noGrp="1"/>
          </p:cNvSpPr>
          <p:nvPr>
            <p:ph type="title"/>
          </p:nvPr>
        </p:nvSpPr>
        <p:spPr>
          <a:xfrm>
            <a:off x="838200" y="324196"/>
            <a:ext cx="10515600" cy="556953"/>
          </a:xfrm>
        </p:spPr>
        <p:txBody>
          <a:bodyPr/>
          <a:lstStyle/>
          <a:p>
            <a:pPr algn="ctr"/>
            <a:r>
              <a:rPr lang="en-GB" sz="2800" dirty="0"/>
              <a:t>Data elements contained in the data files</a:t>
            </a:r>
          </a:p>
        </p:txBody>
      </p:sp>
      <p:sp>
        <p:nvSpPr>
          <p:cNvPr id="3" name="Marcador de contenido 2">
            <a:extLst>
              <a:ext uri="{FF2B5EF4-FFF2-40B4-BE49-F238E27FC236}">
                <a16:creationId xmlns:a16="http://schemas.microsoft.com/office/drawing/2014/main" id="{23F86588-085E-1C35-CA6C-9D44ACDE2452}"/>
              </a:ext>
            </a:extLst>
          </p:cNvPr>
          <p:cNvSpPr>
            <a:spLocks noGrp="1"/>
          </p:cNvSpPr>
          <p:nvPr>
            <p:ph idx="1"/>
          </p:nvPr>
        </p:nvSpPr>
        <p:spPr>
          <a:xfrm>
            <a:off x="838200" y="989216"/>
            <a:ext cx="10515600" cy="5187748"/>
          </a:xfrm>
        </p:spPr>
        <p:txBody>
          <a:bodyPr>
            <a:normAutofit/>
          </a:bodyPr>
          <a:lstStyle/>
          <a:p>
            <a:pPr marL="457200" lvl="1" indent="0">
              <a:lnSpc>
                <a:spcPct val="100000"/>
              </a:lnSpc>
              <a:buNone/>
            </a:pPr>
            <a:r>
              <a:rPr lang="en-ZA" sz="1700" b="1" dirty="0"/>
              <a:t>The Course File contains the following variables:</a:t>
            </a:r>
          </a:p>
          <a:p>
            <a:pPr marL="457200" lvl="1" indent="0">
              <a:lnSpc>
                <a:spcPct val="100000"/>
              </a:lnSpc>
              <a:buNone/>
            </a:pPr>
            <a:r>
              <a:rPr lang="en-ZA" sz="1500" dirty="0"/>
              <a:t>Course code, Course approval status, Course CESM, Course level code, Contact-only availability, Distance-only availability, Mixed mode availability, Experiential training indicator, Course name, Foundation Course, NQF level, NQF credit</a:t>
            </a:r>
          </a:p>
          <a:p>
            <a:pPr marL="457200" lvl="1" indent="0">
              <a:lnSpc>
                <a:spcPct val="100000"/>
              </a:lnSpc>
              <a:buNone/>
            </a:pPr>
            <a:endParaRPr lang="en-ZA" sz="1700" b="1" dirty="0"/>
          </a:p>
          <a:p>
            <a:pPr marL="457200" lvl="1" indent="0">
              <a:lnSpc>
                <a:spcPct val="100000"/>
              </a:lnSpc>
              <a:buNone/>
            </a:pPr>
            <a:r>
              <a:rPr lang="en-ZA" sz="1700" b="1" dirty="0"/>
              <a:t>The Credit Value File contains the following variables: </a:t>
            </a:r>
          </a:p>
          <a:p>
            <a:pPr marL="457200" lvl="1" indent="0">
              <a:lnSpc>
                <a:spcPct val="100000"/>
              </a:lnSpc>
              <a:buNone/>
            </a:pPr>
            <a:r>
              <a:rPr lang="en-ZA" sz="1500" dirty="0"/>
              <a:t>Qualification code, Course code, Course credit value, Completed research course credit value.</a:t>
            </a:r>
          </a:p>
          <a:p>
            <a:pPr marL="457200" lvl="1" indent="0">
              <a:lnSpc>
                <a:spcPct val="100000"/>
              </a:lnSpc>
              <a:buNone/>
            </a:pPr>
            <a:endParaRPr lang="en-ZA" sz="1500" dirty="0"/>
          </a:p>
          <a:p>
            <a:pPr marL="457200" lvl="1" indent="0">
              <a:lnSpc>
                <a:spcPct val="100000"/>
              </a:lnSpc>
              <a:buNone/>
            </a:pPr>
            <a:r>
              <a:rPr lang="en-ZA" sz="1500" b="1" dirty="0"/>
              <a:t>The Qualification File contains the following variables:</a:t>
            </a:r>
          </a:p>
          <a:p>
            <a:pPr marL="457200" lvl="1" indent="0">
              <a:lnSpc>
                <a:spcPct val="100000"/>
              </a:lnSpc>
              <a:buNone/>
            </a:pPr>
            <a:r>
              <a:rPr lang="en-ZA" sz="1500" dirty="0"/>
              <a:t>Qualification code, Previous years qualification code, Qualification name/Designator, Approval status, Qualification type/Qualification descriptor, Minimum time – total, Minimum time – experiential, Institution Programme name, Qualifier, Abbreviation, Legacy indicator, NQF Exit level, Minimum total credits, Minimum credits at level, Maximum credits at level, Mode of delivery for a qualification, Total subsidy units</a:t>
            </a:r>
          </a:p>
          <a:p>
            <a:pPr marL="457200" lvl="1" indent="0">
              <a:lnSpc>
                <a:spcPct val="100000"/>
              </a:lnSpc>
              <a:buNone/>
            </a:pPr>
            <a:endParaRPr lang="en-ZA" sz="1500" dirty="0"/>
          </a:p>
          <a:p>
            <a:pPr marL="457200" lvl="1" indent="0">
              <a:lnSpc>
                <a:spcPct val="100000"/>
              </a:lnSpc>
              <a:buNone/>
            </a:pPr>
            <a:r>
              <a:rPr lang="en-ZA" sz="1500" b="1" dirty="0"/>
              <a:t>The Qualification CESM File contains the following variables;</a:t>
            </a:r>
          </a:p>
          <a:p>
            <a:pPr marL="457200" lvl="1" indent="0">
              <a:lnSpc>
                <a:spcPct val="100000"/>
              </a:lnSpc>
              <a:buNone/>
            </a:pPr>
            <a:r>
              <a:rPr lang="en-ZA" sz="1500" dirty="0"/>
              <a:t>Qualification code, Major field CESM</a:t>
            </a:r>
          </a:p>
          <a:p>
            <a:pPr marL="457200" lvl="1" indent="0">
              <a:buNone/>
            </a:pPr>
            <a:endParaRPr lang="en-ZA" sz="1500" dirty="0"/>
          </a:p>
          <a:p>
            <a:pPr marL="457200" lvl="1" indent="0">
              <a:buNone/>
            </a:pPr>
            <a:endParaRPr lang="en-ZA" sz="1500" dirty="0"/>
          </a:p>
          <a:p>
            <a:pPr marL="457200" lvl="1" indent="0">
              <a:buNone/>
            </a:pPr>
            <a:endParaRPr lang="en-ZA" sz="1500" dirty="0"/>
          </a:p>
          <a:p>
            <a:pPr marL="266700" lvl="1" indent="-266700"/>
            <a:endParaRPr lang="en-GB" sz="2000" dirty="0"/>
          </a:p>
          <a:p>
            <a:endParaRPr lang="en-GB" sz="2000" dirty="0"/>
          </a:p>
        </p:txBody>
      </p:sp>
    </p:spTree>
    <p:extLst>
      <p:ext uri="{BB962C8B-B14F-4D97-AF65-F5344CB8AC3E}">
        <p14:creationId xmlns:p14="http://schemas.microsoft.com/office/powerpoint/2010/main" val="41076246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38D9B-DE5B-FEBA-AE21-D2545D6E3FF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B07EEFF-2157-CAF3-846C-784FA5DB39EB}"/>
              </a:ext>
            </a:extLst>
          </p:cNvPr>
          <p:cNvSpPr>
            <a:spLocks noGrp="1"/>
          </p:cNvSpPr>
          <p:nvPr>
            <p:ph type="title"/>
          </p:nvPr>
        </p:nvSpPr>
        <p:spPr>
          <a:xfrm>
            <a:off x="838200" y="324196"/>
            <a:ext cx="10515600" cy="556953"/>
          </a:xfrm>
        </p:spPr>
        <p:txBody>
          <a:bodyPr/>
          <a:lstStyle/>
          <a:p>
            <a:pPr algn="ctr"/>
            <a:r>
              <a:rPr lang="en-GB" sz="2800" dirty="0"/>
              <a:t>Data elements contained in the data files</a:t>
            </a:r>
          </a:p>
        </p:txBody>
      </p:sp>
      <p:sp>
        <p:nvSpPr>
          <p:cNvPr id="3" name="Marcador de contenido 2">
            <a:extLst>
              <a:ext uri="{FF2B5EF4-FFF2-40B4-BE49-F238E27FC236}">
                <a16:creationId xmlns:a16="http://schemas.microsoft.com/office/drawing/2014/main" id="{7BFD288E-1BE6-D9E4-AAF1-741778E0D6B6}"/>
              </a:ext>
            </a:extLst>
          </p:cNvPr>
          <p:cNvSpPr>
            <a:spLocks noGrp="1"/>
          </p:cNvSpPr>
          <p:nvPr>
            <p:ph idx="1"/>
          </p:nvPr>
        </p:nvSpPr>
        <p:spPr>
          <a:xfrm>
            <a:off x="838200" y="1230284"/>
            <a:ext cx="10515600" cy="4946680"/>
          </a:xfrm>
        </p:spPr>
        <p:txBody>
          <a:bodyPr>
            <a:normAutofit/>
          </a:bodyPr>
          <a:lstStyle/>
          <a:p>
            <a:pPr>
              <a:lnSpc>
                <a:spcPct val="100000"/>
              </a:lnSpc>
            </a:pPr>
            <a:r>
              <a:rPr lang="en-ZA" sz="1900" dirty="0"/>
              <a:t>The </a:t>
            </a:r>
            <a:r>
              <a:rPr lang="en-ZA" sz="1900" b="1" dirty="0"/>
              <a:t>Staff HEMIS </a:t>
            </a:r>
            <a:r>
              <a:rPr lang="en-ZA" sz="1900" dirty="0"/>
              <a:t>submissions contain the following files that can all be linked with a unique identifier:</a:t>
            </a:r>
          </a:p>
          <a:p>
            <a:pPr lvl="1">
              <a:lnSpc>
                <a:spcPct val="100000"/>
              </a:lnSpc>
            </a:pPr>
            <a:r>
              <a:rPr lang="en-ZA" sz="1500" dirty="0"/>
              <a:t>Staff profile file</a:t>
            </a:r>
          </a:p>
          <a:p>
            <a:pPr lvl="1">
              <a:lnSpc>
                <a:spcPct val="100000"/>
              </a:lnSpc>
            </a:pPr>
            <a:r>
              <a:rPr lang="en-ZA" sz="1500" dirty="0"/>
              <a:t>Staff FTE file</a:t>
            </a:r>
          </a:p>
          <a:p>
            <a:pPr lvl="1">
              <a:lnSpc>
                <a:spcPct val="100000"/>
              </a:lnSpc>
            </a:pPr>
            <a:endParaRPr lang="en-ZA" sz="1500" dirty="0"/>
          </a:p>
          <a:p>
            <a:pPr marL="457200" lvl="1" indent="0">
              <a:lnSpc>
                <a:spcPct val="100000"/>
              </a:lnSpc>
              <a:buNone/>
            </a:pPr>
            <a:r>
              <a:rPr lang="en-ZA" sz="1700" b="1" dirty="0"/>
              <a:t>The Staff Profile File contains the following variables:</a:t>
            </a:r>
          </a:p>
          <a:p>
            <a:pPr marL="457200" lvl="1" indent="0">
              <a:lnSpc>
                <a:spcPct val="100000"/>
              </a:lnSpc>
              <a:buNone/>
            </a:pPr>
            <a:r>
              <a:rPr lang="en-ZA" sz="1500" dirty="0"/>
              <a:t>Staff number, Employment commencement year, Personnel category, Rank of staff member, Date of birth, Gender, Race, Nationality, Permanent/temporary status, Full-time/part-time status, Qualification type, Joint appointment, On payroll code, Post Doctoral/Research Fellow.</a:t>
            </a:r>
          </a:p>
          <a:p>
            <a:pPr marL="457200" lvl="1" indent="0">
              <a:lnSpc>
                <a:spcPct val="100000"/>
              </a:lnSpc>
              <a:buNone/>
            </a:pPr>
            <a:endParaRPr lang="en-ZA" sz="1500" dirty="0"/>
          </a:p>
          <a:p>
            <a:pPr marL="457200" lvl="1" indent="0">
              <a:lnSpc>
                <a:spcPct val="100000"/>
              </a:lnSpc>
              <a:buNone/>
            </a:pPr>
            <a:r>
              <a:rPr lang="en-ZA" sz="1700" b="1" dirty="0"/>
              <a:t>The Staff FTE File contains the following variables: </a:t>
            </a:r>
          </a:p>
          <a:p>
            <a:pPr marL="457200" lvl="1" indent="0">
              <a:lnSpc>
                <a:spcPct val="100000"/>
              </a:lnSpc>
              <a:buNone/>
            </a:pPr>
            <a:r>
              <a:rPr lang="en-ZA" sz="1500" dirty="0"/>
              <a:t>Staff number, Personnel category, Staff FTE value, Staff programme, Staff programme CESM</a:t>
            </a:r>
          </a:p>
          <a:p>
            <a:pPr marL="457200" lvl="1" indent="0">
              <a:lnSpc>
                <a:spcPct val="100000"/>
              </a:lnSpc>
              <a:buNone/>
            </a:pPr>
            <a:endParaRPr lang="en-ZA" sz="1500" dirty="0"/>
          </a:p>
          <a:p>
            <a:pPr marL="457200" lvl="1" indent="0">
              <a:buNone/>
            </a:pPr>
            <a:endParaRPr lang="en-ZA" sz="1500" dirty="0"/>
          </a:p>
          <a:p>
            <a:pPr marL="266700" lvl="1" indent="-266700"/>
            <a:endParaRPr lang="en-GB" sz="2000" dirty="0"/>
          </a:p>
          <a:p>
            <a:endParaRPr lang="en-GB" sz="2000" dirty="0"/>
          </a:p>
        </p:txBody>
      </p:sp>
    </p:spTree>
    <p:extLst>
      <p:ext uri="{BB962C8B-B14F-4D97-AF65-F5344CB8AC3E}">
        <p14:creationId xmlns:p14="http://schemas.microsoft.com/office/powerpoint/2010/main" val="518749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2AF6F-9736-6125-9319-D650A3C9DA4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0CFFF58-6D03-A74B-15D7-F3C57C7C2FBC}"/>
              </a:ext>
            </a:extLst>
          </p:cNvPr>
          <p:cNvSpPr>
            <a:spLocks noGrp="1"/>
          </p:cNvSpPr>
          <p:nvPr>
            <p:ph type="title"/>
          </p:nvPr>
        </p:nvSpPr>
        <p:spPr>
          <a:xfrm>
            <a:off x="838200" y="324196"/>
            <a:ext cx="10515600" cy="556953"/>
          </a:xfrm>
        </p:spPr>
        <p:txBody>
          <a:bodyPr/>
          <a:lstStyle/>
          <a:p>
            <a:pPr algn="ctr"/>
            <a:r>
              <a:rPr lang="en-GB" sz="2800" dirty="0"/>
              <a:t>Data elements contained in the data files</a:t>
            </a:r>
          </a:p>
        </p:txBody>
      </p:sp>
      <p:sp>
        <p:nvSpPr>
          <p:cNvPr id="3" name="Marcador de contenido 2">
            <a:extLst>
              <a:ext uri="{FF2B5EF4-FFF2-40B4-BE49-F238E27FC236}">
                <a16:creationId xmlns:a16="http://schemas.microsoft.com/office/drawing/2014/main" id="{98DB5E56-E009-F98C-87D5-F61180852B86}"/>
              </a:ext>
            </a:extLst>
          </p:cNvPr>
          <p:cNvSpPr>
            <a:spLocks noGrp="1"/>
          </p:cNvSpPr>
          <p:nvPr>
            <p:ph idx="1"/>
          </p:nvPr>
        </p:nvSpPr>
        <p:spPr>
          <a:xfrm>
            <a:off x="838200" y="1230284"/>
            <a:ext cx="10515600" cy="4946680"/>
          </a:xfrm>
        </p:spPr>
        <p:txBody>
          <a:bodyPr>
            <a:normAutofit lnSpcReduction="10000"/>
          </a:bodyPr>
          <a:lstStyle/>
          <a:p>
            <a:pPr>
              <a:lnSpc>
                <a:spcPct val="100000"/>
              </a:lnSpc>
            </a:pPr>
            <a:r>
              <a:rPr lang="en-ZA" sz="1900" dirty="0"/>
              <a:t>The </a:t>
            </a:r>
            <a:r>
              <a:rPr lang="en-ZA" sz="1900" b="1" dirty="0"/>
              <a:t>Space HEMIS </a:t>
            </a:r>
            <a:r>
              <a:rPr lang="en-ZA" sz="1900" dirty="0"/>
              <a:t>submissions contain the following files that can all be linked with a unique identifier:</a:t>
            </a:r>
          </a:p>
          <a:p>
            <a:pPr lvl="1">
              <a:lnSpc>
                <a:spcPct val="100000"/>
              </a:lnSpc>
            </a:pPr>
            <a:r>
              <a:rPr lang="en-ZA" sz="1500" dirty="0"/>
              <a:t>Campus file</a:t>
            </a:r>
          </a:p>
          <a:p>
            <a:pPr lvl="1">
              <a:lnSpc>
                <a:spcPct val="100000"/>
              </a:lnSpc>
            </a:pPr>
            <a:r>
              <a:rPr lang="en-ZA" sz="1500" dirty="0"/>
              <a:t>Building file</a:t>
            </a:r>
          </a:p>
          <a:p>
            <a:pPr lvl="1">
              <a:lnSpc>
                <a:spcPct val="100000"/>
              </a:lnSpc>
            </a:pPr>
            <a:r>
              <a:rPr lang="en-ZA" sz="1500" dirty="0"/>
              <a:t>Room file</a:t>
            </a:r>
          </a:p>
          <a:p>
            <a:pPr lvl="1">
              <a:lnSpc>
                <a:spcPct val="100000"/>
              </a:lnSpc>
            </a:pPr>
            <a:endParaRPr lang="en-ZA" sz="1500" dirty="0"/>
          </a:p>
          <a:p>
            <a:pPr marL="457200" lvl="1" indent="0">
              <a:lnSpc>
                <a:spcPct val="100000"/>
              </a:lnSpc>
              <a:buNone/>
            </a:pPr>
            <a:r>
              <a:rPr lang="en-ZA" sz="1700" b="1" dirty="0"/>
              <a:t>The Campus File contains the following variables:</a:t>
            </a:r>
          </a:p>
          <a:p>
            <a:pPr marL="457200" lvl="1" indent="0">
              <a:lnSpc>
                <a:spcPct val="100000"/>
              </a:lnSpc>
              <a:buNone/>
            </a:pPr>
            <a:r>
              <a:rPr lang="fr-FR" sz="1500" dirty="0"/>
              <a:t>Campus code, Campus </a:t>
            </a:r>
            <a:r>
              <a:rPr lang="fr-FR" sz="1500" dirty="0" err="1"/>
              <a:t>name</a:t>
            </a:r>
            <a:r>
              <a:rPr lang="fr-FR" sz="1500" dirty="0"/>
              <a:t>, Campus postal code, Campus province code</a:t>
            </a:r>
            <a:endParaRPr lang="en-ZA" sz="1500" dirty="0"/>
          </a:p>
          <a:p>
            <a:pPr marL="457200" lvl="1" indent="0">
              <a:lnSpc>
                <a:spcPct val="100000"/>
              </a:lnSpc>
              <a:buNone/>
            </a:pPr>
            <a:endParaRPr lang="en-ZA" sz="1700" b="1" dirty="0"/>
          </a:p>
          <a:p>
            <a:pPr marL="457200" lvl="1" indent="0">
              <a:lnSpc>
                <a:spcPct val="100000"/>
              </a:lnSpc>
              <a:buNone/>
            </a:pPr>
            <a:r>
              <a:rPr lang="en-ZA" sz="1700" b="1" dirty="0"/>
              <a:t>The Building File contains the following variables: </a:t>
            </a:r>
          </a:p>
          <a:p>
            <a:pPr marL="457200" lvl="1" indent="0">
              <a:lnSpc>
                <a:spcPct val="100000"/>
              </a:lnSpc>
              <a:buNone/>
            </a:pPr>
            <a:r>
              <a:rPr lang="en-ZA" sz="1500" dirty="0"/>
              <a:t>Campus code, Building code, Building name, Ownership code, Year of construction, Building condition, Inventory value, Total assignable square metres, Total gross square metres, Standard cost unit</a:t>
            </a:r>
          </a:p>
          <a:p>
            <a:pPr marL="457200" lvl="1" indent="0">
              <a:lnSpc>
                <a:spcPct val="100000"/>
              </a:lnSpc>
              <a:buNone/>
            </a:pPr>
            <a:endParaRPr lang="en-ZA" sz="1500" dirty="0"/>
          </a:p>
          <a:p>
            <a:pPr marL="457200" lvl="1" indent="0">
              <a:lnSpc>
                <a:spcPct val="100000"/>
              </a:lnSpc>
              <a:buNone/>
            </a:pPr>
            <a:r>
              <a:rPr lang="en-ZA" sz="1700" b="1" dirty="0"/>
              <a:t>The Room File contains the following variables: </a:t>
            </a:r>
          </a:p>
          <a:p>
            <a:pPr marL="457200" lvl="1" indent="0">
              <a:lnSpc>
                <a:spcPct val="100000"/>
              </a:lnSpc>
              <a:buNone/>
            </a:pPr>
            <a:r>
              <a:rPr lang="en-ZA" sz="1500" dirty="0"/>
              <a:t>Campus code, Building code, Room number, Room proration key, Space use category, Square metres, Number of stations, PCS code (Programme Classification System e.g. formal instruction, academic administration, et cetera), CESM code (of modules offered in the space)</a:t>
            </a:r>
          </a:p>
          <a:p>
            <a:pPr marL="457200" lvl="1" indent="0">
              <a:buNone/>
            </a:pPr>
            <a:endParaRPr lang="en-ZA" sz="1500" dirty="0"/>
          </a:p>
          <a:p>
            <a:pPr marL="457200" lvl="1" indent="0">
              <a:buNone/>
            </a:pPr>
            <a:endParaRPr lang="en-ZA" sz="1500" dirty="0"/>
          </a:p>
          <a:p>
            <a:pPr marL="266700" lvl="1" indent="-266700"/>
            <a:endParaRPr lang="en-GB" sz="2000" dirty="0"/>
          </a:p>
          <a:p>
            <a:endParaRPr lang="en-GB" sz="2000" dirty="0"/>
          </a:p>
        </p:txBody>
      </p:sp>
    </p:spTree>
    <p:extLst>
      <p:ext uri="{BB962C8B-B14F-4D97-AF65-F5344CB8AC3E}">
        <p14:creationId xmlns:p14="http://schemas.microsoft.com/office/powerpoint/2010/main" val="699381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6AC3E3-039D-A0BD-24FA-1CD0526E5348}"/>
              </a:ext>
            </a:extLst>
          </p:cNvPr>
          <p:cNvSpPr>
            <a:spLocks noGrp="1"/>
          </p:cNvSpPr>
          <p:nvPr>
            <p:ph type="title"/>
          </p:nvPr>
        </p:nvSpPr>
        <p:spPr>
          <a:xfrm>
            <a:off x="838200" y="232311"/>
            <a:ext cx="10515600" cy="1325563"/>
          </a:xfrm>
        </p:spPr>
        <p:txBody>
          <a:bodyPr/>
          <a:lstStyle/>
          <a:p>
            <a:r>
              <a:rPr lang="en-US" dirty="0"/>
              <a:t>Strategic partners</a:t>
            </a:r>
          </a:p>
        </p:txBody>
      </p:sp>
      <p:pic>
        <p:nvPicPr>
          <p:cNvPr id="32" name="Imagen 31">
            <a:extLst>
              <a:ext uri="{FF2B5EF4-FFF2-40B4-BE49-F238E27FC236}">
                <a16:creationId xmlns:a16="http://schemas.microsoft.com/office/drawing/2014/main" id="{FEC11452-ECB9-B455-70EC-A89BBE305BF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22707" y="5069092"/>
            <a:ext cx="2631469" cy="1325563"/>
          </a:xfrm>
          <a:prstGeom prst="rect">
            <a:avLst/>
          </a:prstGeom>
        </p:spPr>
      </p:pic>
      <p:pic>
        <p:nvPicPr>
          <p:cNvPr id="33" name="Imagen 32" descr="Logotipo, nombre de la empresa&#10;&#10;Descripción generada automáticamente">
            <a:extLst>
              <a:ext uri="{FF2B5EF4-FFF2-40B4-BE49-F238E27FC236}">
                <a16:creationId xmlns:a16="http://schemas.microsoft.com/office/drawing/2014/main" id="{FAE2BCB3-44B3-0654-1BA8-33EAE1DC24B0}"/>
              </a:ext>
            </a:extLst>
          </p:cNvPr>
          <p:cNvPicPr>
            <a:picLocks noChangeAspect="1"/>
          </p:cNvPicPr>
          <p:nvPr/>
        </p:nvPicPr>
        <p:blipFill rotWithShape="1">
          <a:blip r:embed="rId3">
            <a:extLst>
              <a:ext uri="{28A0092B-C50C-407E-A947-70E740481C1C}">
                <a14:useLocalDpi xmlns:a14="http://schemas.microsoft.com/office/drawing/2010/main" val="0"/>
              </a:ext>
            </a:extLst>
          </a:blip>
          <a:srcRect l="25551" t="30516" r="26394" b="25201"/>
          <a:stretch/>
        </p:blipFill>
        <p:spPr>
          <a:xfrm>
            <a:off x="647700" y="3585844"/>
            <a:ext cx="2510783" cy="1165497"/>
          </a:xfrm>
          <a:prstGeom prst="rect">
            <a:avLst/>
          </a:prstGeom>
        </p:spPr>
      </p:pic>
      <p:pic>
        <p:nvPicPr>
          <p:cNvPr id="34" name="Imagen 33" descr="Imagen que contiene Logotipo&#10;&#10;Descripción generada automáticamente">
            <a:extLst>
              <a:ext uri="{FF2B5EF4-FFF2-40B4-BE49-F238E27FC236}">
                <a16:creationId xmlns:a16="http://schemas.microsoft.com/office/drawing/2014/main" id="{0095D142-2CBB-3465-05F8-DE75E5CDD9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26585" y="2077949"/>
            <a:ext cx="2122073" cy="1040518"/>
          </a:xfrm>
          <a:prstGeom prst="rect">
            <a:avLst/>
          </a:prstGeom>
        </p:spPr>
      </p:pic>
      <p:pic>
        <p:nvPicPr>
          <p:cNvPr id="35" name="Imagen 34" descr="Imagen que contiene Texto&#10;&#10;Descripción generada automáticamente">
            <a:extLst>
              <a:ext uri="{FF2B5EF4-FFF2-40B4-BE49-F238E27FC236}">
                <a16:creationId xmlns:a16="http://schemas.microsoft.com/office/drawing/2014/main" id="{26231271-78C0-C5DB-41F7-CA0B7496BFB8}"/>
              </a:ext>
            </a:extLst>
          </p:cNvPr>
          <p:cNvPicPr>
            <a:picLocks noChangeAspect="1"/>
          </p:cNvPicPr>
          <p:nvPr/>
        </p:nvPicPr>
        <p:blipFill rotWithShape="1">
          <a:blip r:embed="rId5">
            <a:extLst>
              <a:ext uri="{28A0092B-C50C-407E-A947-70E740481C1C}">
                <a14:useLocalDpi xmlns:a14="http://schemas.microsoft.com/office/drawing/2010/main" val="0"/>
              </a:ext>
            </a:extLst>
          </a:blip>
          <a:srcRect t="26578" b="23832"/>
          <a:stretch/>
        </p:blipFill>
        <p:spPr>
          <a:xfrm>
            <a:off x="4962739" y="2053158"/>
            <a:ext cx="4363846" cy="1090101"/>
          </a:xfrm>
          <a:prstGeom prst="rect">
            <a:avLst/>
          </a:prstGeom>
        </p:spPr>
      </p:pic>
      <p:pic>
        <p:nvPicPr>
          <p:cNvPr id="36" name="Imagen 35" descr="Interfaz de usuario gráfica, Texto, Aplicación&#10;&#10;Descripción generada automáticamente">
            <a:extLst>
              <a:ext uri="{FF2B5EF4-FFF2-40B4-BE49-F238E27FC236}">
                <a16:creationId xmlns:a16="http://schemas.microsoft.com/office/drawing/2014/main" id="{7338E9CB-B218-2862-ECED-D72F0A728B13}"/>
              </a:ext>
            </a:extLst>
          </p:cNvPr>
          <p:cNvPicPr>
            <a:picLocks noChangeAspect="1"/>
          </p:cNvPicPr>
          <p:nvPr/>
        </p:nvPicPr>
        <p:blipFill rotWithShape="1">
          <a:blip r:embed="rId6">
            <a:extLst>
              <a:ext uri="{28A0092B-C50C-407E-A947-70E740481C1C}">
                <a14:useLocalDpi xmlns:a14="http://schemas.microsoft.com/office/drawing/2010/main" val="0"/>
              </a:ext>
            </a:extLst>
          </a:blip>
          <a:srcRect l="14563" t="33630" r="12548" b="25181"/>
          <a:stretch/>
        </p:blipFill>
        <p:spPr>
          <a:xfrm>
            <a:off x="5576824" y="3473814"/>
            <a:ext cx="3655398" cy="1040518"/>
          </a:xfrm>
          <a:prstGeom prst="rect">
            <a:avLst/>
          </a:prstGeom>
        </p:spPr>
      </p:pic>
      <p:pic>
        <p:nvPicPr>
          <p:cNvPr id="37" name="Imagen 36" descr="Logotipo&#10;&#10;Descripción generada automáticamente">
            <a:extLst>
              <a:ext uri="{FF2B5EF4-FFF2-40B4-BE49-F238E27FC236}">
                <a16:creationId xmlns:a16="http://schemas.microsoft.com/office/drawing/2014/main" id="{820E2FA2-81DF-0AF9-EAB1-262DE5BD3E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4167" y="2298670"/>
            <a:ext cx="2407710" cy="489567"/>
          </a:xfrm>
          <a:prstGeom prst="rect">
            <a:avLst/>
          </a:prstGeom>
        </p:spPr>
      </p:pic>
      <p:pic>
        <p:nvPicPr>
          <p:cNvPr id="38" name="Imagen 37" descr="Logotipo, nombre de la empresa&#10;&#10;Descripción generada automáticamente">
            <a:extLst>
              <a:ext uri="{FF2B5EF4-FFF2-40B4-BE49-F238E27FC236}">
                <a16:creationId xmlns:a16="http://schemas.microsoft.com/office/drawing/2014/main" id="{60D528A2-148D-143D-AC68-1ABF8DC30183}"/>
              </a:ext>
            </a:extLst>
          </p:cNvPr>
          <p:cNvPicPr>
            <a:picLocks noChangeAspect="1"/>
          </p:cNvPicPr>
          <p:nvPr/>
        </p:nvPicPr>
        <p:blipFill rotWithShape="1">
          <a:blip r:embed="rId8">
            <a:extLst>
              <a:ext uri="{28A0092B-C50C-407E-A947-70E740481C1C}">
                <a14:useLocalDpi xmlns:a14="http://schemas.microsoft.com/office/drawing/2010/main" val="0"/>
              </a:ext>
            </a:extLst>
          </a:blip>
          <a:srcRect l="26414" r="28058"/>
          <a:stretch/>
        </p:blipFill>
        <p:spPr>
          <a:xfrm>
            <a:off x="3515624" y="3299289"/>
            <a:ext cx="1562571" cy="1728863"/>
          </a:xfrm>
          <a:prstGeom prst="rect">
            <a:avLst/>
          </a:prstGeom>
        </p:spPr>
      </p:pic>
      <p:pic>
        <p:nvPicPr>
          <p:cNvPr id="39" name="Imagen 38" descr="Imagen que contiene Diagrama&#10;&#10;Descripción generada automáticamente">
            <a:extLst>
              <a:ext uri="{FF2B5EF4-FFF2-40B4-BE49-F238E27FC236}">
                <a16:creationId xmlns:a16="http://schemas.microsoft.com/office/drawing/2014/main" id="{149799CE-9D5A-A30A-B67B-2D6CA2408A22}"/>
              </a:ext>
            </a:extLst>
          </p:cNvPr>
          <p:cNvPicPr>
            <a:picLocks noChangeAspect="1"/>
          </p:cNvPicPr>
          <p:nvPr/>
        </p:nvPicPr>
        <p:blipFill rotWithShape="1">
          <a:blip r:embed="rId9">
            <a:extLst>
              <a:ext uri="{28A0092B-C50C-407E-A947-70E740481C1C}">
                <a14:useLocalDpi xmlns:a14="http://schemas.microsoft.com/office/drawing/2010/main" val="0"/>
              </a:ext>
            </a:extLst>
          </a:blip>
          <a:srcRect l="28616" r="27145"/>
          <a:stretch/>
        </p:blipFill>
        <p:spPr>
          <a:xfrm>
            <a:off x="9658347" y="3228065"/>
            <a:ext cx="1504953" cy="1713657"/>
          </a:xfrm>
          <a:prstGeom prst="rect">
            <a:avLst/>
          </a:prstGeom>
        </p:spPr>
      </p:pic>
      <p:pic>
        <p:nvPicPr>
          <p:cNvPr id="40" name="Imagen 39" descr="Icono&#10;&#10;Descripción generada automáticamente con confianza media">
            <a:extLst>
              <a:ext uri="{FF2B5EF4-FFF2-40B4-BE49-F238E27FC236}">
                <a16:creationId xmlns:a16="http://schemas.microsoft.com/office/drawing/2014/main" id="{CEA064FA-66D1-B1B5-074F-019E5C527CBD}"/>
              </a:ext>
            </a:extLst>
          </p:cNvPr>
          <p:cNvPicPr>
            <a:picLocks noChangeAspect="1"/>
          </p:cNvPicPr>
          <p:nvPr/>
        </p:nvPicPr>
        <p:blipFill rotWithShape="1">
          <a:blip r:embed="rId10">
            <a:extLst>
              <a:ext uri="{28A0092B-C50C-407E-A947-70E740481C1C}">
                <a14:useLocalDpi xmlns:a14="http://schemas.microsoft.com/office/drawing/2010/main" val="0"/>
              </a:ext>
            </a:extLst>
          </a:blip>
          <a:srcRect l="35251" t="3575" r="24325"/>
          <a:stretch/>
        </p:blipFill>
        <p:spPr>
          <a:xfrm>
            <a:off x="3714145" y="1918937"/>
            <a:ext cx="1248594" cy="1500293"/>
          </a:xfrm>
          <a:prstGeom prst="rect">
            <a:avLst/>
          </a:prstGeom>
        </p:spPr>
      </p:pic>
      <p:pic>
        <p:nvPicPr>
          <p:cNvPr id="41" name="Imagen 40" descr="Imagen que contiene Icono&#10;&#10;Descripción generada automáticamente">
            <a:extLst>
              <a:ext uri="{FF2B5EF4-FFF2-40B4-BE49-F238E27FC236}">
                <a16:creationId xmlns:a16="http://schemas.microsoft.com/office/drawing/2014/main" id="{DD038696-5E12-424C-0D63-BF8A41AD3BE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05500" y="5442942"/>
            <a:ext cx="2732531" cy="577864"/>
          </a:xfrm>
          <a:prstGeom prst="rect">
            <a:avLst/>
          </a:prstGeom>
        </p:spPr>
      </p:pic>
    </p:spTree>
    <p:extLst>
      <p:ext uri="{BB962C8B-B14F-4D97-AF65-F5344CB8AC3E}">
        <p14:creationId xmlns:p14="http://schemas.microsoft.com/office/powerpoint/2010/main" val="2838279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2997B-908E-4345-C847-E5FB1C5AF87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4F9D587-E6E8-A071-F573-5BB816B6B9F8}"/>
              </a:ext>
            </a:extLst>
          </p:cNvPr>
          <p:cNvSpPr>
            <a:spLocks noGrp="1"/>
          </p:cNvSpPr>
          <p:nvPr>
            <p:ph type="title"/>
          </p:nvPr>
        </p:nvSpPr>
        <p:spPr>
          <a:xfrm>
            <a:off x="838200" y="324196"/>
            <a:ext cx="10515600" cy="556953"/>
          </a:xfrm>
        </p:spPr>
        <p:txBody>
          <a:bodyPr/>
          <a:lstStyle/>
          <a:p>
            <a:pPr algn="ctr"/>
            <a:r>
              <a:rPr lang="en-GB" sz="2800" dirty="0"/>
              <a:t>National HEMIS database</a:t>
            </a:r>
          </a:p>
        </p:txBody>
      </p:sp>
      <p:sp>
        <p:nvSpPr>
          <p:cNvPr id="3" name="Marcador de contenido 2">
            <a:extLst>
              <a:ext uri="{FF2B5EF4-FFF2-40B4-BE49-F238E27FC236}">
                <a16:creationId xmlns:a16="http://schemas.microsoft.com/office/drawing/2014/main" id="{77257FF0-33F3-EAFE-EFBC-C496109942D3}"/>
              </a:ext>
            </a:extLst>
          </p:cNvPr>
          <p:cNvSpPr>
            <a:spLocks noGrp="1"/>
          </p:cNvSpPr>
          <p:nvPr>
            <p:ph idx="1"/>
          </p:nvPr>
        </p:nvSpPr>
        <p:spPr>
          <a:xfrm>
            <a:off x="838200" y="1693333"/>
            <a:ext cx="10515600" cy="4483631"/>
          </a:xfrm>
        </p:spPr>
        <p:txBody>
          <a:bodyPr>
            <a:normAutofit/>
          </a:bodyPr>
          <a:lstStyle/>
          <a:p>
            <a:r>
              <a:rPr lang="en-ZA" sz="1600" dirty="0"/>
              <a:t>Although there are many technical specifications, coding lists and manuals attached to the database which can be discussed the main purpose of the overview is to convey that it is a very detailed and comprehensive database at national level.</a:t>
            </a:r>
          </a:p>
          <a:p>
            <a:r>
              <a:rPr lang="en-ZA" sz="1600" dirty="0"/>
              <a:t>The national HEMIS database contains unit records on students, staff and buildings at the 26 public universities.</a:t>
            </a:r>
          </a:p>
          <a:p>
            <a:r>
              <a:rPr lang="en-ZA" sz="1600" dirty="0"/>
              <a:t>This makes it possible to do very detailed analyses for planning, monitoring and research purposes.</a:t>
            </a:r>
          </a:p>
          <a:p>
            <a:r>
              <a:rPr lang="en-ZA" sz="1600" dirty="0"/>
              <a:t>Due to the Protection of Personal Act the DHET mask student and staff numbers when giving out data to third parties for research purposes. Identification numbers are also not provided.</a:t>
            </a:r>
          </a:p>
          <a:p>
            <a:r>
              <a:rPr lang="en-ZA" sz="1600" dirty="0"/>
              <a:t>Subsidy is allocated to universities on the basis of the HEMIS data which are needed for the formulae in the calculation of the subsidy.</a:t>
            </a:r>
          </a:p>
          <a:p>
            <a:r>
              <a:rPr lang="en-ZA" sz="1600" dirty="0"/>
              <a:t>The data are of good quality since it must be audited by external auditors before it can be submitted to DHET.</a:t>
            </a:r>
          </a:p>
          <a:p>
            <a:endParaRPr lang="en-ZA" sz="1500" dirty="0"/>
          </a:p>
          <a:p>
            <a:pPr lvl="1"/>
            <a:endParaRPr lang="en-ZA" sz="1500" dirty="0"/>
          </a:p>
          <a:p>
            <a:pPr marL="457200" lvl="1" indent="0">
              <a:buNone/>
            </a:pPr>
            <a:endParaRPr lang="en-ZA" sz="1500" dirty="0"/>
          </a:p>
          <a:p>
            <a:pPr marL="266700" lvl="1" indent="-266700"/>
            <a:endParaRPr lang="en-GB" sz="2000" dirty="0"/>
          </a:p>
          <a:p>
            <a:endParaRPr lang="en-GB" sz="2000" dirty="0"/>
          </a:p>
        </p:txBody>
      </p:sp>
    </p:spTree>
    <p:extLst>
      <p:ext uri="{BB962C8B-B14F-4D97-AF65-F5344CB8AC3E}">
        <p14:creationId xmlns:p14="http://schemas.microsoft.com/office/powerpoint/2010/main" val="3982448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BE299-BA71-99CD-1B17-AEE806F284C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0A3F96D-42C9-7CC9-602F-5297C74569C5}"/>
              </a:ext>
            </a:extLst>
          </p:cNvPr>
          <p:cNvSpPr>
            <a:spLocks noGrp="1"/>
          </p:cNvSpPr>
          <p:nvPr>
            <p:ph type="title"/>
          </p:nvPr>
        </p:nvSpPr>
        <p:spPr>
          <a:xfrm>
            <a:off x="838200" y="2741511"/>
            <a:ext cx="10515600" cy="1374977"/>
          </a:xfrm>
        </p:spPr>
        <p:txBody>
          <a:bodyPr>
            <a:normAutofit/>
          </a:bodyPr>
          <a:lstStyle/>
          <a:p>
            <a:r>
              <a:rPr lang="en-GB" sz="4000" dirty="0"/>
              <a:t>Credit values</a:t>
            </a:r>
          </a:p>
        </p:txBody>
      </p:sp>
    </p:spTree>
    <p:extLst>
      <p:ext uri="{BB962C8B-B14F-4D97-AF65-F5344CB8AC3E}">
        <p14:creationId xmlns:p14="http://schemas.microsoft.com/office/powerpoint/2010/main" val="7952544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4C918-C628-71D2-550D-273FC859E7C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F4E7C8B-F903-F156-9B12-AFDF77CFB9F4}"/>
              </a:ext>
            </a:extLst>
          </p:cNvPr>
          <p:cNvSpPr>
            <a:spLocks noGrp="1"/>
          </p:cNvSpPr>
          <p:nvPr>
            <p:ph type="title"/>
          </p:nvPr>
        </p:nvSpPr>
        <p:spPr>
          <a:xfrm>
            <a:off x="838200" y="324196"/>
            <a:ext cx="10515600" cy="556953"/>
          </a:xfrm>
        </p:spPr>
        <p:txBody>
          <a:bodyPr/>
          <a:lstStyle/>
          <a:p>
            <a:pPr algn="ctr"/>
            <a:r>
              <a:rPr lang="en-GB" sz="2800" dirty="0"/>
              <a:t>Full-Time Equivalents and calculation of credit values</a:t>
            </a:r>
          </a:p>
        </p:txBody>
      </p:sp>
      <p:sp>
        <p:nvSpPr>
          <p:cNvPr id="3" name="Marcador de contenido 2">
            <a:extLst>
              <a:ext uri="{FF2B5EF4-FFF2-40B4-BE49-F238E27FC236}">
                <a16:creationId xmlns:a16="http://schemas.microsoft.com/office/drawing/2014/main" id="{AC501A77-B148-A736-9F50-8E0805A5DB54}"/>
              </a:ext>
            </a:extLst>
          </p:cNvPr>
          <p:cNvSpPr>
            <a:spLocks noGrp="1"/>
          </p:cNvSpPr>
          <p:nvPr>
            <p:ph idx="1"/>
          </p:nvPr>
        </p:nvSpPr>
        <p:spPr>
          <a:xfrm>
            <a:off x="860323" y="748145"/>
            <a:ext cx="10515600" cy="5361709"/>
          </a:xfrm>
        </p:spPr>
        <p:txBody>
          <a:bodyPr>
            <a:normAutofit fontScale="70000" lnSpcReduction="20000"/>
          </a:bodyPr>
          <a:lstStyle/>
          <a:p>
            <a:pPr marL="0" indent="0">
              <a:buNone/>
            </a:pPr>
            <a:endParaRPr lang="en-ZA" sz="1500" dirty="0"/>
          </a:p>
          <a:p>
            <a:pPr marL="342900" lvl="1" indent="-342900">
              <a:lnSpc>
                <a:spcPct val="120000"/>
              </a:lnSpc>
              <a:spcBef>
                <a:spcPts val="0"/>
              </a:spcBef>
              <a:buFont typeface="Wingdings" panose="05000000000000000000" pitchFamily="2" charset="2"/>
              <a:buChar char="§"/>
            </a:pPr>
            <a:r>
              <a:rPr lang="en-ZA" sz="2200" dirty="0"/>
              <a:t>The notion of a full-time equivalent (FTE) student  is crucial to provide an objective basis for calculating the extent of institutional resources expended on each student during a year, and for comparisons between institutions. </a:t>
            </a:r>
          </a:p>
          <a:p>
            <a:pPr lvl="1">
              <a:lnSpc>
                <a:spcPct val="120000"/>
              </a:lnSpc>
              <a:buFont typeface="Wingdings" panose="05000000000000000000" pitchFamily="2" charset="2"/>
              <a:buChar char="§"/>
            </a:pPr>
            <a:endParaRPr lang="en-ZA" sz="2200" dirty="0"/>
          </a:p>
          <a:p>
            <a:pPr marL="342900" lvl="1" indent="-342900">
              <a:lnSpc>
                <a:spcPct val="120000"/>
              </a:lnSpc>
              <a:spcBef>
                <a:spcPts val="0"/>
              </a:spcBef>
              <a:buFont typeface="Wingdings" panose="05000000000000000000" pitchFamily="2" charset="2"/>
              <a:buChar char="§"/>
            </a:pPr>
            <a:r>
              <a:rPr lang="en-ZA" sz="2200" dirty="0"/>
              <a:t>In essence it converts all subject enrolments in contact, distance, full-time and part time mode in a particular year into “full-time students that are enrolled for a full year curriculum”. This is the only accurate way to create comparative data for subsidy purposes.</a:t>
            </a:r>
          </a:p>
          <a:p>
            <a:pPr marL="342900" lvl="1" indent="-342900">
              <a:lnSpc>
                <a:spcPct val="120000"/>
              </a:lnSpc>
              <a:buFont typeface="Wingdings" panose="05000000000000000000" pitchFamily="2" charset="2"/>
              <a:buChar char="§"/>
            </a:pPr>
            <a:endParaRPr lang="en-ZA" sz="2200" dirty="0"/>
          </a:p>
          <a:p>
            <a:pPr marL="342900" lvl="1" indent="-342900">
              <a:lnSpc>
                <a:spcPct val="120000"/>
              </a:lnSpc>
              <a:spcBef>
                <a:spcPts val="0"/>
              </a:spcBef>
              <a:buFont typeface="Wingdings" panose="05000000000000000000" pitchFamily="2" charset="2"/>
              <a:buChar char="§"/>
            </a:pPr>
            <a:r>
              <a:rPr lang="en-ZA" sz="2200" dirty="0"/>
              <a:t>To calculate FTEs all subjects must be assigned credit values for undergraduate qualifications and credit values for postgraduate enrolments at Master’s  and doctoral level must be calculated from the average number of years these students take to graduate.</a:t>
            </a:r>
          </a:p>
          <a:p>
            <a:pPr marL="342900" lvl="1" indent="-342900">
              <a:lnSpc>
                <a:spcPct val="120000"/>
              </a:lnSpc>
              <a:buFont typeface="Wingdings" panose="05000000000000000000" pitchFamily="2" charset="2"/>
              <a:buChar char="§"/>
            </a:pPr>
            <a:endParaRPr lang="en-GB" sz="2200" dirty="0"/>
          </a:p>
          <a:p>
            <a:pPr>
              <a:lnSpc>
                <a:spcPct val="120000"/>
              </a:lnSpc>
              <a:buFont typeface="Wingdings" panose="05000000000000000000" pitchFamily="2" charset="2"/>
              <a:buChar char="§"/>
            </a:pPr>
            <a:r>
              <a:rPr lang="en-ZA" sz="2200" dirty="0"/>
              <a:t>A notion which is fundamental to the calculation of credit values is that of the minimum formal time which is the minimum number of years (to the nearest tenth of a year) of full-time study required for the completion of the qualification minus experiential time (in-service training). These study times should be determined by the Minister of Higher Education and Training.  </a:t>
            </a:r>
          </a:p>
          <a:p>
            <a:pPr>
              <a:lnSpc>
                <a:spcPct val="120000"/>
              </a:lnSpc>
              <a:buFont typeface="Wingdings" panose="05000000000000000000" pitchFamily="2" charset="2"/>
              <a:buChar char="§"/>
            </a:pPr>
            <a:endParaRPr lang="en-ZA" sz="2200" dirty="0"/>
          </a:p>
          <a:p>
            <a:pPr>
              <a:lnSpc>
                <a:spcPct val="120000"/>
              </a:lnSpc>
              <a:buFont typeface="Wingdings" panose="05000000000000000000" pitchFamily="2" charset="2"/>
              <a:buChar char="§"/>
            </a:pPr>
            <a:r>
              <a:rPr lang="en-ZA" sz="2200" dirty="0"/>
              <a:t>All subjects must be linked to all the qualifications in which they are offered and the specific subsidy credits within that qualification must be calculated based on the curriculum load within each qualification. This implies that the same subject may have different credits within different qualifications.</a:t>
            </a:r>
          </a:p>
          <a:p>
            <a:endParaRPr lang="en-GB" sz="2000" dirty="0"/>
          </a:p>
        </p:txBody>
      </p:sp>
    </p:spTree>
    <p:extLst>
      <p:ext uri="{BB962C8B-B14F-4D97-AF65-F5344CB8AC3E}">
        <p14:creationId xmlns:p14="http://schemas.microsoft.com/office/powerpoint/2010/main" val="8844864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CF4D3-EE04-3236-6199-AA85C66093D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57E664E-957A-5DC1-9489-52D941601047}"/>
              </a:ext>
            </a:extLst>
          </p:cNvPr>
          <p:cNvSpPr>
            <a:spLocks noGrp="1"/>
          </p:cNvSpPr>
          <p:nvPr>
            <p:ph type="title"/>
          </p:nvPr>
        </p:nvSpPr>
        <p:spPr>
          <a:xfrm>
            <a:off x="838200" y="324196"/>
            <a:ext cx="10515600" cy="556953"/>
          </a:xfrm>
        </p:spPr>
        <p:txBody>
          <a:bodyPr/>
          <a:lstStyle/>
          <a:p>
            <a:pPr algn="ctr"/>
            <a:r>
              <a:rPr lang="en-GB" sz="2800" dirty="0"/>
              <a:t>Full-Time Equivalents and calculation of credits</a:t>
            </a:r>
          </a:p>
        </p:txBody>
      </p:sp>
      <p:sp>
        <p:nvSpPr>
          <p:cNvPr id="3" name="Marcador de contenido 2">
            <a:extLst>
              <a:ext uri="{FF2B5EF4-FFF2-40B4-BE49-F238E27FC236}">
                <a16:creationId xmlns:a16="http://schemas.microsoft.com/office/drawing/2014/main" id="{B7C52A0A-8209-6EFE-B490-A4F326537E7F}"/>
              </a:ext>
            </a:extLst>
          </p:cNvPr>
          <p:cNvSpPr>
            <a:spLocks noGrp="1"/>
          </p:cNvSpPr>
          <p:nvPr>
            <p:ph idx="1"/>
          </p:nvPr>
        </p:nvSpPr>
        <p:spPr>
          <a:xfrm>
            <a:off x="838200" y="1080655"/>
            <a:ext cx="10515600" cy="4979323"/>
          </a:xfrm>
        </p:spPr>
        <p:txBody>
          <a:bodyPr>
            <a:normAutofit fontScale="92500" lnSpcReduction="10000"/>
          </a:bodyPr>
          <a:lstStyle/>
          <a:p>
            <a:pPr>
              <a:lnSpc>
                <a:spcPct val="110000"/>
              </a:lnSpc>
              <a:spcBef>
                <a:spcPts val="0"/>
              </a:spcBef>
            </a:pPr>
            <a:r>
              <a:rPr lang="en-ZA" sz="1500" dirty="0"/>
              <a:t>If the formal time of a qualification is equal to 1 it means that the stats credits (relative course weight) must be equal to 1.</a:t>
            </a:r>
          </a:p>
          <a:p>
            <a:pPr>
              <a:lnSpc>
                <a:spcPct val="110000"/>
              </a:lnSpc>
              <a:spcBef>
                <a:spcPts val="0"/>
              </a:spcBef>
            </a:pPr>
            <a:endParaRPr lang="en-ZA" sz="1500" dirty="0"/>
          </a:p>
          <a:p>
            <a:pPr>
              <a:lnSpc>
                <a:spcPct val="110000"/>
              </a:lnSpc>
              <a:spcBef>
                <a:spcPts val="0"/>
              </a:spcBef>
            </a:pPr>
            <a:r>
              <a:rPr lang="en-ZA" sz="1500" dirty="0"/>
              <a:t>Stats credits are not the same as NQF credits, but NQF credits can be utilised to calculate Stats credits.</a:t>
            </a:r>
          </a:p>
          <a:p>
            <a:pPr>
              <a:lnSpc>
                <a:spcPct val="110000"/>
              </a:lnSpc>
              <a:spcBef>
                <a:spcPts val="0"/>
              </a:spcBef>
            </a:pPr>
            <a:endParaRPr lang="en-ZA" sz="1500" dirty="0"/>
          </a:p>
          <a:p>
            <a:pPr>
              <a:lnSpc>
                <a:spcPct val="110000"/>
              </a:lnSpc>
              <a:spcBef>
                <a:spcPts val="0"/>
              </a:spcBef>
            </a:pPr>
            <a:r>
              <a:rPr lang="en-ZA" sz="1500" dirty="0"/>
              <a:t>If the formal time is equal to 1, and the NQF credits = 120, then we simply divide the NQF credits by 120 to obtain the stats credits, because 120/120 = 1 (the formal time). If the total NQF credits = 144, then we divide the NAF credits by 144 to get a total of 1 Stats Credits. It thus means that the “loading of programmes with more NQF credits will not lead to more subsidy because we convert all the NQF credits to 1 FTE for a full-time enrolment of 1. </a:t>
            </a:r>
          </a:p>
          <a:p>
            <a:pPr>
              <a:lnSpc>
                <a:spcPct val="110000"/>
              </a:lnSpc>
              <a:spcBef>
                <a:spcPts val="0"/>
              </a:spcBef>
            </a:pPr>
            <a:endParaRPr lang="en-ZA" sz="1500" dirty="0"/>
          </a:p>
          <a:p>
            <a:pPr marL="0" indent="0">
              <a:lnSpc>
                <a:spcPct val="110000"/>
              </a:lnSpc>
              <a:spcBef>
                <a:spcPts val="0"/>
              </a:spcBef>
              <a:buNone/>
            </a:pPr>
            <a:r>
              <a:rPr lang="en-ZA" sz="1500" b="1" dirty="0"/>
              <a:t>Master’s degrees credit calculations</a:t>
            </a:r>
          </a:p>
          <a:p>
            <a:pPr marL="0" indent="0">
              <a:lnSpc>
                <a:spcPct val="110000"/>
              </a:lnSpc>
              <a:buNone/>
            </a:pPr>
            <a:r>
              <a:rPr lang="en-ZA" sz="1500" dirty="0"/>
              <a:t> </a:t>
            </a:r>
          </a:p>
          <a:p>
            <a:pPr>
              <a:lnSpc>
                <a:spcPct val="110000"/>
              </a:lnSpc>
              <a:spcBef>
                <a:spcPts val="0"/>
              </a:spcBef>
            </a:pPr>
            <a:r>
              <a:rPr lang="en-ZA" sz="1500" dirty="0"/>
              <a:t>Suppose that the formal credit value for year n for the degree of MSc at a particular university has to be calculated, and:</a:t>
            </a:r>
          </a:p>
          <a:p>
            <a:pPr lvl="1">
              <a:lnSpc>
                <a:spcPct val="110000"/>
              </a:lnSpc>
            </a:pPr>
            <a:r>
              <a:rPr lang="en-ZA" sz="1500" dirty="0"/>
              <a:t>Minimum total time = 1 year</a:t>
            </a:r>
          </a:p>
          <a:p>
            <a:pPr lvl="1">
              <a:lnSpc>
                <a:spcPct val="110000"/>
              </a:lnSpc>
            </a:pPr>
            <a:r>
              <a:rPr lang="en-ZA" sz="1500" dirty="0"/>
              <a:t>Minimum experiential time = 0 years</a:t>
            </a:r>
          </a:p>
          <a:p>
            <a:pPr lvl="1">
              <a:lnSpc>
                <a:spcPct val="110000"/>
              </a:lnSpc>
            </a:pPr>
            <a:r>
              <a:rPr lang="en-ZA" sz="1500" dirty="0"/>
              <a:t>Minimum formal time = 1 year</a:t>
            </a:r>
          </a:p>
          <a:p>
            <a:pPr>
              <a:lnSpc>
                <a:spcPct val="110000"/>
              </a:lnSpc>
            </a:pPr>
            <a:r>
              <a:rPr lang="en-ZA" sz="1500" dirty="0"/>
              <a:t>The graduate records of the qualification for years n-1, n-2, n-3 (or n, n-1, n-2 must be used for the calculation of the credit values for year n)</a:t>
            </a:r>
          </a:p>
          <a:p>
            <a:pPr marL="0" indent="0">
              <a:buNone/>
            </a:pPr>
            <a:endParaRPr lang="en-ZA" sz="1500" dirty="0"/>
          </a:p>
        </p:txBody>
      </p:sp>
    </p:spTree>
    <p:extLst>
      <p:ext uri="{BB962C8B-B14F-4D97-AF65-F5344CB8AC3E}">
        <p14:creationId xmlns:p14="http://schemas.microsoft.com/office/powerpoint/2010/main" val="17932386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5E70B-E85B-27E9-B893-B82EFBDEAAF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8F6C4B2-15FF-98C7-315E-35A09B0A8390}"/>
              </a:ext>
            </a:extLst>
          </p:cNvPr>
          <p:cNvSpPr>
            <a:spLocks noGrp="1"/>
          </p:cNvSpPr>
          <p:nvPr>
            <p:ph type="title"/>
          </p:nvPr>
        </p:nvSpPr>
        <p:spPr>
          <a:xfrm>
            <a:off x="838200" y="324196"/>
            <a:ext cx="10515600" cy="556953"/>
          </a:xfrm>
        </p:spPr>
        <p:txBody>
          <a:bodyPr/>
          <a:lstStyle/>
          <a:p>
            <a:pPr algn="ctr"/>
            <a:r>
              <a:rPr lang="en-GB" sz="2800" dirty="0"/>
              <a:t>Full-Time Equivalents and calculation of credits</a:t>
            </a:r>
          </a:p>
        </p:txBody>
      </p:sp>
      <p:sp>
        <p:nvSpPr>
          <p:cNvPr id="3" name="Marcador de contenido 2">
            <a:extLst>
              <a:ext uri="{FF2B5EF4-FFF2-40B4-BE49-F238E27FC236}">
                <a16:creationId xmlns:a16="http://schemas.microsoft.com/office/drawing/2014/main" id="{ED370069-814F-0244-8A26-F92E1D4CE72C}"/>
              </a:ext>
            </a:extLst>
          </p:cNvPr>
          <p:cNvSpPr>
            <a:spLocks noGrp="1"/>
          </p:cNvSpPr>
          <p:nvPr>
            <p:ph idx="1"/>
          </p:nvPr>
        </p:nvSpPr>
        <p:spPr>
          <a:xfrm>
            <a:off x="838200" y="881149"/>
            <a:ext cx="10515600" cy="5478087"/>
          </a:xfrm>
        </p:spPr>
        <p:txBody>
          <a:bodyPr>
            <a:normAutofit/>
          </a:bodyPr>
          <a:lstStyle/>
          <a:p>
            <a:pPr>
              <a:lnSpc>
                <a:spcPct val="100000"/>
              </a:lnSpc>
              <a:buFont typeface="Wingdings" panose="05000000000000000000" pitchFamily="2" charset="2"/>
              <a:buChar char="§"/>
            </a:pPr>
            <a:r>
              <a:rPr lang="en-ZA" sz="1400" dirty="0"/>
              <a:t>Suppose that we use the graduate records of years n-1, n-2 and n-3 and suppose that:</a:t>
            </a:r>
          </a:p>
          <a:p>
            <a:pPr lvl="1">
              <a:lnSpc>
                <a:spcPct val="100000"/>
              </a:lnSpc>
              <a:buFont typeface="Wingdings" panose="05000000000000000000" pitchFamily="2" charset="2"/>
              <a:buChar char="§"/>
            </a:pPr>
            <a:r>
              <a:rPr lang="en-ZA" sz="1400" dirty="0"/>
              <a:t>By the end of year n-1, a total of 21 students registered in that year had satisfied the requirements of the MSc.  The total number of years for which they were registered is equal to 46.</a:t>
            </a:r>
          </a:p>
          <a:p>
            <a:pPr lvl="1">
              <a:lnSpc>
                <a:spcPct val="100000"/>
              </a:lnSpc>
              <a:buFont typeface="Wingdings" panose="05000000000000000000" pitchFamily="2" charset="2"/>
              <a:buChar char="§"/>
            </a:pPr>
            <a:r>
              <a:rPr lang="en-ZA" sz="1400" dirty="0"/>
              <a:t>By the end of year n-2, a total of 27 students registered in that year had satisfied the requirements of the MSc and were registered for a total of 51 years.</a:t>
            </a:r>
          </a:p>
          <a:p>
            <a:pPr lvl="1">
              <a:lnSpc>
                <a:spcPct val="100000"/>
              </a:lnSpc>
              <a:buFont typeface="Wingdings" panose="05000000000000000000" pitchFamily="2" charset="2"/>
              <a:buChar char="§"/>
            </a:pPr>
            <a:r>
              <a:rPr lang="en-ZA" sz="1400" dirty="0"/>
              <a:t>By the end of year n-3, a total of 13 students registered in that year had satisfied the requirements of the MSc and were registered for a total of 29 years. </a:t>
            </a:r>
          </a:p>
          <a:p>
            <a:pPr>
              <a:buFont typeface="Wingdings" panose="05000000000000000000" pitchFamily="2" charset="2"/>
              <a:buChar char="§"/>
            </a:pPr>
            <a:r>
              <a:rPr lang="en-ZA" sz="1400" dirty="0"/>
              <a:t>This information, together with the formula above, permits the following calculation to be made of a credit value for this masters degree for year 	n:</a:t>
            </a:r>
          </a:p>
          <a:p>
            <a:pPr marL="0" indent="0">
              <a:buNone/>
            </a:pPr>
            <a:r>
              <a:rPr lang="en-ZA" sz="1400" dirty="0"/>
              <a:t> 		formal credit value = ((Credit value of M) x (G1 + G2 +G3)) / (G1 + G2 +G3)</a:t>
            </a:r>
          </a:p>
          <a:p>
            <a:pPr marL="0" indent="0">
              <a:buNone/>
            </a:pPr>
            <a:r>
              <a:rPr lang="en-ZA" sz="1400" dirty="0"/>
              <a:t>	 	= 1 x (21 + 27 + 13)/ (46 + 51 + 29)</a:t>
            </a:r>
          </a:p>
          <a:p>
            <a:pPr marL="0" indent="0">
              <a:buNone/>
            </a:pPr>
            <a:r>
              <a:rPr lang="en-ZA" sz="1400" dirty="0"/>
              <a:t>		= 0.484</a:t>
            </a:r>
          </a:p>
          <a:p>
            <a:pPr>
              <a:buFont typeface="Wingdings" panose="05000000000000000000" pitchFamily="2" charset="2"/>
              <a:buChar char="§"/>
            </a:pPr>
            <a:r>
              <a:rPr lang="en-ZA" sz="1400" dirty="0"/>
              <a:t>This calculated FTE is then used to calculate the enrolled FTEs for this degree by multiplying it with the headcount enrolments for the current year.</a:t>
            </a:r>
          </a:p>
          <a:p>
            <a:pPr marL="457200" lvl="1" indent="0">
              <a:buNone/>
            </a:pPr>
            <a:r>
              <a:rPr lang="en-ZA" sz="1200" dirty="0"/>
              <a:t>G1  -Number of graduates in year n-1</a:t>
            </a:r>
          </a:p>
          <a:p>
            <a:pPr marL="457200" lvl="1" indent="0">
              <a:buNone/>
            </a:pPr>
            <a:r>
              <a:rPr lang="en-ZA" sz="1200" dirty="0"/>
              <a:t>G2 = Number of graduates in year n-2</a:t>
            </a:r>
          </a:p>
          <a:p>
            <a:pPr marL="457200" lvl="1" indent="0">
              <a:buNone/>
            </a:pPr>
            <a:r>
              <a:rPr lang="en-ZA" sz="1200" dirty="0"/>
              <a:t>G3 = Number of graduates in year n-3</a:t>
            </a:r>
          </a:p>
          <a:p>
            <a:pPr marL="457200" lvl="1" indent="0">
              <a:buNone/>
            </a:pPr>
            <a:r>
              <a:rPr lang="en-ZA" sz="1200" dirty="0"/>
              <a:t>Y1 = Total number of years of studying for G1</a:t>
            </a:r>
          </a:p>
          <a:p>
            <a:pPr marL="457200" lvl="1" indent="0">
              <a:buNone/>
            </a:pPr>
            <a:r>
              <a:rPr lang="en-ZA" sz="1200" dirty="0"/>
              <a:t>Y2 = Total number of years of studying for G2</a:t>
            </a:r>
          </a:p>
          <a:p>
            <a:pPr marL="457200" lvl="1" indent="0">
              <a:buNone/>
            </a:pPr>
            <a:r>
              <a:rPr lang="en-ZA" sz="1200" dirty="0"/>
              <a:t>Y3 = Total number of years of studying for G3</a:t>
            </a:r>
          </a:p>
          <a:p>
            <a:pPr marL="0" indent="0">
              <a:buNone/>
            </a:pPr>
            <a:endParaRPr lang="en-ZA" sz="1500" dirty="0"/>
          </a:p>
        </p:txBody>
      </p:sp>
    </p:spTree>
    <p:extLst>
      <p:ext uri="{BB962C8B-B14F-4D97-AF65-F5344CB8AC3E}">
        <p14:creationId xmlns:p14="http://schemas.microsoft.com/office/powerpoint/2010/main" val="17723517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6A157-865D-55C6-47BD-9C8E718BE65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A67D692-41F8-5888-A0E4-05A77DD699E0}"/>
              </a:ext>
            </a:extLst>
          </p:cNvPr>
          <p:cNvSpPr>
            <a:spLocks noGrp="1"/>
          </p:cNvSpPr>
          <p:nvPr>
            <p:ph type="title"/>
          </p:nvPr>
        </p:nvSpPr>
        <p:spPr>
          <a:xfrm>
            <a:off x="838200" y="324196"/>
            <a:ext cx="10515600" cy="556953"/>
          </a:xfrm>
        </p:spPr>
        <p:txBody>
          <a:bodyPr/>
          <a:lstStyle/>
          <a:p>
            <a:pPr algn="ctr"/>
            <a:r>
              <a:rPr lang="en-GB" sz="2800" dirty="0"/>
              <a:t>Full-Time Equivalents and calculation of credits</a:t>
            </a:r>
          </a:p>
        </p:txBody>
      </p:sp>
      <p:sp>
        <p:nvSpPr>
          <p:cNvPr id="3" name="Marcador de contenido 2">
            <a:extLst>
              <a:ext uri="{FF2B5EF4-FFF2-40B4-BE49-F238E27FC236}">
                <a16:creationId xmlns:a16="http://schemas.microsoft.com/office/drawing/2014/main" id="{8AFF3778-0901-D521-EE7F-7F6B972B8619}"/>
              </a:ext>
            </a:extLst>
          </p:cNvPr>
          <p:cNvSpPr>
            <a:spLocks noGrp="1"/>
          </p:cNvSpPr>
          <p:nvPr>
            <p:ph idx="1"/>
          </p:nvPr>
        </p:nvSpPr>
        <p:spPr>
          <a:xfrm>
            <a:off x="838200" y="881149"/>
            <a:ext cx="10515600" cy="5478087"/>
          </a:xfrm>
        </p:spPr>
        <p:txBody>
          <a:bodyPr>
            <a:normAutofit/>
          </a:bodyPr>
          <a:lstStyle/>
          <a:p>
            <a:pPr marL="0" indent="0">
              <a:buNone/>
            </a:pPr>
            <a:r>
              <a:rPr lang="en-ZA" sz="1500" b="1" dirty="0"/>
              <a:t>Calculation of the credits for a doctoral degree</a:t>
            </a:r>
          </a:p>
          <a:p>
            <a:pPr>
              <a:buFont typeface="Wingdings" panose="05000000000000000000" pitchFamily="2" charset="2"/>
              <a:buChar char="§"/>
            </a:pPr>
            <a:r>
              <a:rPr lang="en-ZA" sz="1500" dirty="0"/>
              <a:t> </a:t>
            </a:r>
            <a:r>
              <a:rPr lang="en-ZA" sz="1400" dirty="0"/>
              <a:t>Suppose that this degree [DX] is a formal qualification with the following minimum approved times:</a:t>
            </a:r>
          </a:p>
          <a:p>
            <a:pPr lvl="1">
              <a:buFont typeface="Wingdings" panose="05000000000000000000" pitchFamily="2" charset="2"/>
              <a:buChar char="§"/>
            </a:pPr>
            <a:r>
              <a:rPr lang="en-ZA" sz="1400" dirty="0"/>
              <a:t>Minimum total time =2 years</a:t>
            </a:r>
          </a:p>
          <a:p>
            <a:pPr lvl="1">
              <a:buFont typeface="Wingdings" panose="05000000000000000000" pitchFamily="2" charset="2"/>
              <a:buChar char="§"/>
            </a:pPr>
            <a:r>
              <a:rPr lang="en-ZA" sz="1400" dirty="0"/>
              <a:t>Minimum experiential time = 0 years</a:t>
            </a:r>
          </a:p>
          <a:p>
            <a:pPr lvl="1">
              <a:buFont typeface="Wingdings" panose="05000000000000000000" pitchFamily="2" charset="2"/>
              <a:buChar char="§"/>
            </a:pPr>
            <a:r>
              <a:rPr lang="en-ZA" sz="1400" dirty="0"/>
              <a:t>Minimum formal time = 2 years</a:t>
            </a:r>
          </a:p>
          <a:p>
            <a:r>
              <a:rPr lang="en-ZA" sz="1400" dirty="0"/>
              <a:t>The credit value of the research thesis for year n depends on the average length of time for which DX's graduates of years n-1, n-2 and n-3 were registered </a:t>
            </a:r>
          </a:p>
          <a:p>
            <a:r>
              <a:rPr lang="en-ZA" sz="1400" dirty="0"/>
              <a:t>Suppose that these data are:</a:t>
            </a:r>
          </a:p>
          <a:p>
            <a:pPr lvl="1"/>
            <a:r>
              <a:rPr lang="en-ZA" sz="1400" dirty="0"/>
              <a:t>Year n-1 : 5 graduates registered for a combined total of 32 years;</a:t>
            </a:r>
          </a:p>
          <a:p>
            <a:pPr lvl="1"/>
            <a:r>
              <a:rPr lang="en-ZA" sz="1400" dirty="0"/>
              <a:t>Year n-2 :  6 graduates registered for a combined total of 35 years;</a:t>
            </a:r>
          </a:p>
          <a:p>
            <a:pPr lvl="1"/>
            <a:r>
              <a:rPr lang="en-ZA" sz="1400" dirty="0"/>
              <a:t>Year n-2:  2 graduates registered for a combined total of 9 years</a:t>
            </a:r>
          </a:p>
          <a:p>
            <a:pPr>
              <a:buFont typeface="Wingdings" panose="05000000000000000000" pitchFamily="2" charset="2"/>
              <a:buChar char="§"/>
            </a:pPr>
            <a:r>
              <a:rPr lang="en-ZA" sz="1400" dirty="0"/>
              <a:t>Formal credit value</a:t>
            </a:r>
          </a:p>
          <a:p>
            <a:pPr marL="457200" lvl="1" indent="0">
              <a:buNone/>
            </a:pPr>
            <a:r>
              <a:rPr lang="en-ZA" sz="1400" dirty="0"/>
              <a:t>= 2 x ( 5 + 6 + 2) </a:t>
            </a:r>
          </a:p>
          <a:p>
            <a:pPr marL="457200" lvl="1" indent="0">
              <a:buNone/>
            </a:pPr>
            <a:r>
              <a:rPr lang="en-ZA" sz="1400" dirty="0"/>
              <a:t>(32 + 35 + 39)</a:t>
            </a:r>
          </a:p>
          <a:p>
            <a:pPr marL="457200" lvl="1" indent="0">
              <a:buNone/>
            </a:pPr>
            <a:r>
              <a:rPr lang="en-ZA" sz="1400" dirty="0"/>
              <a:t> = 0.342</a:t>
            </a:r>
          </a:p>
          <a:p>
            <a:pPr>
              <a:buFont typeface="Wingdings" panose="05000000000000000000" pitchFamily="2" charset="2"/>
              <a:buChar char="§"/>
            </a:pPr>
            <a:r>
              <a:rPr lang="en-ZA" sz="1400" dirty="0"/>
              <a:t>This credit value is then used to calculate the enrolled FTE values of the current enrolled  Doctoral students in the degree by multiplying the headcount enrolments with the calculated FTE value. </a:t>
            </a:r>
          </a:p>
          <a:p>
            <a:pPr marL="0" indent="0">
              <a:buNone/>
            </a:pPr>
            <a:endParaRPr lang="en-ZA" sz="1500" dirty="0"/>
          </a:p>
        </p:txBody>
      </p:sp>
    </p:spTree>
    <p:extLst>
      <p:ext uri="{BB962C8B-B14F-4D97-AF65-F5344CB8AC3E}">
        <p14:creationId xmlns:p14="http://schemas.microsoft.com/office/powerpoint/2010/main" val="2702176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FFAE4-6343-9981-5FF2-70AC215D5D3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52156D8-DC94-44FF-8D1E-2EC431C8E040}"/>
              </a:ext>
            </a:extLst>
          </p:cNvPr>
          <p:cNvSpPr>
            <a:spLocks noGrp="1"/>
          </p:cNvSpPr>
          <p:nvPr>
            <p:ph type="title"/>
          </p:nvPr>
        </p:nvSpPr>
        <p:spPr>
          <a:xfrm>
            <a:off x="838200" y="2741511"/>
            <a:ext cx="10515600" cy="1374977"/>
          </a:xfrm>
        </p:spPr>
        <p:txBody>
          <a:bodyPr>
            <a:normAutofit/>
          </a:bodyPr>
          <a:lstStyle/>
          <a:p>
            <a:r>
              <a:rPr lang="en-GB" sz="4000" dirty="0"/>
              <a:t>Data dissemination</a:t>
            </a:r>
          </a:p>
        </p:txBody>
      </p:sp>
    </p:spTree>
    <p:extLst>
      <p:ext uri="{BB962C8B-B14F-4D97-AF65-F5344CB8AC3E}">
        <p14:creationId xmlns:p14="http://schemas.microsoft.com/office/powerpoint/2010/main" val="29395922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8BE53-2944-5EE2-9870-9EC51BF6015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DDF8453-D7E3-4A61-F54A-9D9D65F6E879}"/>
              </a:ext>
            </a:extLst>
          </p:cNvPr>
          <p:cNvSpPr>
            <a:spLocks noGrp="1"/>
          </p:cNvSpPr>
          <p:nvPr>
            <p:ph type="title"/>
          </p:nvPr>
        </p:nvSpPr>
        <p:spPr>
          <a:xfrm>
            <a:off x="838200" y="324196"/>
            <a:ext cx="10515600" cy="556953"/>
          </a:xfrm>
        </p:spPr>
        <p:txBody>
          <a:bodyPr/>
          <a:lstStyle/>
          <a:p>
            <a:pPr algn="ctr"/>
            <a:r>
              <a:rPr lang="en-GB" sz="2800" dirty="0"/>
              <a:t>Data dissemination</a:t>
            </a:r>
          </a:p>
        </p:txBody>
      </p:sp>
      <p:sp>
        <p:nvSpPr>
          <p:cNvPr id="3" name="Marcador de contenido 2">
            <a:extLst>
              <a:ext uri="{FF2B5EF4-FFF2-40B4-BE49-F238E27FC236}">
                <a16:creationId xmlns:a16="http://schemas.microsoft.com/office/drawing/2014/main" id="{3A4C27EB-FA3E-3370-BE15-DEDD135D682E}"/>
              </a:ext>
            </a:extLst>
          </p:cNvPr>
          <p:cNvSpPr>
            <a:spLocks noGrp="1"/>
          </p:cNvSpPr>
          <p:nvPr>
            <p:ph idx="1"/>
          </p:nvPr>
        </p:nvSpPr>
        <p:spPr>
          <a:xfrm>
            <a:off x="838200" y="1172095"/>
            <a:ext cx="10515600" cy="5004869"/>
          </a:xfrm>
        </p:spPr>
        <p:txBody>
          <a:bodyPr>
            <a:normAutofit lnSpcReduction="10000"/>
          </a:bodyPr>
          <a:lstStyle/>
          <a:p>
            <a:pPr>
              <a:lnSpc>
                <a:spcPct val="100000"/>
              </a:lnSpc>
            </a:pPr>
            <a:r>
              <a:rPr lang="en-ZA" sz="1600" dirty="0"/>
              <a:t>Universities are an integral part of the post-school system and </a:t>
            </a:r>
            <a:r>
              <a:rPr lang="en-ZA" sz="1600" b="1" dirty="0"/>
              <a:t>DHET publishes </a:t>
            </a:r>
            <a:r>
              <a:rPr lang="en-ZA" sz="1600" dirty="0"/>
              <a:t>an annual report providing a statistical overview of the post-school system (Statistics on Post-school Education and Training) which include public universities, registered private universities, public and private technical and vocational education and training (TVET) colleges, community colleges, the Sector Education and Training Authorities (SETAs) and the National Skills Fund (NSF).</a:t>
            </a:r>
          </a:p>
          <a:p>
            <a:pPr>
              <a:lnSpc>
                <a:spcPct val="100000"/>
              </a:lnSpc>
            </a:pPr>
            <a:r>
              <a:rPr lang="en-ZA" sz="1500" dirty="0"/>
              <a:t>The </a:t>
            </a:r>
            <a:r>
              <a:rPr lang="en-ZA" sz="1500" b="1" dirty="0"/>
              <a:t>DHET </a:t>
            </a:r>
            <a:r>
              <a:rPr lang="en-ZA" sz="1500" dirty="0"/>
              <a:t>also </a:t>
            </a:r>
            <a:r>
              <a:rPr lang="en-ZA" sz="1500" b="1" dirty="0"/>
              <a:t>publishes data tables </a:t>
            </a:r>
            <a:r>
              <a:rPr lang="en-ZA" sz="1500" dirty="0"/>
              <a:t>in Excel format on their website for each academic year that can be downloaded. The following tables are provided (</a:t>
            </a:r>
            <a:r>
              <a:rPr lang="en-ZA" sz="1500" dirty="0">
                <a:hlinkClick r:id="rId2"/>
              </a:rPr>
              <a:t>https://www.dhet.gov.za/SitePages/Higher-Education-Management-Information-System.aspx</a:t>
            </a:r>
            <a:r>
              <a:rPr lang="en-ZA" sz="1500" dirty="0"/>
              <a:t>):</a:t>
            </a:r>
          </a:p>
          <a:p>
            <a:pPr lvl="1">
              <a:lnSpc>
                <a:spcPct val="100000"/>
              </a:lnSpc>
            </a:pPr>
            <a:r>
              <a:rPr lang="en-ZA" sz="1400" dirty="0"/>
              <a:t>Cohort studies of first-time entering undergraduate students for public higher education institutions (covering a period of ten years for each cohort)</a:t>
            </a:r>
          </a:p>
          <a:p>
            <a:pPr lvl="1">
              <a:lnSpc>
                <a:spcPct val="100000"/>
              </a:lnSpc>
            </a:pPr>
            <a:r>
              <a:rPr lang="en-ZA" sz="1400" dirty="0"/>
              <a:t>Headcount student enrolments according to CESM category of major(s) / area of specialisation and qualification type for contact and distance offering mode by institution and national</a:t>
            </a:r>
          </a:p>
          <a:p>
            <a:pPr lvl="1">
              <a:lnSpc>
                <a:spcPct val="100000"/>
              </a:lnSpc>
            </a:pPr>
            <a:r>
              <a:rPr lang="en-ZA" sz="1400" dirty="0"/>
              <a:t>Headcount enrolments according to race, gender, home language and qualification type by institution and national</a:t>
            </a:r>
          </a:p>
          <a:p>
            <a:pPr lvl="1">
              <a:lnSpc>
                <a:spcPct val="100000"/>
              </a:lnSpc>
            </a:pPr>
            <a:r>
              <a:rPr lang="en-ZA" sz="1400" dirty="0"/>
              <a:t>Enrolled credits for contact and distance enrolments by institution and national</a:t>
            </a:r>
          </a:p>
          <a:p>
            <a:pPr lvl="1">
              <a:lnSpc>
                <a:spcPct val="100000"/>
              </a:lnSpc>
            </a:pPr>
            <a:r>
              <a:rPr lang="en-ZA" sz="1400" dirty="0"/>
              <a:t>Number of students who have fulfilled the requirement for a degree/diploma/certificate according to major(s). Area of specialisation and qualification type by institution and national</a:t>
            </a:r>
          </a:p>
          <a:p>
            <a:pPr lvl="1">
              <a:lnSpc>
                <a:spcPct val="100000"/>
              </a:lnSpc>
            </a:pPr>
            <a:r>
              <a:rPr lang="en-ZA" sz="1400" dirty="0"/>
              <a:t>Utilisation of full-time equivalent staff resources according to programme/ subprogramme by institution and national (Programmes: instruction, research, public service, academic support, student services, institutional support, operation and maintenance of plant, auxiliary enterprises)</a:t>
            </a:r>
          </a:p>
          <a:p>
            <a:pPr marL="457200" lvl="1" indent="0">
              <a:buNone/>
            </a:pPr>
            <a:endParaRPr lang="en-ZA" sz="1500" dirty="0"/>
          </a:p>
          <a:p>
            <a:pPr marL="266700" lvl="1" indent="-266700"/>
            <a:endParaRPr lang="en-GB" sz="2000" dirty="0"/>
          </a:p>
          <a:p>
            <a:endParaRPr lang="en-GB" sz="2000" dirty="0"/>
          </a:p>
        </p:txBody>
      </p:sp>
    </p:spTree>
    <p:extLst>
      <p:ext uri="{BB962C8B-B14F-4D97-AF65-F5344CB8AC3E}">
        <p14:creationId xmlns:p14="http://schemas.microsoft.com/office/powerpoint/2010/main" val="12188066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45515-0B49-068D-E915-16F890FFF57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F3627F1-B6AF-B0F5-CA79-F4749C1C4269}"/>
              </a:ext>
            </a:extLst>
          </p:cNvPr>
          <p:cNvSpPr>
            <a:spLocks noGrp="1"/>
          </p:cNvSpPr>
          <p:nvPr>
            <p:ph type="title"/>
          </p:nvPr>
        </p:nvSpPr>
        <p:spPr>
          <a:xfrm>
            <a:off x="838200" y="324196"/>
            <a:ext cx="10515600" cy="556953"/>
          </a:xfrm>
        </p:spPr>
        <p:txBody>
          <a:bodyPr/>
          <a:lstStyle/>
          <a:p>
            <a:pPr algn="ctr"/>
            <a:r>
              <a:rPr lang="en-GB" sz="2800" dirty="0"/>
              <a:t>Data dissemination</a:t>
            </a:r>
          </a:p>
        </p:txBody>
      </p:sp>
      <p:sp>
        <p:nvSpPr>
          <p:cNvPr id="3" name="Marcador de contenido 2">
            <a:extLst>
              <a:ext uri="{FF2B5EF4-FFF2-40B4-BE49-F238E27FC236}">
                <a16:creationId xmlns:a16="http://schemas.microsoft.com/office/drawing/2014/main" id="{C01443A0-2157-6289-2F58-5A80081D0BE1}"/>
              </a:ext>
            </a:extLst>
          </p:cNvPr>
          <p:cNvSpPr>
            <a:spLocks noGrp="1"/>
          </p:cNvSpPr>
          <p:nvPr>
            <p:ph idx="1"/>
          </p:nvPr>
        </p:nvSpPr>
        <p:spPr>
          <a:xfrm>
            <a:off x="838200" y="881149"/>
            <a:ext cx="10515600" cy="5863780"/>
          </a:xfrm>
        </p:spPr>
        <p:txBody>
          <a:bodyPr>
            <a:normAutofit fontScale="62500" lnSpcReduction="20000"/>
          </a:bodyPr>
          <a:lstStyle/>
          <a:p>
            <a:pPr lvl="2">
              <a:lnSpc>
                <a:spcPct val="120000"/>
              </a:lnSpc>
            </a:pPr>
            <a:r>
              <a:rPr lang="en-ZA" sz="1900" dirty="0"/>
              <a:t>Headcount of personnel with permanent appointments according to personnel category, race and gender by institution and national</a:t>
            </a:r>
          </a:p>
          <a:p>
            <a:pPr lvl="2">
              <a:lnSpc>
                <a:spcPct val="120000"/>
              </a:lnSpc>
            </a:pPr>
            <a:r>
              <a:rPr lang="en-ZA" sz="1900" dirty="0"/>
              <a:t>Headcount of instruction/ research professional with permanent appointments according to highest most relevant qualification and rank by institution and national</a:t>
            </a:r>
          </a:p>
          <a:p>
            <a:pPr lvl="2">
              <a:lnSpc>
                <a:spcPct val="120000"/>
              </a:lnSpc>
            </a:pPr>
            <a:r>
              <a:rPr lang="en-ZA" sz="1900" dirty="0"/>
              <a:t> Headcount of instruction/ research professionals with permanent appointments according to age categories, rank and gender by institution and national</a:t>
            </a:r>
          </a:p>
          <a:p>
            <a:pPr lvl="2">
              <a:lnSpc>
                <a:spcPct val="120000"/>
              </a:lnSpc>
              <a:spcAft>
                <a:spcPts val="1200"/>
              </a:spcAft>
            </a:pPr>
            <a:r>
              <a:rPr lang="en-ZA" sz="1900" dirty="0"/>
              <a:t>Permanent and temporary academic staff full-time equivalents by programme and CESM (modules/ subjects that they offer)</a:t>
            </a:r>
          </a:p>
          <a:p>
            <a:pPr lvl="1">
              <a:lnSpc>
                <a:spcPct val="120000"/>
              </a:lnSpc>
            </a:pPr>
            <a:r>
              <a:rPr lang="en-ZA" sz="1900" dirty="0"/>
              <a:t>The </a:t>
            </a:r>
            <a:r>
              <a:rPr lang="en-ZA" sz="1900" b="1" dirty="0"/>
              <a:t>DHET</a:t>
            </a:r>
            <a:r>
              <a:rPr lang="en-ZA" sz="1900" dirty="0"/>
              <a:t> also publishes an annual report on the evaluation of the universities’ research outputs.</a:t>
            </a:r>
          </a:p>
          <a:p>
            <a:pPr marL="457200" lvl="1" indent="0">
              <a:lnSpc>
                <a:spcPct val="120000"/>
              </a:lnSpc>
              <a:buNone/>
            </a:pPr>
            <a:endParaRPr lang="en-ZA" sz="1900" dirty="0"/>
          </a:p>
          <a:p>
            <a:pPr lvl="1">
              <a:lnSpc>
                <a:spcPct val="120000"/>
              </a:lnSpc>
            </a:pPr>
            <a:r>
              <a:rPr lang="en-ZA" sz="1900" b="1" dirty="0"/>
              <a:t>The Council on Higher Education (CHE) </a:t>
            </a:r>
            <a:r>
              <a:rPr lang="en-ZA" sz="1900" dirty="0"/>
              <a:t>publishes a very comprehensive statistical report on public and private universities titled “Vital Stats”. </a:t>
            </a:r>
          </a:p>
          <a:p>
            <a:pPr lvl="1">
              <a:lnSpc>
                <a:spcPct val="120000"/>
              </a:lnSpc>
            </a:pPr>
            <a:r>
              <a:rPr lang="en-ZA" sz="1900" dirty="0"/>
              <a:t>The following data are included:</a:t>
            </a:r>
          </a:p>
          <a:p>
            <a:pPr lvl="2">
              <a:lnSpc>
                <a:spcPct val="120000"/>
              </a:lnSpc>
            </a:pPr>
            <a:r>
              <a:rPr lang="en-ZA" sz="1900" dirty="0"/>
              <a:t>Student enrolment and completion data</a:t>
            </a:r>
          </a:p>
          <a:p>
            <a:pPr lvl="2">
              <a:lnSpc>
                <a:spcPct val="120000"/>
              </a:lnSpc>
            </a:pPr>
            <a:r>
              <a:rPr lang="en-ZA" sz="1900" dirty="0"/>
              <a:t>Student data by qualification type</a:t>
            </a:r>
          </a:p>
          <a:p>
            <a:pPr lvl="2">
              <a:lnSpc>
                <a:spcPct val="120000"/>
              </a:lnSpc>
            </a:pPr>
            <a:r>
              <a:rPr lang="en-ZA" sz="1900" dirty="0"/>
              <a:t>Student data by field of study</a:t>
            </a:r>
          </a:p>
          <a:p>
            <a:pPr lvl="2">
              <a:lnSpc>
                <a:spcPct val="120000"/>
              </a:lnSpc>
            </a:pPr>
            <a:r>
              <a:rPr lang="en-ZA" sz="1900" dirty="0"/>
              <a:t>Student data by institutional type</a:t>
            </a:r>
          </a:p>
          <a:p>
            <a:pPr lvl="2">
              <a:lnSpc>
                <a:spcPct val="120000"/>
              </a:lnSpc>
            </a:pPr>
            <a:r>
              <a:rPr lang="en-ZA" sz="1900" dirty="0"/>
              <a:t>Staff complement</a:t>
            </a:r>
          </a:p>
          <a:p>
            <a:pPr lvl="2">
              <a:lnSpc>
                <a:spcPct val="120000"/>
              </a:lnSpc>
            </a:pPr>
            <a:r>
              <a:rPr lang="en-ZA" sz="1900" dirty="0"/>
              <a:t>Senior management staff</a:t>
            </a:r>
          </a:p>
          <a:p>
            <a:pPr lvl="2">
              <a:lnSpc>
                <a:spcPct val="120000"/>
              </a:lnSpc>
            </a:pPr>
            <a:r>
              <a:rPr lang="en-ZA" sz="1900" dirty="0"/>
              <a:t>Academic staff</a:t>
            </a:r>
          </a:p>
          <a:p>
            <a:pPr lvl="2">
              <a:lnSpc>
                <a:spcPct val="120000"/>
              </a:lnSpc>
            </a:pPr>
            <a:r>
              <a:rPr lang="en-ZA" sz="1900" dirty="0"/>
              <a:t>Administrative staff</a:t>
            </a:r>
          </a:p>
          <a:p>
            <a:pPr lvl="2">
              <a:lnSpc>
                <a:spcPct val="120000"/>
              </a:lnSpc>
            </a:pPr>
            <a:r>
              <a:rPr lang="en-ZA" sz="1900" dirty="0"/>
              <a:t>Service staff</a:t>
            </a:r>
          </a:p>
          <a:p>
            <a:pPr lvl="2">
              <a:lnSpc>
                <a:spcPct val="120000"/>
              </a:lnSpc>
            </a:pPr>
            <a:r>
              <a:rPr lang="en-ZA" sz="1900" dirty="0"/>
              <a:t>Student: staff ratios</a:t>
            </a:r>
          </a:p>
          <a:p>
            <a:pPr lvl="2">
              <a:lnSpc>
                <a:spcPct val="120000"/>
              </a:lnSpc>
            </a:pPr>
            <a:r>
              <a:rPr lang="en-ZA" sz="1900" dirty="0"/>
              <a:t>Undergraduate and postgraduate cohort analyses</a:t>
            </a:r>
          </a:p>
          <a:p>
            <a:pPr lvl="1"/>
            <a:endParaRPr lang="en-ZA" sz="1500" dirty="0"/>
          </a:p>
          <a:p>
            <a:endParaRPr lang="en-GB" sz="2000" dirty="0"/>
          </a:p>
        </p:txBody>
      </p:sp>
    </p:spTree>
    <p:extLst>
      <p:ext uri="{BB962C8B-B14F-4D97-AF65-F5344CB8AC3E}">
        <p14:creationId xmlns:p14="http://schemas.microsoft.com/office/powerpoint/2010/main" val="3708541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CBF26-271D-71FF-F8BA-9EA652FC221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767135F-8BD5-5DA7-28E4-C965D827464D}"/>
              </a:ext>
            </a:extLst>
          </p:cNvPr>
          <p:cNvSpPr>
            <a:spLocks noGrp="1"/>
          </p:cNvSpPr>
          <p:nvPr>
            <p:ph type="title"/>
          </p:nvPr>
        </p:nvSpPr>
        <p:spPr>
          <a:xfrm>
            <a:off x="838200" y="2741511"/>
            <a:ext cx="10515600" cy="1374977"/>
          </a:xfrm>
        </p:spPr>
        <p:txBody>
          <a:bodyPr>
            <a:normAutofit/>
          </a:bodyPr>
          <a:lstStyle/>
          <a:p>
            <a:r>
              <a:rPr lang="en-GB" sz="4000" dirty="0"/>
              <a:t>Performance indicators</a:t>
            </a:r>
          </a:p>
        </p:txBody>
      </p:sp>
    </p:spTree>
    <p:extLst>
      <p:ext uri="{BB962C8B-B14F-4D97-AF65-F5344CB8AC3E}">
        <p14:creationId xmlns:p14="http://schemas.microsoft.com/office/powerpoint/2010/main" val="1004368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95AC7647-2268-D15A-47E3-A7E6EF9B3F72}"/>
              </a:ext>
            </a:extLst>
          </p:cNvPr>
          <p:cNvSpPr/>
          <p:nvPr/>
        </p:nvSpPr>
        <p:spPr>
          <a:xfrm>
            <a:off x="0" y="1644660"/>
            <a:ext cx="12192000" cy="5213340"/>
          </a:xfrm>
          <a:prstGeom prst="rect">
            <a:avLst/>
          </a:prstGeom>
          <a:solidFill>
            <a:srgbClr val="903F98"/>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6" name="Imagen 15" descr="Imagen que contiene pez, oscuro&#10;&#10;Descripción generada automáticamente">
            <a:extLst>
              <a:ext uri="{FF2B5EF4-FFF2-40B4-BE49-F238E27FC236}">
                <a16:creationId xmlns:a16="http://schemas.microsoft.com/office/drawing/2014/main" id="{75AFA66F-D2E8-5BC1-DC2E-4D44C228A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9703392">
            <a:off x="3664492" y="835184"/>
            <a:ext cx="13577694" cy="5959133"/>
          </a:xfrm>
          <a:prstGeom prst="rect">
            <a:avLst/>
          </a:prstGeom>
        </p:spPr>
      </p:pic>
      <p:sp>
        <p:nvSpPr>
          <p:cNvPr id="2" name="Título 1">
            <a:extLst>
              <a:ext uri="{FF2B5EF4-FFF2-40B4-BE49-F238E27FC236}">
                <a16:creationId xmlns:a16="http://schemas.microsoft.com/office/drawing/2014/main" id="{00B4555A-38AC-D3B8-414A-06B94AC299F4}"/>
              </a:ext>
            </a:extLst>
          </p:cNvPr>
          <p:cNvSpPr>
            <a:spLocks noGrp="1"/>
          </p:cNvSpPr>
          <p:nvPr>
            <p:ph type="title"/>
          </p:nvPr>
        </p:nvSpPr>
        <p:spPr>
          <a:xfrm>
            <a:off x="838200" y="291231"/>
            <a:ext cx="10515600" cy="1325563"/>
          </a:xfrm>
        </p:spPr>
        <p:txBody>
          <a:bodyPr/>
          <a:lstStyle/>
          <a:p>
            <a:r>
              <a:rPr lang="en-US" dirty="0"/>
              <a:t>Youth Mobility for Africa</a:t>
            </a:r>
          </a:p>
        </p:txBody>
      </p:sp>
      <p:sp>
        <p:nvSpPr>
          <p:cNvPr id="4" name="Marcador de contenido 3">
            <a:extLst>
              <a:ext uri="{FF2B5EF4-FFF2-40B4-BE49-F238E27FC236}">
                <a16:creationId xmlns:a16="http://schemas.microsoft.com/office/drawing/2014/main" id="{AFBB4E4E-BFF1-F984-08CF-1C842FF2A9EC}"/>
              </a:ext>
            </a:extLst>
          </p:cNvPr>
          <p:cNvSpPr>
            <a:spLocks noGrp="1"/>
          </p:cNvSpPr>
          <p:nvPr>
            <p:ph sz="half" idx="1"/>
          </p:nvPr>
        </p:nvSpPr>
        <p:spPr>
          <a:xfrm>
            <a:off x="838200" y="2075661"/>
            <a:ext cx="5181600" cy="4351338"/>
          </a:xfrm>
        </p:spPr>
        <p:txBody>
          <a:bodyPr>
            <a:normAutofit fontScale="47500" lnSpcReduction="20000"/>
          </a:bodyPr>
          <a:lstStyle/>
          <a:p>
            <a:pPr marL="0" indent="0">
              <a:lnSpc>
                <a:spcPct val="170000"/>
              </a:lnSpc>
              <a:buNone/>
            </a:pPr>
            <a:r>
              <a:rPr lang="en-US" dirty="0">
                <a:solidFill>
                  <a:schemeClr val="bg1"/>
                </a:solidFill>
              </a:rPr>
              <a:t>The flagship initiative on </a:t>
            </a:r>
            <a:r>
              <a:rPr lang="en-US" b="1" dirty="0">
                <a:solidFill>
                  <a:srgbClr val="F9B233"/>
                </a:solidFill>
              </a:rPr>
              <a:t>Youth Mobility for Africa </a:t>
            </a:r>
            <a:r>
              <a:rPr lang="en-US" dirty="0">
                <a:solidFill>
                  <a:schemeClr val="bg1"/>
                </a:solidFill>
              </a:rPr>
              <a:t>promotes opportunities for learning mobility on the continent and between Africa and the EU. </a:t>
            </a:r>
          </a:p>
          <a:p>
            <a:pPr marL="0" indent="0">
              <a:lnSpc>
                <a:spcPct val="170000"/>
              </a:lnSpc>
              <a:buNone/>
            </a:pPr>
            <a:r>
              <a:rPr lang="en-US" dirty="0">
                <a:solidFill>
                  <a:schemeClr val="bg1"/>
                </a:solidFill>
              </a:rPr>
              <a:t>It supports cooperation in higher education and skills development, strengthens regional and continental </a:t>
            </a:r>
            <a:r>
              <a:rPr lang="en-US" dirty="0" err="1">
                <a:solidFill>
                  <a:schemeClr val="bg1"/>
                </a:solidFill>
              </a:rPr>
              <a:t>harmonisation</a:t>
            </a:r>
            <a:r>
              <a:rPr lang="en-US" dirty="0">
                <a:solidFill>
                  <a:schemeClr val="bg1"/>
                </a:solidFill>
              </a:rPr>
              <a:t> mechanisms, while promoting Africa as a study destination. Thereby, the initiative contributes to youth empowerment for sustainable employability and active citizenship. </a:t>
            </a:r>
          </a:p>
          <a:p>
            <a:pPr marL="0" indent="0">
              <a:lnSpc>
                <a:spcPct val="170000"/>
              </a:lnSpc>
              <a:buNone/>
            </a:pPr>
            <a:r>
              <a:rPr lang="en-US" b="1" dirty="0">
                <a:solidFill>
                  <a:srgbClr val="F9B233"/>
                </a:solidFill>
              </a:rPr>
              <a:t>The Youth Mobility for Africa flagship initiative is part of the Global Gateway Africa-Europe Investment Package. </a:t>
            </a:r>
          </a:p>
        </p:txBody>
      </p:sp>
      <p:pic>
        <p:nvPicPr>
          <p:cNvPr id="7" name="Marcador de contenido 6">
            <a:extLst>
              <a:ext uri="{FF2B5EF4-FFF2-40B4-BE49-F238E27FC236}">
                <a16:creationId xmlns:a16="http://schemas.microsoft.com/office/drawing/2014/main" id="{1A3F51C9-E4EE-8DA0-11C4-34BEA409691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p:blipFill>
        <p:spPr>
          <a:xfrm>
            <a:off x="6385973" y="2452222"/>
            <a:ext cx="3174301" cy="1906747"/>
          </a:xfrm>
        </p:spPr>
      </p:pic>
      <p:pic>
        <p:nvPicPr>
          <p:cNvPr id="6" name="Imagen 5" descr="Un dibujo con letras&#10;&#10;Descripción generada automáticamente con confianza baja">
            <a:extLst>
              <a:ext uri="{FF2B5EF4-FFF2-40B4-BE49-F238E27FC236}">
                <a16:creationId xmlns:a16="http://schemas.microsoft.com/office/drawing/2014/main" id="{14283892-2D10-F484-D0DD-F27BD09DAA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2517" y="6061235"/>
            <a:ext cx="1805763" cy="543577"/>
          </a:xfrm>
          <a:prstGeom prst="rect">
            <a:avLst/>
          </a:prstGeom>
        </p:spPr>
      </p:pic>
      <p:pic>
        <p:nvPicPr>
          <p:cNvPr id="8" name="Picture 7" descr="A black flag with white stars&#10;&#10;Description automatically generated">
            <a:extLst>
              <a:ext uri="{FF2B5EF4-FFF2-40B4-BE49-F238E27FC236}">
                <a16:creationId xmlns:a16="http://schemas.microsoft.com/office/drawing/2014/main" id="{4C3A1915-76EE-DD47-02AE-FF6CE9444C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67214" y="3162300"/>
            <a:ext cx="1291066" cy="876147"/>
          </a:xfrm>
          <a:prstGeom prst="rect">
            <a:avLst/>
          </a:prstGeom>
        </p:spPr>
      </p:pic>
    </p:spTree>
    <p:extLst>
      <p:ext uri="{BB962C8B-B14F-4D97-AF65-F5344CB8AC3E}">
        <p14:creationId xmlns:p14="http://schemas.microsoft.com/office/powerpoint/2010/main" val="6085738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CDA04-B017-6371-91DD-CF3C0367FA4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18445D7-144F-6D56-3E4F-DBF4E68E5592}"/>
              </a:ext>
            </a:extLst>
          </p:cNvPr>
          <p:cNvSpPr>
            <a:spLocks noGrp="1"/>
          </p:cNvSpPr>
          <p:nvPr>
            <p:ph type="title"/>
          </p:nvPr>
        </p:nvSpPr>
        <p:spPr>
          <a:xfrm>
            <a:off x="838200" y="324196"/>
            <a:ext cx="10515600" cy="556953"/>
          </a:xfrm>
        </p:spPr>
        <p:txBody>
          <a:bodyPr/>
          <a:lstStyle/>
          <a:p>
            <a:pPr algn="ctr"/>
            <a:r>
              <a:rPr lang="en-GB" sz="2800" dirty="0"/>
              <a:t>Performance indicators</a:t>
            </a:r>
          </a:p>
        </p:txBody>
      </p:sp>
      <p:sp>
        <p:nvSpPr>
          <p:cNvPr id="3" name="Marcador de contenido 2">
            <a:extLst>
              <a:ext uri="{FF2B5EF4-FFF2-40B4-BE49-F238E27FC236}">
                <a16:creationId xmlns:a16="http://schemas.microsoft.com/office/drawing/2014/main" id="{CE8AD8D9-9A1C-A405-261A-7B9845572F4E}"/>
              </a:ext>
            </a:extLst>
          </p:cNvPr>
          <p:cNvSpPr>
            <a:spLocks noGrp="1"/>
          </p:cNvSpPr>
          <p:nvPr>
            <p:ph idx="1"/>
          </p:nvPr>
        </p:nvSpPr>
        <p:spPr>
          <a:xfrm>
            <a:off x="838200" y="881149"/>
            <a:ext cx="10515600" cy="5295815"/>
          </a:xfrm>
        </p:spPr>
        <p:txBody>
          <a:bodyPr>
            <a:normAutofit/>
          </a:bodyPr>
          <a:lstStyle/>
          <a:p>
            <a:pPr marL="0" indent="0">
              <a:buNone/>
            </a:pPr>
            <a:endParaRPr lang="en-ZA" sz="1900" dirty="0"/>
          </a:p>
          <a:p>
            <a:pPr lvl="1"/>
            <a:endParaRPr lang="en-ZA" sz="1500" dirty="0"/>
          </a:p>
          <a:p>
            <a:endParaRPr lang="en-GB" sz="2000" dirty="0"/>
          </a:p>
        </p:txBody>
      </p:sp>
      <p:graphicFrame>
        <p:nvGraphicFramePr>
          <p:cNvPr id="4" name="Table 3">
            <a:extLst>
              <a:ext uri="{FF2B5EF4-FFF2-40B4-BE49-F238E27FC236}">
                <a16:creationId xmlns:a16="http://schemas.microsoft.com/office/drawing/2014/main" id="{422BF7A0-80B0-ABDD-2FA0-FE6A0B735FED}"/>
              </a:ext>
            </a:extLst>
          </p:cNvPr>
          <p:cNvGraphicFramePr>
            <a:graphicFrameLocks noGrp="1"/>
          </p:cNvGraphicFramePr>
          <p:nvPr>
            <p:extLst>
              <p:ext uri="{D42A27DB-BD31-4B8C-83A1-F6EECF244321}">
                <p14:modId xmlns:p14="http://schemas.microsoft.com/office/powerpoint/2010/main" val="2928678185"/>
              </p:ext>
            </p:extLst>
          </p:nvPr>
        </p:nvGraphicFramePr>
        <p:xfrm>
          <a:off x="931026" y="775311"/>
          <a:ext cx="9973812" cy="5307377"/>
        </p:xfrm>
        <a:graphic>
          <a:graphicData uri="http://schemas.openxmlformats.org/drawingml/2006/table">
            <a:tbl>
              <a:tblPr/>
              <a:tblGrid>
                <a:gridCol w="3659874">
                  <a:extLst>
                    <a:ext uri="{9D8B030D-6E8A-4147-A177-3AD203B41FA5}">
                      <a16:colId xmlns:a16="http://schemas.microsoft.com/office/drawing/2014/main" val="2239646849"/>
                    </a:ext>
                  </a:extLst>
                </a:gridCol>
                <a:gridCol w="3852767">
                  <a:extLst>
                    <a:ext uri="{9D8B030D-6E8A-4147-A177-3AD203B41FA5}">
                      <a16:colId xmlns:a16="http://schemas.microsoft.com/office/drawing/2014/main" val="3265686621"/>
                    </a:ext>
                  </a:extLst>
                </a:gridCol>
                <a:gridCol w="2461171">
                  <a:extLst>
                    <a:ext uri="{9D8B030D-6E8A-4147-A177-3AD203B41FA5}">
                      <a16:colId xmlns:a16="http://schemas.microsoft.com/office/drawing/2014/main" val="3078878335"/>
                    </a:ext>
                  </a:extLst>
                </a:gridCol>
              </a:tblGrid>
              <a:tr h="167968">
                <a:tc>
                  <a:txBody>
                    <a:bodyPr/>
                    <a:lstStyle/>
                    <a:p>
                      <a:pPr algn="l" fontAlgn="b">
                        <a:buNone/>
                      </a:pPr>
                      <a:r>
                        <a:rPr lang="en-ZA" sz="1200" b="1" i="0" u="none" strike="noStrike" dirty="0">
                          <a:solidFill>
                            <a:srgbClr val="000000"/>
                          </a:solidFill>
                          <a:effectLst/>
                          <a:latin typeface="Aptos Narrow" panose="020B0004020202020204" pitchFamily="34" charset="0"/>
                        </a:rPr>
                        <a:t>Indicator</a:t>
                      </a:r>
                    </a:p>
                  </a:txBody>
                  <a:tcPr marL="6664" marR="6664" marT="66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buNone/>
                      </a:pPr>
                      <a:r>
                        <a:rPr lang="en-ZA" sz="1200" b="1" i="0" u="none" strike="noStrike" dirty="0">
                          <a:solidFill>
                            <a:srgbClr val="000000"/>
                          </a:solidFill>
                          <a:effectLst/>
                          <a:latin typeface="Aptos Narrow" panose="020B0004020202020204" pitchFamily="34" charset="0"/>
                        </a:rPr>
                        <a:t>Definition / Formula</a:t>
                      </a:r>
                    </a:p>
                  </a:txBody>
                  <a:tcPr marL="6664" marR="6664" marT="66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buNone/>
                      </a:pPr>
                      <a:r>
                        <a:rPr lang="en-ZA" sz="1200" b="1" i="0" u="none" strike="noStrike" dirty="0">
                          <a:solidFill>
                            <a:srgbClr val="000000"/>
                          </a:solidFill>
                          <a:effectLst/>
                          <a:latin typeface="Aptos Narrow" panose="020B0004020202020204" pitchFamily="34" charset="0"/>
                        </a:rPr>
                        <a:t>Rationale for indicator</a:t>
                      </a:r>
                    </a:p>
                  </a:txBody>
                  <a:tcPr marL="6664" marR="6664" marT="66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705721973"/>
                  </a:ext>
                </a:extLst>
              </a:tr>
              <a:tr h="1054749">
                <a:tc>
                  <a:txBody>
                    <a:bodyPr/>
                    <a:lstStyle/>
                    <a:p>
                      <a:pPr algn="l" fontAlgn="t">
                        <a:buNone/>
                      </a:pPr>
                      <a:r>
                        <a:rPr lang="en-ZA" sz="1200" b="0" i="0" u="none" strike="noStrike" dirty="0">
                          <a:solidFill>
                            <a:srgbClr val="000000"/>
                          </a:solidFill>
                          <a:effectLst/>
                          <a:latin typeface="Aptos Narrow" panose="020B0004020202020204" pitchFamily="34" charset="0"/>
                        </a:rPr>
                        <a:t>Higher Education Gross Enrolment Ratio (GER).</a:t>
                      </a:r>
                    </a:p>
                  </a:txBody>
                  <a:tcPr marL="6664" marR="6664" marT="6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dirty="0">
                          <a:solidFill>
                            <a:srgbClr val="000000"/>
                          </a:solidFill>
                          <a:effectLst/>
                          <a:latin typeface="Aptos Narrow" panose="020B0004020202020204" pitchFamily="34" charset="0"/>
                        </a:rPr>
                        <a:t>GER=(Enrolments in higher education in university year n /Population 20 to 24 age group in year n)*100</a:t>
                      </a:r>
                    </a:p>
                  </a:txBody>
                  <a:tcPr marL="6664" marR="6664" marT="6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a:solidFill>
                            <a:srgbClr val="000000"/>
                          </a:solidFill>
                          <a:effectLst/>
                          <a:latin typeface="Aptos Narrow" panose="020B0004020202020204" pitchFamily="34" charset="0"/>
                        </a:rPr>
                        <a:t>It shows the general level of participation in higher education. It indicates the capacity of the higher education system to enrol students of the age group eligible for higher education.</a:t>
                      </a:r>
                    </a:p>
                  </a:txBody>
                  <a:tcPr marL="6664" marR="6664" marT="6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39521835"/>
                  </a:ext>
                </a:extLst>
              </a:tr>
              <a:tr h="530558">
                <a:tc>
                  <a:txBody>
                    <a:bodyPr/>
                    <a:lstStyle/>
                    <a:p>
                      <a:pPr algn="l" fontAlgn="t">
                        <a:buNone/>
                      </a:pPr>
                      <a:r>
                        <a:rPr lang="en-ZA" sz="1200" b="0" i="0" u="none" strike="noStrike">
                          <a:solidFill>
                            <a:srgbClr val="000000"/>
                          </a:solidFill>
                          <a:effectLst/>
                          <a:latin typeface="Aptos Narrow" panose="020B0004020202020204" pitchFamily="34" charset="0"/>
                        </a:rPr>
                        <a:t>Public expenditure on public higher Education as % of Gross Domestic  Prtoduct (GDP) in a given financial year. </a:t>
                      </a:r>
                    </a:p>
                  </a:txBody>
                  <a:tcPr marL="6664" marR="6664" marT="6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dirty="0">
                          <a:solidFill>
                            <a:srgbClr val="000000"/>
                          </a:solidFill>
                          <a:effectLst/>
                          <a:latin typeface="Aptos Narrow" panose="020B0004020202020204" pitchFamily="34" charset="0"/>
                        </a:rPr>
                        <a:t>Proportion of GDP of a given financial year that has been spent by government authorities on public higher education.</a:t>
                      </a:r>
                    </a:p>
                  </a:txBody>
                  <a:tcPr marL="6664" marR="6664" marT="6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ZA" sz="1200" b="0" i="0" u="none" strike="noStrike">
                          <a:solidFill>
                            <a:srgbClr val="000000"/>
                          </a:solidFill>
                          <a:effectLst/>
                          <a:latin typeface="Aptos Narrow" panose="020B0004020202020204" pitchFamily="34" charset="0"/>
                        </a:rPr>
                        <a:t>Monitor whether the expenditure on higher education is on par with other similar income countries.</a:t>
                      </a:r>
                    </a:p>
                  </a:txBody>
                  <a:tcPr marL="6664" marR="6664" marT="66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3269372"/>
                  </a:ext>
                </a:extLst>
              </a:tr>
              <a:tr h="530558">
                <a:tc>
                  <a:txBody>
                    <a:bodyPr/>
                    <a:lstStyle/>
                    <a:p>
                      <a:pPr algn="l" fontAlgn="t">
                        <a:buNone/>
                      </a:pPr>
                      <a:r>
                        <a:rPr lang="en-ZA" sz="1200" b="0" i="0" u="none" strike="noStrike">
                          <a:solidFill>
                            <a:srgbClr val="000000"/>
                          </a:solidFill>
                          <a:effectLst/>
                          <a:latin typeface="Aptos Narrow" panose="020B0004020202020204" pitchFamily="34" charset="0"/>
                        </a:rPr>
                        <a:t>Average annual growth rate per qualification type</a:t>
                      </a:r>
                    </a:p>
                  </a:txBody>
                  <a:tcPr marL="6664" marR="6664" marT="6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dirty="0">
                          <a:solidFill>
                            <a:srgbClr val="000000"/>
                          </a:solidFill>
                          <a:effectLst/>
                          <a:latin typeface="Aptos Narrow" panose="020B0004020202020204" pitchFamily="34" charset="0"/>
                        </a:rPr>
                        <a:t>=(Power (End year value/ Base year value); 1/Number of years))-1</a:t>
                      </a:r>
                    </a:p>
                  </a:txBody>
                  <a:tcPr marL="6664" marR="6664" marT="6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ZA" sz="1200" b="0" i="0" u="none" strike="noStrike">
                          <a:solidFill>
                            <a:srgbClr val="000000"/>
                          </a:solidFill>
                          <a:effectLst/>
                          <a:latin typeface="Aptos Narrow" panose="020B0004020202020204" pitchFamily="34" charset="0"/>
                        </a:rPr>
                        <a:t>Montoring whether the enrolment growth is in line with the approved enrolment plans</a:t>
                      </a:r>
                    </a:p>
                  </a:txBody>
                  <a:tcPr marL="6664" marR="6664" marT="66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07365146"/>
                  </a:ext>
                </a:extLst>
              </a:tr>
              <a:tr h="355828">
                <a:tc>
                  <a:txBody>
                    <a:bodyPr/>
                    <a:lstStyle/>
                    <a:p>
                      <a:pPr algn="l" fontAlgn="b">
                        <a:buNone/>
                      </a:pPr>
                      <a:r>
                        <a:rPr lang="en-ZA" sz="1200" b="0" i="0" u="none" strike="noStrike" dirty="0">
                          <a:solidFill>
                            <a:srgbClr val="000000"/>
                          </a:solidFill>
                          <a:effectLst/>
                          <a:latin typeface="Aptos Narrow" panose="020B0004020202020204" pitchFamily="34" charset="0"/>
                        </a:rPr>
                        <a:t>Headcount ratios:</a:t>
                      </a:r>
                    </a:p>
                  </a:txBody>
                  <a:tcPr marL="6664" marR="6664" marT="6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ZA" sz="1200" b="0" i="0" u="none" strike="noStrike" dirty="0">
                          <a:solidFill>
                            <a:srgbClr val="000000"/>
                          </a:solidFill>
                          <a:effectLst/>
                          <a:latin typeface="Aptos Narrow" panose="020B0004020202020204" pitchFamily="34" charset="0"/>
                        </a:rPr>
                        <a:t>Headcounts in a certain level as a percentage of the total enrolments</a:t>
                      </a:r>
                    </a:p>
                  </a:txBody>
                  <a:tcPr marL="6664" marR="6664" marT="66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2">
                  <a:txBody>
                    <a:bodyPr/>
                    <a:lstStyle/>
                    <a:p>
                      <a:pPr algn="l" fontAlgn="ctr">
                        <a:buNone/>
                      </a:pPr>
                      <a:r>
                        <a:rPr lang="en-ZA" sz="1200" b="0" i="0" u="none" strike="noStrike">
                          <a:solidFill>
                            <a:srgbClr val="000000"/>
                          </a:solidFill>
                          <a:effectLst/>
                          <a:latin typeface="Aptos Narrow" panose="020B0004020202020204" pitchFamily="34" charset="0"/>
                        </a:rPr>
                        <a:t>Montoring the enrolment growth at the various qualification levels to see if they are in line with the approved enrolment plans.</a:t>
                      </a:r>
                    </a:p>
                  </a:txBody>
                  <a:tcPr marL="6664" marR="6664" marT="66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6645754"/>
                  </a:ext>
                </a:extLst>
              </a:tr>
              <a:tr h="2530857">
                <a:tc>
                  <a:txBody>
                    <a:bodyPr/>
                    <a:lstStyle/>
                    <a:p>
                      <a:pPr algn="l" fontAlgn="t">
                        <a:buNone/>
                      </a:pPr>
                      <a:r>
                        <a:rPr lang="en-ZA" sz="1200" b="0" i="0" u="none" strike="noStrike" dirty="0">
                          <a:solidFill>
                            <a:srgbClr val="000000"/>
                          </a:solidFill>
                          <a:effectLst/>
                          <a:latin typeface="Aptos Narrow" panose="020B0004020202020204" pitchFamily="34" charset="0"/>
                        </a:rPr>
                        <a:t>First-time entering students as % of total undergraduate enrolments</a:t>
                      </a:r>
                    </a:p>
                  </a:txBody>
                  <a:tcPr marL="6664" marR="6664" marT="6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dirty="0">
                          <a:solidFill>
                            <a:srgbClr val="000000"/>
                          </a:solidFill>
                          <a:effectLst/>
                          <a:latin typeface="Aptos Narrow" panose="020B0004020202020204" pitchFamily="34" charset="0"/>
                        </a:rPr>
                        <a:t>Students are categorised according to four entering categories:</a:t>
                      </a:r>
                      <a:br>
                        <a:rPr lang="en-ZA" sz="1200" b="0" i="0" u="none" strike="noStrike" dirty="0">
                          <a:solidFill>
                            <a:srgbClr val="000000"/>
                          </a:solidFill>
                          <a:effectLst/>
                          <a:latin typeface="Aptos Narrow" panose="020B0004020202020204" pitchFamily="34" charset="0"/>
                        </a:rPr>
                      </a:br>
                      <a:r>
                        <a:rPr lang="en-ZA" sz="1200" b="0" i="1" u="none" strike="noStrike" dirty="0">
                          <a:solidFill>
                            <a:srgbClr val="000000"/>
                          </a:solidFill>
                          <a:effectLst/>
                          <a:latin typeface="Aptos Narrow" panose="020B0004020202020204" pitchFamily="34" charset="0"/>
                        </a:rPr>
                        <a:t>First-time entering </a:t>
                      </a:r>
                      <a:r>
                        <a:rPr lang="en-ZA" sz="1200" b="0" i="0" u="none" strike="noStrike" dirty="0">
                          <a:solidFill>
                            <a:srgbClr val="000000"/>
                          </a:solidFill>
                          <a:effectLst/>
                          <a:latin typeface="Aptos Narrow" panose="020B0004020202020204" pitchFamily="34" charset="0"/>
                        </a:rPr>
                        <a:t>students are students that register for the first-time at a higher education institution. </a:t>
                      </a:r>
                      <a:br>
                        <a:rPr lang="en-ZA" sz="1200" b="0" i="0" u="none" strike="noStrike" dirty="0">
                          <a:solidFill>
                            <a:srgbClr val="000000"/>
                          </a:solidFill>
                          <a:effectLst/>
                          <a:latin typeface="Aptos Narrow" panose="020B0004020202020204" pitchFamily="34" charset="0"/>
                        </a:rPr>
                      </a:br>
                      <a:r>
                        <a:rPr lang="en-ZA" sz="1200" b="0" i="1" u="none" strike="noStrike" dirty="0">
                          <a:solidFill>
                            <a:srgbClr val="000000"/>
                          </a:solidFill>
                          <a:effectLst/>
                          <a:latin typeface="Aptos Narrow" panose="020B0004020202020204" pitchFamily="34" charset="0"/>
                        </a:rPr>
                        <a:t>Entering </a:t>
                      </a:r>
                      <a:r>
                        <a:rPr lang="en-ZA" sz="1200" b="0" i="0" u="none" strike="noStrike" dirty="0">
                          <a:solidFill>
                            <a:srgbClr val="000000"/>
                          </a:solidFill>
                          <a:effectLst/>
                          <a:latin typeface="Aptos Narrow" panose="020B0004020202020204" pitchFamily="34" charset="0"/>
                        </a:rPr>
                        <a:t>students are students that has been registered at the particular institution for another qualification before but has changed qualifications and are now newly registered in a different qualification.</a:t>
                      </a:r>
                      <a:br>
                        <a:rPr lang="en-ZA" sz="1200" b="0" i="0" u="none" strike="noStrike" dirty="0">
                          <a:solidFill>
                            <a:srgbClr val="000000"/>
                          </a:solidFill>
                          <a:effectLst/>
                          <a:latin typeface="Aptos Narrow" panose="020B0004020202020204" pitchFamily="34" charset="0"/>
                        </a:rPr>
                      </a:br>
                      <a:r>
                        <a:rPr lang="en-ZA" sz="1200" b="0" i="0" u="none" strike="noStrike" dirty="0">
                          <a:solidFill>
                            <a:srgbClr val="000000"/>
                          </a:solidFill>
                          <a:effectLst/>
                          <a:latin typeface="Aptos Narrow" panose="020B0004020202020204" pitchFamily="34" charset="0"/>
                        </a:rPr>
                        <a:t>Non-entering students are students that have been registered in the qualification at the same institution and are now a senior student in the qualification,</a:t>
                      </a:r>
                      <a:br>
                        <a:rPr lang="en-ZA" sz="1200" b="0" i="0" u="none" strike="noStrike" dirty="0">
                          <a:solidFill>
                            <a:srgbClr val="000000"/>
                          </a:solidFill>
                          <a:effectLst/>
                          <a:latin typeface="Aptos Narrow" panose="020B0004020202020204" pitchFamily="34" charset="0"/>
                        </a:rPr>
                      </a:br>
                      <a:r>
                        <a:rPr lang="en-ZA" sz="1200" b="0" i="1" u="none" strike="noStrike" dirty="0">
                          <a:solidFill>
                            <a:srgbClr val="000000"/>
                          </a:solidFill>
                          <a:effectLst/>
                          <a:latin typeface="Aptos Narrow" panose="020B0004020202020204" pitchFamily="34" charset="0"/>
                        </a:rPr>
                        <a:t>Transfer</a:t>
                      </a:r>
                      <a:r>
                        <a:rPr lang="en-ZA" sz="1200" b="0" i="0" u="none" strike="noStrike" dirty="0">
                          <a:solidFill>
                            <a:srgbClr val="000000"/>
                          </a:solidFill>
                          <a:effectLst/>
                          <a:latin typeface="Aptos Narrow" panose="020B0004020202020204" pitchFamily="34" charset="0"/>
                        </a:rPr>
                        <a:t> students are students that enter for the first-time in a qualification at the university but was registered at another university before.</a:t>
                      </a:r>
                    </a:p>
                  </a:txBody>
                  <a:tcPr marL="6664" marR="6664" marT="6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en-ZA"/>
                    </a:p>
                  </a:txBody>
                  <a:tcPr/>
                </a:tc>
                <a:extLst>
                  <a:ext uri="{0D108BD9-81ED-4DB2-BD59-A6C34878D82A}">
                    <a16:rowId xmlns:a16="http://schemas.microsoft.com/office/drawing/2014/main" val="1269054314"/>
                  </a:ext>
                </a:extLst>
              </a:tr>
            </a:tbl>
          </a:graphicData>
        </a:graphic>
      </p:graphicFrame>
    </p:spTree>
    <p:extLst>
      <p:ext uri="{BB962C8B-B14F-4D97-AF65-F5344CB8AC3E}">
        <p14:creationId xmlns:p14="http://schemas.microsoft.com/office/powerpoint/2010/main" val="29430616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3AC4C-65BC-44E2-8910-DCF4AEED5AF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C444F4C-621E-7A58-9E3C-D70EFC846978}"/>
              </a:ext>
            </a:extLst>
          </p:cNvPr>
          <p:cNvSpPr>
            <a:spLocks noGrp="1"/>
          </p:cNvSpPr>
          <p:nvPr>
            <p:ph type="title"/>
          </p:nvPr>
        </p:nvSpPr>
        <p:spPr>
          <a:xfrm>
            <a:off x="838200" y="324196"/>
            <a:ext cx="10515600" cy="556953"/>
          </a:xfrm>
        </p:spPr>
        <p:txBody>
          <a:bodyPr/>
          <a:lstStyle/>
          <a:p>
            <a:pPr algn="ctr"/>
            <a:r>
              <a:rPr lang="en-GB" sz="2800" dirty="0"/>
              <a:t>Performance indicators</a:t>
            </a:r>
          </a:p>
        </p:txBody>
      </p:sp>
      <p:sp>
        <p:nvSpPr>
          <p:cNvPr id="3" name="Marcador de contenido 2">
            <a:extLst>
              <a:ext uri="{FF2B5EF4-FFF2-40B4-BE49-F238E27FC236}">
                <a16:creationId xmlns:a16="http://schemas.microsoft.com/office/drawing/2014/main" id="{68BE3F27-A6A8-87D5-9991-BF46D3C3C9A0}"/>
              </a:ext>
            </a:extLst>
          </p:cNvPr>
          <p:cNvSpPr>
            <a:spLocks noGrp="1"/>
          </p:cNvSpPr>
          <p:nvPr>
            <p:ph idx="1"/>
          </p:nvPr>
        </p:nvSpPr>
        <p:spPr>
          <a:xfrm>
            <a:off x="838200" y="769909"/>
            <a:ext cx="10515600" cy="5407056"/>
          </a:xfrm>
        </p:spPr>
        <p:txBody>
          <a:bodyPr>
            <a:normAutofit/>
          </a:bodyPr>
          <a:lstStyle/>
          <a:p>
            <a:pPr marL="0" indent="0">
              <a:buNone/>
            </a:pPr>
            <a:endParaRPr lang="en-ZA" sz="1900" dirty="0"/>
          </a:p>
          <a:p>
            <a:endParaRPr lang="en-GB" sz="2000" dirty="0"/>
          </a:p>
        </p:txBody>
      </p:sp>
      <p:graphicFrame>
        <p:nvGraphicFramePr>
          <p:cNvPr id="5" name="Table 4">
            <a:extLst>
              <a:ext uri="{FF2B5EF4-FFF2-40B4-BE49-F238E27FC236}">
                <a16:creationId xmlns:a16="http://schemas.microsoft.com/office/drawing/2014/main" id="{67084F9C-4846-4E82-5CFB-A8055815E568}"/>
              </a:ext>
            </a:extLst>
          </p:cNvPr>
          <p:cNvGraphicFramePr>
            <a:graphicFrameLocks noGrp="1"/>
          </p:cNvGraphicFramePr>
          <p:nvPr>
            <p:extLst>
              <p:ext uri="{D42A27DB-BD31-4B8C-83A1-F6EECF244321}">
                <p14:modId xmlns:p14="http://schemas.microsoft.com/office/powerpoint/2010/main" val="1300900326"/>
              </p:ext>
            </p:extLst>
          </p:nvPr>
        </p:nvGraphicFramePr>
        <p:xfrm>
          <a:off x="1035979" y="767755"/>
          <a:ext cx="9837409" cy="5522868"/>
        </p:xfrm>
        <a:graphic>
          <a:graphicData uri="http://schemas.openxmlformats.org/drawingml/2006/table">
            <a:tbl>
              <a:tblPr/>
              <a:tblGrid>
                <a:gridCol w="3557482">
                  <a:extLst>
                    <a:ext uri="{9D8B030D-6E8A-4147-A177-3AD203B41FA5}">
                      <a16:colId xmlns:a16="http://schemas.microsoft.com/office/drawing/2014/main" val="4075465806"/>
                    </a:ext>
                  </a:extLst>
                </a:gridCol>
                <a:gridCol w="3832014">
                  <a:extLst>
                    <a:ext uri="{9D8B030D-6E8A-4147-A177-3AD203B41FA5}">
                      <a16:colId xmlns:a16="http://schemas.microsoft.com/office/drawing/2014/main" val="4124141746"/>
                    </a:ext>
                  </a:extLst>
                </a:gridCol>
                <a:gridCol w="2447913">
                  <a:extLst>
                    <a:ext uri="{9D8B030D-6E8A-4147-A177-3AD203B41FA5}">
                      <a16:colId xmlns:a16="http://schemas.microsoft.com/office/drawing/2014/main" val="2988414460"/>
                    </a:ext>
                  </a:extLst>
                </a:gridCol>
              </a:tblGrid>
              <a:tr h="191896">
                <a:tc>
                  <a:txBody>
                    <a:bodyPr/>
                    <a:lstStyle/>
                    <a:p>
                      <a:pPr algn="l" fontAlgn="b">
                        <a:buNone/>
                      </a:pPr>
                      <a:r>
                        <a:rPr lang="en-ZA" sz="1200" b="1" i="0" u="none" strike="noStrike" dirty="0">
                          <a:solidFill>
                            <a:srgbClr val="000000"/>
                          </a:solidFill>
                          <a:effectLst/>
                          <a:latin typeface="Aptos Narrow" panose="020B0004020202020204" pitchFamily="34" charset="0"/>
                        </a:rPr>
                        <a:t>Indicator</a:t>
                      </a:r>
                    </a:p>
                  </a:txBody>
                  <a:tcPr marL="6863" marR="6863" marT="68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buNone/>
                      </a:pPr>
                      <a:r>
                        <a:rPr lang="en-ZA" sz="1200" b="1" i="0" u="none" strike="noStrike">
                          <a:solidFill>
                            <a:srgbClr val="000000"/>
                          </a:solidFill>
                          <a:effectLst/>
                          <a:latin typeface="Aptos Narrow" panose="020B0004020202020204" pitchFamily="34" charset="0"/>
                        </a:rPr>
                        <a:t>Definition / Formula</a:t>
                      </a:r>
                    </a:p>
                  </a:txBody>
                  <a:tcPr marL="6863" marR="6863" marT="68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buNone/>
                      </a:pPr>
                      <a:r>
                        <a:rPr lang="en-ZA" sz="1200" b="1" i="0" u="none" strike="noStrike">
                          <a:solidFill>
                            <a:srgbClr val="000000"/>
                          </a:solidFill>
                          <a:effectLst/>
                          <a:latin typeface="Aptos Narrow" panose="020B0004020202020204" pitchFamily="34" charset="0"/>
                        </a:rPr>
                        <a:t>Rationale for indicator</a:t>
                      </a:r>
                    </a:p>
                  </a:txBody>
                  <a:tcPr marL="6863" marR="6863" marT="68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2704432"/>
                  </a:ext>
                </a:extLst>
              </a:tr>
              <a:tr h="494158">
                <a:tc>
                  <a:txBody>
                    <a:bodyPr/>
                    <a:lstStyle/>
                    <a:p>
                      <a:pPr algn="l" fontAlgn="t">
                        <a:buNone/>
                      </a:pPr>
                      <a:r>
                        <a:rPr lang="en-ZA" sz="1200" b="0" i="0" u="none" strike="noStrike" dirty="0">
                          <a:solidFill>
                            <a:srgbClr val="000000"/>
                          </a:solidFill>
                          <a:effectLst/>
                          <a:latin typeface="Aptos Narrow" panose="020B0004020202020204" pitchFamily="34" charset="0"/>
                        </a:rPr>
                        <a:t>Undergraduate enrolments as % of total enrolments</a:t>
                      </a:r>
                    </a:p>
                  </a:txBody>
                  <a:tcPr marL="6863" marR="6863" marT="68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ZA" sz="1200" b="0" i="0" u="none" strike="noStrike" dirty="0">
                          <a:solidFill>
                            <a:srgbClr val="000000"/>
                          </a:solidFill>
                          <a:effectLst/>
                          <a:latin typeface="Aptos Narrow" panose="020B0004020202020204" pitchFamily="34" charset="0"/>
                        </a:rPr>
                        <a:t>Undergraduate qualifications at universities are classified as: Higher certificates, undergraduate diplomas, undergraduate degrees, and advanced diplomas.</a:t>
                      </a:r>
                    </a:p>
                  </a:txBody>
                  <a:tcPr marL="6863" marR="6863" marT="68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4">
                  <a:txBody>
                    <a:bodyPr/>
                    <a:lstStyle/>
                    <a:p>
                      <a:pPr algn="l" fontAlgn="ctr">
                        <a:buNone/>
                      </a:pPr>
                      <a:r>
                        <a:rPr lang="en-ZA" sz="1200" b="0" i="0" u="none" strike="noStrike" dirty="0" err="1">
                          <a:solidFill>
                            <a:srgbClr val="000000"/>
                          </a:solidFill>
                          <a:effectLst/>
                          <a:latin typeface="Aptos Narrow" panose="020B0004020202020204" pitchFamily="34" charset="0"/>
                        </a:rPr>
                        <a:t>Montoring</a:t>
                      </a:r>
                      <a:r>
                        <a:rPr lang="en-ZA" sz="1200" b="0" i="0" u="none" strike="noStrike" dirty="0">
                          <a:solidFill>
                            <a:srgbClr val="000000"/>
                          </a:solidFill>
                          <a:effectLst/>
                          <a:latin typeface="Aptos Narrow" panose="020B0004020202020204" pitchFamily="34" charset="0"/>
                        </a:rPr>
                        <a:t> the enrolment growth at the various qualification levels to see if they are in line with the approved enrolment plans.</a:t>
                      </a:r>
                    </a:p>
                  </a:txBody>
                  <a:tcPr marL="6863" marR="6863" marT="68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99769367"/>
                  </a:ext>
                </a:extLst>
              </a:tr>
              <a:tr h="356892">
                <a:tc>
                  <a:txBody>
                    <a:bodyPr/>
                    <a:lstStyle/>
                    <a:p>
                      <a:pPr algn="l" fontAlgn="t">
                        <a:buNone/>
                      </a:pPr>
                      <a:r>
                        <a:rPr lang="en-ZA" sz="1200" b="0" i="0" u="none" strike="noStrike">
                          <a:solidFill>
                            <a:srgbClr val="000000"/>
                          </a:solidFill>
                          <a:effectLst/>
                          <a:latin typeface="Aptos Narrow" panose="020B0004020202020204" pitchFamily="34" charset="0"/>
                        </a:rPr>
                        <a:t>Postgraduate enrolments as % of total enrolments</a:t>
                      </a:r>
                    </a:p>
                  </a:txBody>
                  <a:tcPr marL="6863" marR="6863" marT="68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dirty="0">
                          <a:solidFill>
                            <a:srgbClr val="000000"/>
                          </a:solidFill>
                          <a:effectLst/>
                          <a:latin typeface="Aptos Narrow" panose="020B0004020202020204" pitchFamily="34" charset="0"/>
                        </a:rPr>
                        <a:t>Postgraduate qualifications are classified as postgraduate diplomas, honours degrees, Master's qualifications and doctoral qualifications.</a:t>
                      </a:r>
                    </a:p>
                  </a:txBody>
                  <a:tcPr marL="6863" marR="6863" marT="68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en-ZA"/>
                    </a:p>
                  </a:txBody>
                  <a:tcPr/>
                </a:tc>
                <a:extLst>
                  <a:ext uri="{0D108BD9-81ED-4DB2-BD59-A6C34878D82A}">
                    <a16:rowId xmlns:a16="http://schemas.microsoft.com/office/drawing/2014/main" val="3183584506"/>
                  </a:ext>
                </a:extLst>
              </a:tr>
              <a:tr h="329439">
                <a:tc>
                  <a:txBody>
                    <a:bodyPr/>
                    <a:lstStyle/>
                    <a:p>
                      <a:pPr algn="l" fontAlgn="t">
                        <a:buNone/>
                      </a:pPr>
                      <a:r>
                        <a:rPr lang="en-ZA" sz="1200" b="0" i="0" u="none" strike="noStrike">
                          <a:solidFill>
                            <a:srgbClr val="000000"/>
                          </a:solidFill>
                          <a:effectLst/>
                          <a:latin typeface="Aptos Narrow" panose="020B0004020202020204" pitchFamily="34" charset="0"/>
                        </a:rPr>
                        <a:t>Occasional as % of total enrolments</a:t>
                      </a:r>
                    </a:p>
                  </a:txBody>
                  <a:tcPr marL="6863" marR="6863" marT="68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ZA" sz="1200" b="0" i="0" u="none" strike="noStrike" dirty="0">
                          <a:solidFill>
                            <a:srgbClr val="000000"/>
                          </a:solidFill>
                          <a:effectLst/>
                          <a:latin typeface="Aptos Narrow" panose="020B0004020202020204" pitchFamily="34" charset="0"/>
                        </a:rPr>
                        <a:t>Occasional students are students that are registered for a single module/ course for non-degree purposes.</a:t>
                      </a:r>
                    </a:p>
                  </a:txBody>
                  <a:tcPr marL="6863" marR="6863" marT="68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en-ZA"/>
                    </a:p>
                  </a:txBody>
                  <a:tcPr/>
                </a:tc>
                <a:extLst>
                  <a:ext uri="{0D108BD9-81ED-4DB2-BD59-A6C34878D82A}">
                    <a16:rowId xmlns:a16="http://schemas.microsoft.com/office/drawing/2014/main" val="855359365"/>
                  </a:ext>
                </a:extLst>
              </a:tr>
              <a:tr h="2992403">
                <a:tc>
                  <a:txBody>
                    <a:bodyPr/>
                    <a:lstStyle/>
                    <a:p>
                      <a:pPr algn="l" fontAlgn="t">
                        <a:buNone/>
                      </a:pPr>
                      <a:r>
                        <a:rPr lang="en-ZA" sz="1200" b="0" i="0" u="none" strike="noStrike" dirty="0">
                          <a:solidFill>
                            <a:srgbClr val="000000"/>
                          </a:solidFill>
                          <a:effectLst/>
                          <a:latin typeface="Aptos Narrow" panose="020B0004020202020204" pitchFamily="34" charset="0"/>
                        </a:rPr>
                        <a:t>Headcount enrolments by major field of study and proportions of enrolments by major field of study.</a:t>
                      </a:r>
                    </a:p>
                  </a:txBody>
                  <a:tcPr marL="6863" marR="6863" marT="68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dirty="0">
                          <a:solidFill>
                            <a:srgbClr val="000000"/>
                          </a:solidFill>
                          <a:effectLst/>
                          <a:latin typeface="Aptos Narrow" panose="020B0004020202020204" pitchFamily="34" charset="0"/>
                        </a:rPr>
                        <a:t>There are four major fields of study:</a:t>
                      </a:r>
                      <a:br>
                        <a:rPr lang="en-ZA" sz="1200" b="0" i="0" u="none" strike="noStrike" dirty="0">
                          <a:solidFill>
                            <a:srgbClr val="000000"/>
                          </a:solidFill>
                          <a:effectLst/>
                          <a:latin typeface="Aptos Narrow" panose="020B0004020202020204" pitchFamily="34" charset="0"/>
                        </a:rPr>
                      </a:br>
                      <a:r>
                        <a:rPr lang="en-ZA" sz="1200" b="0" i="1" u="none" strike="noStrike" dirty="0">
                          <a:solidFill>
                            <a:srgbClr val="000000"/>
                          </a:solidFill>
                          <a:effectLst/>
                          <a:latin typeface="Aptos Narrow" panose="020B0004020202020204" pitchFamily="34" charset="0"/>
                        </a:rPr>
                        <a:t>Science, Engineering and Technology:</a:t>
                      </a:r>
                      <a:r>
                        <a:rPr lang="en-ZA" sz="1200" b="0" i="0" u="none" strike="noStrike" dirty="0">
                          <a:solidFill>
                            <a:srgbClr val="000000"/>
                          </a:solidFill>
                          <a:effectLst/>
                          <a:latin typeface="Aptos Narrow" panose="020B0004020202020204" pitchFamily="34" charset="0"/>
                        </a:rPr>
                        <a:t> Include the fields of study in agricultural operations, computer &amp; information sciences, family ecology &amp; consumer sciences, life sciences &amp; physical sciences, mathematics and statistics, engineering, architecture and the built environment, health professions and related sciences.</a:t>
                      </a:r>
                      <a:br>
                        <a:rPr lang="en-ZA" sz="1200" b="0" i="0" u="none" strike="noStrike" dirty="0">
                          <a:solidFill>
                            <a:srgbClr val="000000"/>
                          </a:solidFill>
                          <a:effectLst/>
                          <a:latin typeface="Aptos Narrow" panose="020B0004020202020204" pitchFamily="34" charset="0"/>
                        </a:rPr>
                      </a:br>
                      <a:r>
                        <a:rPr lang="en-ZA" sz="1200" b="0" i="1" u="none" strike="noStrike" dirty="0">
                          <a:solidFill>
                            <a:srgbClr val="000000"/>
                          </a:solidFill>
                          <a:effectLst/>
                          <a:latin typeface="Aptos Narrow" panose="020B0004020202020204" pitchFamily="34" charset="0"/>
                        </a:rPr>
                        <a:t>Business and Commerce: </a:t>
                      </a:r>
                      <a:r>
                        <a:rPr lang="en-ZA" sz="1200" b="0" i="0" u="none" strike="noStrike" dirty="0">
                          <a:solidFill>
                            <a:srgbClr val="000000"/>
                          </a:solidFill>
                          <a:effectLst/>
                          <a:latin typeface="Aptos Narrow" panose="020B0004020202020204" pitchFamily="34" charset="0"/>
                        </a:rPr>
                        <a:t>Include the fields of study in accounting, auditing, economics, finance, business administration, and various management programmes.</a:t>
                      </a:r>
                      <a:br>
                        <a:rPr lang="en-ZA" sz="1200" b="0" i="0" u="none" strike="noStrike" dirty="0">
                          <a:solidFill>
                            <a:srgbClr val="000000"/>
                          </a:solidFill>
                          <a:effectLst/>
                          <a:latin typeface="Aptos Narrow" panose="020B0004020202020204" pitchFamily="34" charset="0"/>
                        </a:rPr>
                      </a:br>
                      <a:r>
                        <a:rPr lang="en-ZA" sz="1200" b="0" i="1" u="none" strike="noStrike" dirty="0">
                          <a:solidFill>
                            <a:srgbClr val="000000"/>
                          </a:solidFill>
                          <a:effectLst/>
                          <a:latin typeface="Aptos Narrow" panose="020B0004020202020204" pitchFamily="34" charset="0"/>
                        </a:rPr>
                        <a:t>Education: </a:t>
                      </a:r>
                      <a:r>
                        <a:rPr lang="en-ZA" sz="1200" b="0" i="0" u="none" strike="noStrike" dirty="0">
                          <a:solidFill>
                            <a:srgbClr val="000000"/>
                          </a:solidFill>
                          <a:effectLst/>
                          <a:latin typeface="Aptos Narrow" panose="020B0004020202020204" pitchFamily="34" charset="0"/>
                        </a:rPr>
                        <a:t>Include the fields of study in pre-primary, primary, secondary and post-school education, and the training of teachers at all levels.</a:t>
                      </a:r>
                      <a:br>
                        <a:rPr lang="en-ZA" sz="1200" b="0" i="1" u="none" strike="noStrike" dirty="0">
                          <a:solidFill>
                            <a:srgbClr val="000000"/>
                          </a:solidFill>
                          <a:effectLst/>
                          <a:latin typeface="Aptos Narrow" panose="020B0004020202020204" pitchFamily="34" charset="0"/>
                        </a:rPr>
                      </a:br>
                      <a:r>
                        <a:rPr lang="en-ZA" sz="1200" b="0" i="1" u="none" strike="noStrike" dirty="0">
                          <a:solidFill>
                            <a:srgbClr val="000000"/>
                          </a:solidFill>
                          <a:effectLst/>
                          <a:latin typeface="Aptos Narrow" panose="020B0004020202020204" pitchFamily="34" charset="0"/>
                        </a:rPr>
                        <a:t>Other humanities (humanities and social sciences): </a:t>
                      </a:r>
                      <a:r>
                        <a:rPr lang="en-ZA" sz="1200" b="0" i="0" u="none" strike="noStrike" dirty="0">
                          <a:solidFill>
                            <a:srgbClr val="000000"/>
                          </a:solidFill>
                          <a:effectLst/>
                          <a:latin typeface="Aptos Narrow" panose="020B0004020202020204" pitchFamily="34" charset="0"/>
                        </a:rPr>
                        <a:t>Include the fields of study in fine arts, music and drama, communication and journalism studies, languages and literature, law, public management and services, psychology, sociology and anthropology, history, political sciences, philosophy and religious studies.</a:t>
                      </a:r>
                      <a:br>
                        <a:rPr lang="en-ZA" sz="1200" b="0" i="0" u="none" strike="noStrike" dirty="0">
                          <a:solidFill>
                            <a:srgbClr val="000000"/>
                          </a:solidFill>
                          <a:effectLst/>
                          <a:latin typeface="Aptos Narrow" panose="020B0004020202020204" pitchFamily="34" charset="0"/>
                        </a:rPr>
                      </a:br>
                      <a:br>
                        <a:rPr lang="en-ZA" sz="1200" b="0" i="0" u="none" strike="noStrike" dirty="0">
                          <a:solidFill>
                            <a:srgbClr val="000000"/>
                          </a:solidFill>
                          <a:effectLst/>
                          <a:latin typeface="Aptos Narrow" panose="020B0004020202020204" pitchFamily="34" charset="0"/>
                        </a:rPr>
                      </a:br>
                      <a:endParaRPr lang="en-ZA" sz="1200" b="0" i="0" u="none" strike="noStrike" dirty="0">
                        <a:solidFill>
                          <a:srgbClr val="000000"/>
                        </a:solidFill>
                        <a:effectLst/>
                        <a:latin typeface="Aptos Narrow" panose="020B0004020202020204" pitchFamily="34" charset="0"/>
                      </a:endParaRPr>
                    </a:p>
                  </a:txBody>
                  <a:tcPr marL="6863" marR="6863" marT="68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en-ZA"/>
                    </a:p>
                  </a:txBody>
                  <a:tcPr/>
                </a:tc>
                <a:extLst>
                  <a:ext uri="{0D108BD9-81ED-4DB2-BD59-A6C34878D82A}">
                    <a16:rowId xmlns:a16="http://schemas.microsoft.com/office/drawing/2014/main" val="1541539185"/>
                  </a:ext>
                </a:extLst>
              </a:tr>
            </a:tbl>
          </a:graphicData>
        </a:graphic>
      </p:graphicFrame>
    </p:spTree>
    <p:extLst>
      <p:ext uri="{BB962C8B-B14F-4D97-AF65-F5344CB8AC3E}">
        <p14:creationId xmlns:p14="http://schemas.microsoft.com/office/powerpoint/2010/main" val="22742861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D2B67-AF7D-9393-46E2-62BB2B0DC0B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ACA8F25-5BCE-984B-59DA-C82174C02772}"/>
              </a:ext>
            </a:extLst>
          </p:cNvPr>
          <p:cNvSpPr>
            <a:spLocks noGrp="1"/>
          </p:cNvSpPr>
          <p:nvPr>
            <p:ph type="title"/>
          </p:nvPr>
        </p:nvSpPr>
        <p:spPr>
          <a:xfrm>
            <a:off x="838200" y="324196"/>
            <a:ext cx="10515600" cy="556953"/>
          </a:xfrm>
        </p:spPr>
        <p:txBody>
          <a:bodyPr/>
          <a:lstStyle/>
          <a:p>
            <a:pPr algn="ctr"/>
            <a:r>
              <a:rPr lang="en-GB" sz="2800" dirty="0"/>
              <a:t>Performance indicators</a:t>
            </a:r>
          </a:p>
        </p:txBody>
      </p:sp>
      <p:sp>
        <p:nvSpPr>
          <p:cNvPr id="3" name="Marcador de contenido 2">
            <a:extLst>
              <a:ext uri="{FF2B5EF4-FFF2-40B4-BE49-F238E27FC236}">
                <a16:creationId xmlns:a16="http://schemas.microsoft.com/office/drawing/2014/main" id="{D555EF8D-1845-F631-4243-7DC53BD7328F}"/>
              </a:ext>
            </a:extLst>
          </p:cNvPr>
          <p:cNvSpPr>
            <a:spLocks noGrp="1"/>
          </p:cNvSpPr>
          <p:nvPr>
            <p:ph idx="1"/>
          </p:nvPr>
        </p:nvSpPr>
        <p:spPr>
          <a:xfrm>
            <a:off x="838200" y="769909"/>
            <a:ext cx="10515600" cy="5407056"/>
          </a:xfrm>
        </p:spPr>
        <p:txBody>
          <a:bodyPr>
            <a:normAutofit/>
          </a:bodyPr>
          <a:lstStyle/>
          <a:p>
            <a:pPr marL="0" indent="0">
              <a:buNone/>
            </a:pPr>
            <a:endParaRPr lang="en-ZA" sz="1900" dirty="0"/>
          </a:p>
          <a:p>
            <a:endParaRPr lang="en-GB" sz="2000" dirty="0"/>
          </a:p>
        </p:txBody>
      </p:sp>
      <p:graphicFrame>
        <p:nvGraphicFramePr>
          <p:cNvPr id="4" name="Table 3">
            <a:extLst>
              <a:ext uri="{FF2B5EF4-FFF2-40B4-BE49-F238E27FC236}">
                <a16:creationId xmlns:a16="http://schemas.microsoft.com/office/drawing/2014/main" id="{4191EAF5-48B0-3D1F-FF90-82924AE34424}"/>
              </a:ext>
            </a:extLst>
          </p:cNvPr>
          <p:cNvGraphicFramePr>
            <a:graphicFrameLocks noGrp="1"/>
          </p:cNvGraphicFramePr>
          <p:nvPr>
            <p:extLst>
              <p:ext uri="{D42A27DB-BD31-4B8C-83A1-F6EECF244321}">
                <p14:modId xmlns:p14="http://schemas.microsoft.com/office/powerpoint/2010/main" val="2501553946"/>
              </p:ext>
            </p:extLst>
          </p:nvPr>
        </p:nvGraphicFramePr>
        <p:xfrm>
          <a:off x="1515533" y="881149"/>
          <a:ext cx="8788400" cy="4594516"/>
        </p:xfrm>
        <a:graphic>
          <a:graphicData uri="http://schemas.openxmlformats.org/drawingml/2006/table">
            <a:tbl>
              <a:tblPr/>
              <a:tblGrid>
                <a:gridCol w="3178131">
                  <a:extLst>
                    <a:ext uri="{9D8B030D-6E8A-4147-A177-3AD203B41FA5}">
                      <a16:colId xmlns:a16="http://schemas.microsoft.com/office/drawing/2014/main" val="2075335042"/>
                    </a:ext>
                  </a:extLst>
                </a:gridCol>
                <a:gridCol w="3423389">
                  <a:extLst>
                    <a:ext uri="{9D8B030D-6E8A-4147-A177-3AD203B41FA5}">
                      <a16:colId xmlns:a16="http://schemas.microsoft.com/office/drawing/2014/main" val="604142297"/>
                    </a:ext>
                  </a:extLst>
                </a:gridCol>
                <a:gridCol w="2186880">
                  <a:extLst>
                    <a:ext uri="{9D8B030D-6E8A-4147-A177-3AD203B41FA5}">
                      <a16:colId xmlns:a16="http://schemas.microsoft.com/office/drawing/2014/main" val="2630941514"/>
                    </a:ext>
                  </a:extLst>
                </a:gridCol>
              </a:tblGrid>
              <a:tr h="146358">
                <a:tc>
                  <a:txBody>
                    <a:bodyPr/>
                    <a:lstStyle/>
                    <a:p>
                      <a:pPr algn="l" fontAlgn="b">
                        <a:buNone/>
                      </a:pPr>
                      <a:r>
                        <a:rPr lang="en-ZA" sz="1200" b="1" i="0" u="none" strike="noStrike">
                          <a:solidFill>
                            <a:srgbClr val="000000"/>
                          </a:solidFill>
                          <a:effectLst/>
                          <a:latin typeface="Aptos Narrow" panose="020B0004020202020204" pitchFamily="34" charset="0"/>
                        </a:rPr>
                        <a:t>Indicator</a:t>
                      </a:r>
                    </a:p>
                  </a:txBody>
                  <a:tcPr marL="5629" marR="5629" marT="56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buNone/>
                      </a:pPr>
                      <a:r>
                        <a:rPr lang="en-ZA" sz="1200" b="1" i="0" u="none" strike="noStrike">
                          <a:solidFill>
                            <a:srgbClr val="000000"/>
                          </a:solidFill>
                          <a:effectLst/>
                          <a:latin typeface="Aptos Narrow" panose="020B0004020202020204" pitchFamily="34" charset="0"/>
                        </a:rPr>
                        <a:t>Definition / Formula</a:t>
                      </a:r>
                    </a:p>
                  </a:txBody>
                  <a:tcPr marL="5629" marR="5629" marT="56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buNone/>
                      </a:pPr>
                      <a:r>
                        <a:rPr lang="en-ZA" sz="1200" b="1" i="0" u="none" strike="noStrike">
                          <a:solidFill>
                            <a:srgbClr val="000000"/>
                          </a:solidFill>
                          <a:effectLst/>
                          <a:latin typeface="Aptos Narrow" panose="020B0004020202020204" pitchFamily="34" charset="0"/>
                        </a:rPr>
                        <a:t>Rationale for indicator</a:t>
                      </a:r>
                    </a:p>
                  </a:txBody>
                  <a:tcPr marL="5629" marR="5629" marT="56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723732474"/>
                  </a:ext>
                </a:extLst>
              </a:tr>
              <a:tr h="810598">
                <a:tc>
                  <a:txBody>
                    <a:bodyPr/>
                    <a:lstStyle/>
                    <a:p>
                      <a:pPr algn="l" fontAlgn="t">
                        <a:buNone/>
                      </a:pPr>
                      <a:r>
                        <a:rPr lang="en-ZA" sz="1200" b="0" i="0" u="none" strike="noStrike" dirty="0">
                          <a:solidFill>
                            <a:srgbClr val="000000"/>
                          </a:solidFill>
                          <a:effectLst/>
                          <a:latin typeface="Aptos Narrow" panose="020B0004020202020204" pitchFamily="34" charset="0"/>
                        </a:rPr>
                        <a:t>Headcount by population group and proportion of enrolments of each population group</a:t>
                      </a:r>
                    </a:p>
                  </a:txBody>
                  <a:tcPr marL="5629" marR="5629" marT="562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a:solidFill>
                            <a:srgbClr val="000000"/>
                          </a:solidFill>
                          <a:effectLst/>
                          <a:latin typeface="Aptos Narrow" panose="020B0004020202020204" pitchFamily="34" charset="0"/>
                        </a:rPr>
                        <a:t>Population group classification include African, Coloured, Indian and White. Provision is also made for unknown.</a:t>
                      </a:r>
                    </a:p>
                  </a:txBody>
                  <a:tcPr marL="5629" marR="5629" marT="562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ZA" sz="1200" b="0" i="0" u="none" strike="noStrike">
                          <a:solidFill>
                            <a:srgbClr val="000000"/>
                          </a:solidFill>
                          <a:effectLst/>
                          <a:latin typeface="Aptos Narrow" panose="020B0004020202020204" pitchFamily="34" charset="0"/>
                        </a:rPr>
                        <a:t>Monitored to ensure that the demographics of the student population are representative of the demographics of the population and to track the partcipation rate of the various population groups in higher education and what the trend is over time.</a:t>
                      </a:r>
                    </a:p>
                  </a:txBody>
                  <a:tcPr marL="5629" marR="5629" marT="56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4275195"/>
                  </a:ext>
                </a:extLst>
              </a:tr>
              <a:tr h="405299">
                <a:tc>
                  <a:txBody>
                    <a:bodyPr/>
                    <a:lstStyle/>
                    <a:p>
                      <a:pPr algn="l" fontAlgn="t">
                        <a:buNone/>
                      </a:pPr>
                      <a:r>
                        <a:rPr lang="en-ZA" sz="1200" b="0" i="0" u="none" strike="noStrike">
                          <a:solidFill>
                            <a:srgbClr val="000000"/>
                          </a:solidFill>
                          <a:effectLst/>
                          <a:latin typeface="Aptos Narrow" panose="020B0004020202020204" pitchFamily="34" charset="0"/>
                        </a:rPr>
                        <a:t>Headcount by gender and proportion of enrolments by gender</a:t>
                      </a:r>
                    </a:p>
                  </a:txBody>
                  <a:tcPr marL="5629" marR="5629" marT="562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a:solidFill>
                            <a:srgbClr val="000000"/>
                          </a:solidFill>
                          <a:effectLst/>
                          <a:latin typeface="Aptos Narrow" panose="020B0004020202020204" pitchFamily="34" charset="0"/>
                        </a:rPr>
                        <a:t>Male, Female or Unknown/ Undisclosed</a:t>
                      </a:r>
                    </a:p>
                  </a:txBody>
                  <a:tcPr marL="5629" marR="5629" marT="562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ZA" sz="1200" b="0" i="0" u="none" strike="noStrike">
                          <a:solidFill>
                            <a:srgbClr val="000000"/>
                          </a:solidFill>
                          <a:effectLst/>
                          <a:latin typeface="Aptos Narrow" panose="020B0004020202020204" pitchFamily="34" charset="0"/>
                        </a:rPr>
                        <a:t>Monitored to see the trends in higher education participation of the genders and the proportion of enrolments of each gender.</a:t>
                      </a:r>
                    </a:p>
                  </a:txBody>
                  <a:tcPr marL="5629" marR="5629" marT="56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16857409"/>
                  </a:ext>
                </a:extLst>
              </a:tr>
              <a:tr h="1367885">
                <a:tc>
                  <a:txBody>
                    <a:bodyPr/>
                    <a:lstStyle/>
                    <a:p>
                      <a:pPr algn="l" fontAlgn="t">
                        <a:buNone/>
                      </a:pPr>
                      <a:r>
                        <a:rPr lang="en-ZA" sz="1200" b="0" i="0" u="none" strike="noStrike">
                          <a:solidFill>
                            <a:srgbClr val="000000"/>
                          </a:solidFill>
                          <a:effectLst/>
                          <a:latin typeface="Aptos Narrow" panose="020B0004020202020204" pitchFamily="34" charset="0"/>
                        </a:rPr>
                        <a:t>Full-time equivalent (FTE) enrolments by major field of study and NQF level and the average annual growth rates</a:t>
                      </a:r>
                    </a:p>
                  </a:txBody>
                  <a:tcPr marL="5629" marR="5629" marT="562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1" u="none" strike="noStrike">
                          <a:solidFill>
                            <a:srgbClr val="000000"/>
                          </a:solidFill>
                          <a:effectLst/>
                          <a:latin typeface="Aptos Narrow" panose="020B0004020202020204" pitchFamily="34" charset="0"/>
                        </a:rPr>
                        <a:t>Undergraduate</a:t>
                      </a:r>
                      <a:r>
                        <a:rPr lang="en-ZA" sz="1200" b="0" i="0" u="none" strike="noStrike">
                          <a:solidFill>
                            <a:srgbClr val="000000"/>
                          </a:solidFill>
                          <a:effectLst/>
                          <a:latin typeface="Aptos Narrow" panose="020B0004020202020204" pitchFamily="34" charset="0"/>
                        </a:rPr>
                        <a:t> is at NQF level 5, 6 and 7.</a:t>
                      </a:r>
                      <a:br>
                        <a:rPr lang="en-ZA" sz="1200" b="0" i="0" u="none" strike="noStrike">
                          <a:solidFill>
                            <a:srgbClr val="000000"/>
                          </a:solidFill>
                          <a:effectLst/>
                          <a:latin typeface="Aptos Narrow" panose="020B0004020202020204" pitchFamily="34" charset="0"/>
                        </a:rPr>
                      </a:br>
                      <a:r>
                        <a:rPr lang="en-ZA" sz="1200" b="0" i="1" u="none" strike="noStrike">
                          <a:solidFill>
                            <a:srgbClr val="000000"/>
                          </a:solidFill>
                          <a:effectLst/>
                          <a:latin typeface="Aptos Narrow" panose="020B0004020202020204" pitchFamily="34" charset="0"/>
                        </a:rPr>
                        <a:t>Higher undergraduate </a:t>
                      </a:r>
                      <a:r>
                        <a:rPr lang="en-ZA" sz="1200" b="0" i="0" u="none" strike="noStrike">
                          <a:solidFill>
                            <a:srgbClr val="000000"/>
                          </a:solidFill>
                          <a:effectLst/>
                          <a:latin typeface="Aptos Narrow" panose="020B0004020202020204" pitchFamily="34" charset="0"/>
                        </a:rPr>
                        <a:t>is at NQF level 8 (This is the 4th year of 4 year undergraduate qualifications with exit level modules/ subjects at NQF level 8.</a:t>
                      </a:r>
                      <a:br>
                        <a:rPr lang="en-ZA" sz="1200" b="0" i="0" u="none" strike="noStrike">
                          <a:solidFill>
                            <a:srgbClr val="000000"/>
                          </a:solidFill>
                          <a:effectLst/>
                          <a:latin typeface="Aptos Narrow" panose="020B0004020202020204" pitchFamily="34" charset="0"/>
                        </a:rPr>
                      </a:br>
                      <a:r>
                        <a:rPr lang="en-ZA" sz="1200" b="0" i="1" u="none" strike="noStrike">
                          <a:solidFill>
                            <a:srgbClr val="000000"/>
                          </a:solidFill>
                          <a:effectLst/>
                          <a:latin typeface="Aptos Narrow" panose="020B0004020202020204" pitchFamily="34" charset="0"/>
                        </a:rPr>
                        <a:t>Postgraduate to Master's level </a:t>
                      </a:r>
                      <a:r>
                        <a:rPr lang="en-ZA" sz="1200" b="0" i="0" u="none" strike="noStrike">
                          <a:solidFill>
                            <a:srgbClr val="000000"/>
                          </a:solidFill>
                          <a:effectLst/>
                          <a:latin typeface="Aptos Narrow" panose="020B0004020202020204" pitchFamily="34" charset="0"/>
                        </a:rPr>
                        <a:t>is at NQF level 8 and includes the FTEs generated by postgraduate diplomas and honours qualifications.</a:t>
                      </a:r>
                      <a:br>
                        <a:rPr lang="en-ZA" sz="1200" b="0" i="0" u="none" strike="noStrike">
                          <a:solidFill>
                            <a:srgbClr val="000000"/>
                          </a:solidFill>
                          <a:effectLst/>
                          <a:latin typeface="Aptos Narrow" panose="020B0004020202020204" pitchFamily="34" charset="0"/>
                        </a:rPr>
                      </a:br>
                      <a:r>
                        <a:rPr lang="en-ZA" sz="1200" b="0" i="0" u="none" strike="noStrike">
                          <a:solidFill>
                            <a:srgbClr val="000000"/>
                          </a:solidFill>
                          <a:effectLst/>
                          <a:latin typeface="Aptos Narrow" panose="020B0004020202020204" pitchFamily="34" charset="0"/>
                        </a:rPr>
                        <a:t>Master's level is at NQF level 9.</a:t>
                      </a:r>
                      <a:br>
                        <a:rPr lang="en-ZA" sz="1200" b="0" i="0" u="none" strike="noStrike">
                          <a:solidFill>
                            <a:srgbClr val="000000"/>
                          </a:solidFill>
                          <a:effectLst/>
                          <a:latin typeface="Aptos Narrow" panose="020B0004020202020204" pitchFamily="34" charset="0"/>
                        </a:rPr>
                      </a:br>
                      <a:r>
                        <a:rPr lang="en-ZA" sz="1200" b="0" i="0" u="none" strike="noStrike">
                          <a:solidFill>
                            <a:srgbClr val="000000"/>
                          </a:solidFill>
                          <a:effectLst/>
                          <a:latin typeface="Aptos Narrow" panose="020B0004020202020204" pitchFamily="34" charset="0"/>
                        </a:rPr>
                        <a:t>Doctoral level is at NQF level 10. </a:t>
                      </a:r>
                      <a:br>
                        <a:rPr lang="en-ZA" sz="1200" b="0" i="0" u="none" strike="noStrike">
                          <a:solidFill>
                            <a:srgbClr val="000000"/>
                          </a:solidFill>
                          <a:effectLst/>
                          <a:latin typeface="Aptos Narrow" panose="020B0004020202020204" pitchFamily="34" charset="0"/>
                        </a:rPr>
                      </a:br>
                      <a:br>
                        <a:rPr lang="en-ZA" sz="1200" b="0" i="0" u="none" strike="noStrike">
                          <a:solidFill>
                            <a:srgbClr val="000000"/>
                          </a:solidFill>
                          <a:effectLst/>
                          <a:latin typeface="Aptos Narrow" panose="020B0004020202020204" pitchFamily="34" charset="0"/>
                        </a:rPr>
                      </a:br>
                      <a:br>
                        <a:rPr lang="en-ZA" sz="1200" b="0" i="0" u="none" strike="noStrike">
                          <a:solidFill>
                            <a:srgbClr val="000000"/>
                          </a:solidFill>
                          <a:effectLst/>
                          <a:latin typeface="Aptos Narrow" panose="020B0004020202020204" pitchFamily="34" charset="0"/>
                        </a:rPr>
                      </a:br>
                      <a:endParaRPr lang="en-ZA" sz="1200" b="0" i="0" u="none" strike="noStrike">
                        <a:solidFill>
                          <a:srgbClr val="000000"/>
                        </a:solidFill>
                        <a:effectLst/>
                        <a:latin typeface="Aptos Narrow" panose="020B0004020202020204" pitchFamily="34" charset="0"/>
                      </a:endParaRPr>
                    </a:p>
                  </a:txBody>
                  <a:tcPr marL="5629" marR="5629" marT="562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dirty="0">
                          <a:solidFill>
                            <a:srgbClr val="000000"/>
                          </a:solidFill>
                          <a:effectLst/>
                          <a:latin typeface="Aptos Narrow" panose="020B0004020202020204" pitchFamily="34" charset="0"/>
                        </a:rPr>
                        <a:t>It is important to monitor the distribution of FTEs by level and major field of study since it impacts on funding and the available higher education budgets.</a:t>
                      </a:r>
                    </a:p>
                  </a:txBody>
                  <a:tcPr marL="5629" marR="5629" marT="562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69201389"/>
                  </a:ext>
                </a:extLst>
              </a:tr>
            </a:tbl>
          </a:graphicData>
        </a:graphic>
      </p:graphicFrame>
    </p:spTree>
    <p:extLst>
      <p:ext uri="{BB962C8B-B14F-4D97-AF65-F5344CB8AC3E}">
        <p14:creationId xmlns:p14="http://schemas.microsoft.com/office/powerpoint/2010/main" val="14077838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A7178-DA82-F0FD-FBF7-57EDDC753FB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824F6FC-AE19-8084-8340-12F967282CDF}"/>
              </a:ext>
            </a:extLst>
          </p:cNvPr>
          <p:cNvSpPr>
            <a:spLocks noGrp="1"/>
          </p:cNvSpPr>
          <p:nvPr>
            <p:ph type="title"/>
          </p:nvPr>
        </p:nvSpPr>
        <p:spPr>
          <a:xfrm>
            <a:off x="838200" y="324196"/>
            <a:ext cx="10515600" cy="556953"/>
          </a:xfrm>
        </p:spPr>
        <p:txBody>
          <a:bodyPr/>
          <a:lstStyle/>
          <a:p>
            <a:pPr algn="ctr"/>
            <a:r>
              <a:rPr lang="en-GB" sz="2800" dirty="0"/>
              <a:t>Performance indicators</a:t>
            </a:r>
          </a:p>
        </p:txBody>
      </p:sp>
      <p:sp>
        <p:nvSpPr>
          <p:cNvPr id="3" name="Marcador de contenido 2">
            <a:extLst>
              <a:ext uri="{FF2B5EF4-FFF2-40B4-BE49-F238E27FC236}">
                <a16:creationId xmlns:a16="http://schemas.microsoft.com/office/drawing/2014/main" id="{89CAF6A9-DF78-DEBC-03F3-9DE3EB87E1D0}"/>
              </a:ext>
            </a:extLst>
          </p:cNvPr>
          <p:cNvSpPr>
            <a:spLocks noGrp="1"/>
          </p:cNvSpPr>
          <p:nvPr>
            <p:ph idx="1"/>
          </p:nvPr>
        </p:nvSpPr>
        <p:spPr>
          <a:xfrm>
            <a:off x="838200" y="769909"/>
            <a:ext cx="10515600" cy="5407056"/>
          </a:xfrm>
        </p:spPr>
        <p:txBody>
          <a:bodyPr>
            <a:normAutofit/>
          </a:bodyPr>
          <a:lstStyle/>
          <a:p>
            <a:pPr marL="0" indent="0">
              <a:buNone/>
            </a:pPr>
            <a:endParaRPr lang="en-ZA" sz="1900" dirty="0"/>
          </a:p>
          <a:p>
            <a:endParaRPr lang="en-GB" sz="2000" dirty="0"/>
          </a:p>
        </p:txBody>
      </p:sp>
      <p:graphicFrame>
        <p:nvGraphicFramePr>
          <p:cNvPr id="5" name="Table 4">
            <a:extLst>
              <a:ext uri="{FF2B5EF4-FFF2-40B4-BE49-F238E27FC236}">
                <a16:creationId xmlns:a16="http://schemas.microsoft.com/office/drawing/2014/main" id="{A53974DF-92CD-AEAA-4ADC-AA393EF01632}"/>
              </a:ext>
            </a:extLst>
          </p:cNvPr>
          <p:cNvGraphicFramePr>
            <a:graphicFrameLocks noGrp="1"/>
          </p:cNvGraphicFramePr>
          <p:nvPr>
            <p:extLst>
              <p:ext uri="{D42A27DB-BD31-4B8C-83A1-F6EECF244321}">
                <p14:modId xmlns:p14="http://schemas.microsoft.com/office/powerpoint/2010/main" val="2076068731"/>
              </p:ext>
            </p:extLst>
          </p:nvPr>
        </p:nvGraphicFramePr>
        <p:xfrm>
          <a:off x="757894" y="881149"/>
          <a:ext cx="10360328" cy="5156780"/>
        </p:xfrm>
        <a:graphic>
          <a:graphicData uri="http://schemas.openxmlformats.org/drawingml/2006/table">
            <a:tbl>
              <a:tblPr/>
              <a:tblGrid>
                <a:gridCol w="3746584">
                  <a:extLst>
                    <a:ext uri="{9D8B030D-6E8A-4147-A177-3AD203B41FA5}">
                      <a16:colId xmlns:a16="http://schemas.microsoft.com/office/drawing/2014/main" val="3220995846"/>
                    </a:ext>
                  </a:extLst>
                </a:gridCol>
                <a:gridCol w="4035709">
                  <a:extLst>
                    <a:ext uri="{9D8B030D-6E8A-4147-A177-3AD203B41FA5}">
                      <a16:colId xmlns:a16="http://schemas.microsoft.com/office/drawing/2014/main" val="3819294199"/>
                    </a:ext>
                  </a:extLst>
                </a:gridCol>
                <a:gridCol w="2578035">
                  <a:extLst>
                    <a:ext uri="{9D8B030D-6E8A-4147-A177-3AD203B41FA5}">
                      <a16:colId xmlns:a16="http://schemas.microsoft.com/office/drawing/2014/main" val="3947475004"/>
                    </a:ext>
                  </a:extLst>
                </a:gridCol>
              </a:tblGrid>
              <a:tr h="187932">
                <a:tc>
                  <a:txBody>
                    <a:bodyPr/>
                    <a:lstStyle/>
                    <a:p>
                      <a:pPr algn="l" fontAlgn="b">
                        <a:buNone/>
                      </a:pPr>
                      <a:r>
                        <a:rPr lang="en-ZA" sz="1200" b="1" i="0" u="none" strike="noStrike">
                          <a:solidFill>
                            <a:srgbClr val="000000"/>
                          </a:solidFill>
                          <a:effectLst/>
                          <a:latin typeface="Aptos Narrow" panose="020B0004020202020204" pitchFamily="34" charset="0"/>
                        </a:rPr>
                        <a:t>Indicator</a:t>
                      </a:r>
                    </a:p>
                  </a:txBody>
                  <a:tcPr marL="7228" marR="7228" marT="72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buNone/>
                      </a:pPr>
                      <a:r>
                        <a:rPr lang="en-ZA" sz="1200" b="1" i="0" u="none" strike="noStrike">
                          <a:solidFill>
                            <a:srgbClr val="000000"/>
                          </a:solidFill>
                          <a:effectLst/>
                          <a:latin typeface="Aptos Narrow" panose="020B0004020202020204" pitchFamily="34" charset="0"/>
                        </a:rPr>
                        <a:t>Definition / Formula</a:t>
                      </a:r>
                    </a:p>
                  </a:txBody>
                  <a:tcPr marL="7228" marR="7228" marT="72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buNone/>
                      </a:pPr>
                      <a:r>
                        <a:rPr lang="en-ZA" sz="1200" b="1" i="0" u="none" strike="noStrike">
                          <a:solidFill>
                            <a:srgbClr val="000000"/>
                          </a:solidFill>
                          <a:effectLst/>
                          <a:latin typeface="Aptos Narrow" panose="020B0004020202020204" pitchFamily="34" charset="0"/>
                        </a:rPr>
                        <a:t>Rationale for indicator</a:t>
                      </a:r>
                    </a:p>
                  </a:txBody>
                  <a:tcPr marL="7228" marR="7228" marT="72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01735920"/>
                  </a:ext>
                </a:extLst>
              </a:tr>
              <a:tr h="2081703">
                <a:tc>
                  <a:txBody>
                    <a:bodyPr/>
                    <a:lstStyle/>
                    <a:p>
                      <a:pPr algn="l" fontAlgn="t">
                        <a:buNone/>
                      </a:pPr>
                      <a:r>
                        <a:rPr lang="en-ZA" sz="1200" b="0" i="0" u="none" strike="noStrike">
                          <a:solidFill>
                            <a:srgbClr val="000000"/>
                          </a:solidFill>
                          <a:effectLst/>
                          <a:latin typeface="Aptos Narrow" panose="020B0004020202020204" pitchFamily="34" charset="0"/>
                        </a:rPr>
                        <a:t>Ratios of FTEs to headcounts at undergraduate, post-graduate to Master's and Doctoral level.</a:t>
                      </a:r>
                    </a:p>
                  </a:txBody>
                  <a:tcPr marL="7228" marR="7228" marT="72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a:solidFill>
                            <a:srgbClr val="000000"/>
                          </a:solidFill>
                          <a:effectLst/>
                          <a:latin typeface="Aptos Narrow" panose="020B0004020202020204" pitchFamily="34" charset="0"/>
                        </a:rPr>
                        <a:t>FTEs at the various levels divided by the hearcounts at those levels. Also needed to calculate student: academic staff FTE ratios and success rates.</a:t>
                      </a:r>
                    </a:p>
                  </a:txBody>
                  <a:tcPr marL="7228" marR="7228" marT="72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dirty="0">
                          <a:solidFill>
                            <a:srgbClr val="000000"/>
                          </a:solidFill>
                          <a:effectLst/>
                          <a:latin typeface="Aptos Narrow" panose="020B0004020202020204" pitchFamily="34" charset="0"/>
                        </a:rPr>
                        <a:t>These ratios give an indication of the credits students are enrolled for at undergraduate level and at the level of post-graduate diplomas and honours qualifications. At Master's and doctoral level it gives an indication of the average number of years students in these qualifications take to graduate because their FTE's are calculated on the basis of the average number of years students in these qualifications take to graduate. These ratios also enable the DHET to evaluate the correctness of the FTE data based on expected ratios.</a:t>
                      </a:r>
                    </a:p>
                  </a:txBody>
                  <a:tcPr marL="7228" marR="7228" marT="72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6774507"/>
                  </a:ext>
                </a:extLst>
              </a:tr>
              <a:tr h="1040852">
                <a:tc>
                  <a:txBody>
                    <a:bodyPr/>
                    <a:lstStyle/>
                    <a:p>
                      <a:pPr algn="l" fontAlgn="t">
                        <a:buNone/>
                      </a:pPr>
                      <a:r>
                        <a:rPr lang="en-ZA" sz="1200" b="0" i="0" u="none" strike="noStrike">
                          <a:solidFill>
                            <a:srgbClr val="000000"/>
                          </a:solidFill>
                          <a:effectLst/>
                          <a:latin typeface="Aptos Narrow" panose="020B0004020202020204" pitchFamily="34" charset="0"/>
                        </a:rPr>
                        <a:t>Number and proportion of FTEs enrolled in each major field of study.</a:t>
                      </a:r>
                    </a:p>
                  </a:txBody>
                  <a:tcPr marL="7228" marR="7228" marT="72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a:solidFill>
                            <a:srgbClr val="000000"/>
                          </a:solidFill>
                          <a:effectLst/>
                          <a:latin typeface="Aptos Narrow" panose="020B0004020202020204" pitchFamily="34" charset="0"/>
                        </a:rPr>
                        <a:t>The percentages of the FTE enrolments in each major field of study.</a:t>
                      </a:r>
                    </a:p>
                  </a:txBody>
                  <a:tcPr marL="7228" marR="7228" marT="72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a:solidFill>
                            <a:srgbClr val="000000"/>
                          </a:solidFill>
                          <a:effectLst/>
                          <a:latin typeface="Aptos Narrow" panose="020B0004020202020204" pitchFamily="34" charset="0"/>
                        </a:rPr>
                        <a:t>Monitor the FTE growth in the various major fields of study to establish whether the enrolments according to major field of study is balanced and that enough students are enrolled in the scarce skills in line with the needs of the economy.</a:t>
                      </a:r>
                    </a:p>
                  </a:txBody>
                  <a:tcPr marL="7228" marR="7228" marT="72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47719349"/>
                  </a:ext>
                </a:extLst>
              </a:tr>
              <a:tr h="520426">
                <a:tc>
                  <a:txBody>
                    <a:bodyPr/>
                    <a:lstStyle/>
                    <a:p>
                      <a:pPr algn="l" fontAlgn="t">
                        <a:buNone/>
                      </a:pPr>
                      <a:r>
                        <a:rPr lang="en-ZA" sz="1200" b="0" i="0" u="none" strike="noStrike">
                          <a:solidFill>
                            <a:srgbClr val="000000"/>
                          </a:solidFill>
                          <a:effectLst/>
                          <a:latin typeface="Aptos Narrow" panose="020B0004020202020204" pitchFamily="34" charset="0"/>
                        </a:rPr>
                        <a:t>Number and proportion of FTE credits by level and major field of study.</a:t>
                      </a:r>
                    </a:p>
                  </a:txBody>
                  <a:tcPr marL="7228" marR="7228" marT="72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a:solidFill>
                            <a:srgbClr val="000000"/>
                          </a:solidFill>
                          <a:effectLst/>
                          <a:latin typeface="Aptos Narrow" panose="020B0004020202020204" pitchFamily="34" charset="0"/>
                        </a:rPr>
                        <a:t>The number and proportions of enrolled credits that students have completed successfully by level and major field of study.</a:t>
                      </a:r>
                    </a:p>
                  </a:txBody>
                  <a:tcPr marL="7228" marR="7228" marT="72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ZA" sz="1200" b="0" i="0" u="none" strike="noStrike">
                          <a:solidFill>
                            <a:srgbClr val="000000"/>
                          </a:solidFill>
                          <a:effectLst/>
                          <a:latin typeface="Aptos Narrow" panose="020B0004020202020204" pitchFamily="34" charset="0"/>
                        </a:rPr>
                        <a:t>Monitor the degree to which students have completed the FTEs that they were enrolled for succesfully in an academic year.</a:t>
                      </a:r>
                    </a:p>
                  </a:txBody>
                  <a:tcPr marL="7228" marR="7228" marT="72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42569577"/>
                  </a:ext>
                </a:extLst>
              </a:tr>
              <a:tr h="520426">
                <a:tc>
                  <a:txBody>
                    <a:bodyPr/>
                    <a:lstStyle/>
                    <a:p>
                      <a:pPr algn="l" fontAlgn="t">
                        <a:buNone/>
                      </a:pPr>
                      <a:r>
                        <a:rPr lang="en-ZA" sz="1200" b="0" i="0" u="none" strike="noStrike">
                          <a:solidFill>
                            <a:srgbClr val="000000"/>
                          </a:solidFill>
                          <a:effectLst/>
                          <a:latin typeface="Aptos Narrow" panose="020B0004020202020204" pitchFamily="34" charset="0"/>
                        </a:rPr>
                        <a:t>Success rates by level and major field of study.</a:t>
                      </a:r>
                    </a:p>
                  </a:txBody>
                  <a:tcPr marL="7228" marR="7228" marT="72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a:solidFill>
                            <a:srgbClr val="000000"/>
                          </a:solidFill>
                          <a:effectLst/>
                          <a:latin typeface="Aptos Narrow" panose="020B0004020202020204" pitchFamily="34" charset="0"/>
                        </a:rPr>
                        <a:t>Success rate is the percentage of the enrolled full-time equivalents that the student has completed succesfully. It is calculated as follows: (Completed credits/ enrolled credits)*100</a:t>
                      </a:r>
                    </a:p>
                  </a:txBody>
                  <a:tcPr marL="7228" marR="7228" marT="72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dirty="0">
                          <a:solidFill>
                            <a:srgbClr val="000000"/>
                          </a:solidFill>
                          <a:effectLst/>
                          <a:latin typeface="Aptos Narrow" panose="020B0004020202020204" pitchFamily="34" charset="0"/>
                        </a:rPr>
                        <a:t>Monitor how successful students are in completing the credits that they need to accumulate to graduate.</a:t>
                      </a:r>
                    </a:p>
                  </a:txBody>
                  <a:tcPr marL="7228" marR="7228" marT="72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92916366"/>
                  </a:ext>
                </a:extLst>
              </a:tr>
            </a:tbl>
          </a:graphicData>
        </a:graphic>
      </p:graphicFrame>
    </p:spTree>
    <p:extLst>
      <p:ext uri="{BB962C8B-B14F-4D97-AF65-F5344CB8AC3E}">
        <p14:creationId xmlns:p14="http://schemas.microsoft.com/office/powerpoint/2010/main" val="35574162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1187B-A878-E096-3741-3D3B2C97AE7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AB2ED5D-36D1-CD44-0441-DD6484DC0BCD}"/>
              </a:ext>
            </a:extLst>
          </p:cNvPr>
          <p:cNvSpPr>
            <a:spLocks noGrp="1"/>
          </p:cNvSpPr>
          <p:nvPr>
            <p:ph type="title"/>
          </p:nvPr>
        </p:nvSpPr>
        <p:spPr>
          <a:xfrm>
            <a:off x="838200" y="324196"/>
            <a:ext cx="10515600" cy="556953"/>
          </a:xfrm>
        </p:spPr>
        <p:txBody>
          <a:bodyPr/>
          <a:lstStyle/>
          <a:p>
            <a:pPr algn="ctr"/>
            <a:r>
              <a:rPr lang="en-GB" sz="2800" dirty="0"/>
              <a:t>Performance indicators</a:t>
            </a:r>
          </a:p>
        </p:txBody>
      </p:sp>
      <p:sp>
        <p:nvSpPr>
          <p:cNvPr id="3" name="Marcador de contenido 2">
            <a:extLst>
              <a:ext uri="{FF2B5EF4-FFF2-40B4-BE49-F238E27FC236}">
                <a16:creationId xmlns:a16="http://schemas.microsoft.com/office/drawing/2014/main" id="{AB3BB5F5-6ED0-3CAF-09FF-FF9608F5CC92}"/>
              </a:ext>
            </a:extLst>
          </p:cNvPr>
          <p:cNvSpPr>
            <a:spLocks noGrp="1"/>
          </p:cNvSpPr>
          <p:nvPr>
            <p:ph idx="1"/>
          </p:nvPr>
        </p:nvSpPr>
        <p:spPr>
          <a:xfrm>
            <a:off x="838200" y="769909"/>
            <a:ext cx="10515600" cy="5407056"/>
          </a:xfrm>
        </p:spPr>
        <p:txBody>
          <a:bodyPr>
            <a:normAutofit/>
          </a:bodyPr>
          <a:lstStyle/>
          <a:p>
            <a:pPr marL="0" indent="0">
              <a:buNone/>
            </a:pPr>
            <a:endParaRPr lang="en-ZA" sz="1900" dirty="0"/>
          </a:p>
          <a:p>
            <a:endParaRPr lang="en-GB" sz="2000" dirty="0"/>
          </a:p>
        </p:txBody>
      </p:sp>
      <p:graphicFrame>
        <p:nvGraphicFramePr>
          <p:cNvPr id="4" name="Table 3">
            <a:extLst>
              <a:ext uri="{FF2B5EF4-FFF2-40B4-BE49-F238E27FC236}">
                <a16:creationId xmlns:a16="http://schemas.microsoft.com/office/drawing/2014/main" id="{E3685A2D-6D86-6582-F986-5633B749B253}"/>
              </a:ext>
            </a:extLst>
          </p:cNvPr>
          <p:cNvGraphicFramePr>
            <a:graphicFrameLocks noGrp="1"/>
          </p:cNvGraphicFramePr>
          <p:nvPr>
            <p:extLst>
              <p:ext uri="{D42A27DB-BD31-4B8C-83A1-F6EECF244321}">
                <p14:modId xmlns:p14="http://schemas.microsoft.com/office/powerpoint/2010/main" val="1746847473"/>
              </p:ext>
            </p:extLst>
          </p:nvPr>
        </p:nvGraphicFramePr>
        <p:xfrm>
          <a:off x="680258" y="988056"/>
          <a:ext cx="10515600" cy="4716164"/>
        </p:xfrm>
        <a:graphic>
          <a:graphicData uri="http://schemas.openxmlformats.org/drawingml/2006/table">
            <a:tbl>
              <a:tblPr/>
              <a:tblGrid>
                <a:gridCol w="3802734">
                  <a:extLst>
                    <a:ext uri="{9D8B030D-6E8A-4147-A177-3AD203B41FA5}">
                      <a16:colId xmlns:a16="http://schemas.microsoft.com/office/drawing/2014/main" val="1133069189"/>
                    </a:ext>
                  </a:extLst>
                </a:gridCol>
                <a:gridCol w="4096193">
                  <a:extLst>
                    <a:ext uri="{9D8B030D-6E8A-4147-A177-3AD203B41FA5}">
                      <a16:colId xmlns:a16="http://schemas.microsoft.com/office/drawing/2014/main" val="3399045778"/>
                    </a:ext>
                  </a:extLst>
                </a:gridCol>
                <a:gridCol w="2616673">
                  <a:extLst>
                    <a:ext uri="{9D8B030D-6E8A-4147-A177-3AD203B41FA5}">
                      <a16:colId xmlns:a16="http://schemas.microsoft.com/office/drawing/2014/main" val="358689276"/>
                    </a:ext>
                  </a:extLst>
                </a:gridCol>
              </a:tblGrid>
              <a:tr h="195314">
                <a:tc>
                  <a:txBody>
                    <a:bodyPr/>
                    <a:lstStyle/>
                    <a:p>
                      <a:pPr algn="l" fontAlgn="b">
                        <a:buNone/>
                      </a:pPr>
                      <a:r>
                        <a:rPr lang="en-ZA" sz="1200" b="1" i="0" u="none" strike="noStrike">
                          <a:solidFill>
                            <a:srgbClr val="000000"/>
                          </a:solidFill>
                          <a:effectLst/>
                          <a:latin typeface="Aptos Narrow" panose="020B0004020202020204" pitchFamily="34" charset="0"/>
                        </a:rPr>
                        <a:t>Indicator</a:t>
                      </a:r>
                    </a:p>
                  </a:txBody>
                  <a:tcPr marL="7336" marR="7336" marT="73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buNone/>
                      </a:pPr>
                      <a:r>
                        <a:rPr lang="en-ZA" sz="1200" b="1" i="0" u="none" strike="noStrike">
                          <a:solidFill>
                            <a:srgbClr val="000000"/>
                          </a:solidFill>
                          <a:effectLst/>
                          <a:latin typeface="Aptos Narrow" panose="020B0004020202020204" pitchFamily="34" charset="0"/>
                        </a:rPr>
                        <a:t>Definition / Formula</a:t>
                      </a:r>
                    </a:p>
                  </a:txBody>
                  <a:tcPr marL="7336" marR="7336" marT="73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buNone/>
                      </a:pPr>
                      <a:r>
                        <a:rPr lang="en-ZA" sz="1200" b="1" i="0" u="none" strike="noStrike">
                          <a:solidFill>
                            <a:srgbClr val="000000"/>
                          </a:solidFill>
                          <a:effectLst/>
                          <a:latin typeface="Aptos Narrow" panose="020B0004020202020204" pitchFamily="34" charset="0"/>
                        </a:rPr>
                        <a:t>Rationale for indicator</a:t>
                      </a:r>
                    </a:p>
                  </a:txBody>
                  <a:tcPr marL="7336" marR="7336" marT="73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810876817"/>
                  </a:ext>
                </a:extLst>
              </a:tr>
              <a:tr h="420986">
                <a:tc>
                  <a:txBody>
                    <a:bodyPr/>
                    <a:lstStyle/>
                    <a:p>
                      <a:pPr algn="l" fontAlgn="b">
                        <a:buNone/>
                      </a:pPr>
                      <a:r>
                        <a:rPr lang="en-ZA" sz="1200" b="0" i="0" u="none" strike="noStrike">
                          <a:solidFill>
                            <a:srgbClr val="000000"/>
                          </a:solidFill>
                          <a:effectLst/>
                          <a:latin typeface="Aptos Narrow" panose="020B0004020202020204" pitchFamily="34" charset="0"/>
                        </a:rPr>
                        <a:t>Graduates by level and major field of study and average annual growth rate.</a:t>
                      </a:r>
                    </a:p>
                  </a:txBody>
                  <a:tcPr marL="7336" marR="7336" marT="73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a:solidFill>
                            <a:srgbClr val="000000"/>
                          </a:solidFill>
                          <a:effectLst/>
                          <a:latin typeface="Aptos Narrow" panose="020B0004020202020204" pitchFamily="34" charset="0"/>
                        </a:rPr>
                        <a:t>The total of all graduates in a year by level of study and major field of study.</a:t>
                      </a:r>
                    </a:p>
                  </a:txBody>
                  <a:tcPr marL="7336" marR="7336" marT="73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a:solidFill>
                            <a:srgbClr val="000000"/>
                          </a:solidFill>
                          <a:effectLst/>
                          <a:latin typeface="Aptos Narrow" panose="020B0004020202020204" pitchFamily="34" charset="0"/>
                        </a:rPr>
                        <a:t>Monitor the production of graduates by an institution. </a:t>
                      </a:r>
                    </a:p>
                  </a:txBody>
                  <a:tcPr marL="7336" marR="7336" marT="73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57285671"/>
                  </a:ext>
                </a:extLst>
              </a:tr>
              <a:tr h="698269">
                <a:tc>
                  <a:txBody>
                    <a:bodyPr/>
                    <a:lstStyle/>
                    <a:p>
                      <a:pPr algn="l" fontAlgn="t">
                        <a:buNone/>
                      </a:pPr>
                      <a:r>
                        <a:rPr lang="en-ZA" sz="1200" b="0" i="0" u="none" strike="noStrike">
                          <a:solidFill>
                            <a:srgbClr val="000000"/>
                          </a:solidFill>
                          <a:effectLst/>
                          <a:latin typeface="Aptos Narrow" panose="020B0004020202020204" pitchFamily="34" charset="0"/>
                        </a:rPr>
                        <a:t>Number of enrolments and graduates at undergraduate level in identfied scarce skills areas and average annual growth rates.</a:t>
                      </a:r>
                    </a:p>
                  </a:txBody>
                  <a:tcPr marL="7336" marR="7336" marT="73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dirty="0">
                          <a:solidFill>
                            <a:srgbClr val="000000"/>
                          </a:solidFill>
                          <a:effectLst/>
                          <a:latin typeface="Aptos Narrow" panose="020B0004020202020204" pitchFamily="34" charset="0"/>
                        </a:rPr>
                        <a:t>The current identified scarce skills fields are: initial teacher education, veterinary sciences, life- and physical sciences, human health sciences, and engineering.</a:t>
                      </a:r>
                    </a:p>
                  </a:txBody>
                  <a:tcPr marL="7336" marR="7336" marT="73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a:solidFill>
                            <a:srgbClr val="000000"/>
                          </a:solidFill>
                          <a:effectLst/>
                          <a:latin typeface="Aptos Narrow" panose="020B0004020202020204" pitchFamily="34" charset="0"/>
                        </a:rPr>
                        <a:t>Monitors whether univ ersities are producing graduates in the scarce areas needed for economic growth.</a:t>
                      </a:r>
                    </a:p>
                  </a:txBody>
                  <a:tcPr marL="7336" marR="7336" marT="73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47428871"/>
                  </a:ext>
                </a:extLst>
              </a:tr>
              <a:tr h="1326738">
                <a:tc>
                  <a:txBody>
                    <a:bodyPr/>
                    <a:lstStyle/>
                    <a:p>
                      <a:pPr algn="l" fontAlgn="t">
                        <a:buNone/>
                      </a:pPr>
                      <a:r>
                        <a:rPr lang="en-ZA" sz="1200" b="0" i="0" u="none" strike="noStrike" dirty="0">
                          <a:solidFill>
                            <a:srgbClr val="000000"/>
                          </a:solidFill>
                          <a:effectLst/>
                          <a:latin typeface="Aptos Narrow" panose="020B0004020202020204" pitchFamily="34" charset="0"/>
                        </a:rPr>
                        <a:t>Graduation efficiency.</a:t>
                      </a:r>
                    </a:p>
                  </a:txBody>
                  <a:tcPr marL="7336" marR="7336" marT="73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dirty="0">
                          <a:solidFill>
                            <a:srgbClr val="000000"/>
                          </a:solidFill>
                          <a:effectLst/>
                          <a:latin typeface="Aptos Narrow" panose="020B0004020202020204" pitchFamily="34" charset="0"/>
                        </a:rPr>
                        <a:t>The average annual growth rate in enrolments compared to the average annual growth rate in graduates.</a:t>
                      </a:r>
                    </a:p>
                  </a:txBody>
                  <a:tcPr marL="7336" marR="7336" marT="73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dirty="0">
                          <a:solidFill>
                            <a:srgbClr val="000000"/>
                          </a:solidFill>
                          <a:effectLst/>
                          <a:latin typeface="Aptos Narrow" panose="020B0004020202020204" pitchFamily="34" charset="0"/>
                        </a:rPr>
                        <a:t>Monitors how efficient an institution is in the production of graduates and if throughput rates are improving or deteriorating. If the graduates are growing at a higher rate than the enrolments the institution is becoming more efficient and throughput rates are improving.</a:t>
                      </a:r>
                    </a:p>
                  </a:txBody>
                  <a:tcPr marL="7336" marR="7336" marT="73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92011777"/>
                  </a:ext>
                </a:extLst>
              </a:tr>
              <a:tr h="1131057">
                <a:tc>
                  <a:txBody>
                    <a:bodyPr/>
                    <a:lstStyle/>
                    <a:p>
                      <a:pPr algn="l" fontAlgn="t">
                        <a:buNone/>
                      </a:pPr>
                      <a:r>
                        <a:rPr lang="en-ZA" sz="1200" b="0" i="0" u="none" strike="noStrike">
                          <a:solidFill>
                            <a:srgbClr val="000000"/>
                          </a:solidFill>
                          <a:effectLst/>
                          <a:latin typeface="Aptos Narrow" panose="020B0004020202020204" pitchFamily="34" charset="0"/>
                        </a:rPr>
                        <a:t>Headcounts of permanently appointed staff by category and average annual growth rate by category.</a:t>
                      </a:r>
                    </a:p>
                  </a:txBody>
                  <a:tcPr marL="7336" marR="7336" marT="73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dirty="0">
                          <a:solidFill>
                            <a:srgbClr val="000000"/>
                          </a:solidFill>
                          <a:effectLst/>
                          <a:latin typeface="Aptos Narrow" panose="020B0004020202020204" pitchFamily="34" charset="0"/>
                        </a:rPr>
                        <a:t>Categories are:</a:t>
                      </a:r>
                      <a:br>
                        <a:rPr lang="en-ZA" sz="1200" b="0" i="0" u="none" strike="noStrike" dirty="0">
                          <a:solidFill>
                            <a:srgbClr val="000000"/>
                          </a:solidFill>
                          <a:effectLst/>
                          <a:latin typeface="Aptos Narrow" panose="020B0004020202020204" pitchFamily="34" charset="0"/>
                        </a:rPr>
                      </a:br>
                      <a:r>
                        <a:rPr lang="en-ZA" sz="1200" b="0" i="0" u="none" strike="noStrike" dirty="0">
                          <a:solidFill>
                            <a:srgbClr val="000000"/>
                          </a:solidFill>
                          <a:effectLst/>
                          <a:latin typeface="Aptos Narrow" panose="020B0004020202020204" pitchFamily="34" charset="0"/>
                        </a:rPr>
                        <a:t> </a:t>
                      </a:r>
                      <a:r>
                        <a:rPr lang="en-ZA" sz="1200" b="0" i="1" u="none" strike="noStrike" dirty="0">
                          <a:solidFill>
                            <a:srgbClr val="000000"/>
                          </a:solidFill>
                          <a:effectLst/>
                          <a:latin typeface="Aptos Narrow" panose="020B0004020202020204" pitchFamily="34" charset="0"/>
                        </a:rPr>
                        <a:t>Professional staff </a:t>
                      </a:r>
                      <a:r>
                        <a:rPr lang="en-ZA" sz="1200" b="0" i="0" u="none" strike="noStrike" dirty="0">
                          <a:solidFill>
                            <a:srgbClr val="000000"/>
                          </a:solidFill>
                          <a:effectLst/>
                          <a:latin typeface="Aptos Narrow" panose="020B0004020202020204" pitchFamily="34" charset="0"/>
                        </a:rPr>
                        <a:t>- Instruction/research professionals (Academic staff), Executive/management professionals, Support professionals</a:t>
                      </a:r>
                      <a:br>
                        <a:rPr lang="en-ZA" sz="1200" b="0" i="0" u="none" strike="noStrike" dirty="0">
                          <a:solidFill>
                            <a:srgbClr val="000000"/>
                          </a:solidFill>
                          <a:effectLst/>
                          <a:latin typeface="Aptos Narrow" panose="020B0004020202020204" pitchFamily="34" charset="0"/>
                        </a:rPr>
                      </a:br>
                      <a:r>
                        <a:rPr lang="en-ZA" sz="1200" b="0" i="1" u="none" strike="noStrike" dirty="0">
                          <a:solidFill>
                            <a:srgbClr val="000000"/>
                          </a:solidFill>
                          <a:effectLst/>
                          <a:latin typeface="Aptos Narrow" panose="020B0004020202020204" pitchFamily="34" charset="0"/>
                        </a:rPr>
                        <a:t>Non-professional staff </a:t>
                      </a:r>
                      <a:r>
                        <a:rPr lang="en-ZA" sz="1200" b="0" i="0" u="none" strike="noStrike" dirty="0">
                          <a:solidFill>
                            <a:srgbClr val="000000"/>
                          </a:solidFill>
                          <a:effectLst/>
                          <a:latin typeface="Aptos Narrow" panose="020B0004020202020204" pitchFamily="34" charset="0"/>
                        </a:rPr>
                        <a:t>- Non-professional administrative staff, Crafts/trades staff, Service staff</a:t>
                      </a:r>
                      <a:br>
                        <a:rPr lang="en-ZA" sz="1200" b="0" i="0" u="none" strike="noStrike" dirty="0">
                          <a:solidFill>
                            <a:srgbClr val="000000"/>
                          </a:solidFill>
                          <a:effectLst/>
                          <a:latin typeface="Aptos Narrow" panose="020B0004020202020204" pitchFamily="34" charset="0"/>
                        </a:rPr>
                      </a:br>
                      <a:endParaRPr lang="en-ZA" sz="1200" b="0" i="0" u="none" strike="noStrike" dirty="0">
                        <a:solidFill>
                          <a:srgbClr val="000000"/>
                        </a:solidFill>
                        <a:effectLst/>
                        <a:latin typeface="Aptos Narrow" panose="020B0004020202020204" pitchFamily="34" charset="0"/>
                      </a:endParaRPr>
                    </a:p>
                  </a:txBody>
                  <a:tcPr marL="7336" marR="7336" marT="73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a:solidFill>
                            <a:srgbClr val="000000"/>
                          </a:solidFill>
                          <a:effectLst/>
                          <a:latin typeface="Aptos Narrow" panose="020B0004020202020204" pitchFamily="34" charset="0"/>
                        </a:rPr>
                        <a:t>Monitors whether growth in the various categories is adequate to provide a quality teaching and learning experience to the students.</a:t>
                      </a:r>
                    </a:p>
                  </a:txBody>
                  <a:tcPr marL="7336" marR="7336" marT="73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03980528"/>
                  </a:ext>
                </a:extLst>
              </a:tr>
              <a:tr h="943800">
                <a:tc>
                  <a:txBody>
                    <a:bodyPr/>
                    <a:lstStyle/>
                    <a:p>
                      <a:pPr algn="l" fontAlgn="t">
                        <a:buNone/>
                      </a:pPr>
                      <a:r>
                        <a:rPr lang="en-ZA" sz="1200" b="0" i="0" u="none" strike="noStrike">
                          <a:solidFill>
                            <a:srgbClr val="000000"/>
                          </a:solidFill>
                          <a:effectLst/>
                          <a:latin typeface="Aptos Narrow" panose="020B0004020202020204" pitchFamily="34" charset="0"/>
                        </a:rPr>
                        <a:t>Full-time equivalent staff by category and average annual growth rate by category.</a:t>
                      </a:r>
                    </a:p>
                  </a:txBody>
                  <a:tcPr marL="7336" marR="7336" marT="73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a:solidFill>
                            <a:srgbClr val="000000"/>
                          </a:solidFill>
                          <a:effectLst/>
                          <a:latin typeface="Aptos Narrow" panose="020B0004020202020204" pitchFamily="34" charset="0"/>
                        </a:rPr>
                        <a:t>Full-time equivalent staff include all permanent and temporary staff into full-time equivalents. Each staff member that is employed for the full academic year will be one full-time equivalent and staff that are employed for portions of a year, for example 6 months will be a portion of a full-time equivalent. In this case 0.5 FTEs.</a:t>
                      </a:r>
                    </a:p>
                  </a:txBody>
                  <a:tcPr marL="7336" marR="7336" marT="73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dirty="0">
                          <a:solidFill>
                            <a:srgbClr val="000000"/>
                          </a:solidFill>
                          <a:effectLst/>
                          <a:latin typeface="Aptos Narrow" panose="020B0004020202020204" pitchFamily="34" charset="0"/>
                        </a:rPr>
                        <a:t>Monitors whether growth in the various categories is adequate to provide a quality teaching and learning experience to the students.</a:t>
                      </a:r>
                    </a:p>
                  </a:txBody>
                  <a:tcPr marL="7336" marR="7336" marT="733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56360060"/>
                  </a:ext>
                </a:extLst>
              </a:tr>
            </a:tbl>
          </a:graphicData>
        </a:graphic>
      </p:graphicFrame>
    </p:spTree>
    <p:extLst>
      <p:ext uri="{BB962C8B-B14F-4D97-AF65-F5344CB8AC3E}">
        <p14:creationId xmlns:p14="http://schemas.microsoft.com/office/powerpoint/2010/main" val="918889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FB48F-1AE5-EF0F-5332-3D70FE2BACF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D2A1EC1-B5BA-5D94-4123-D10315D20C46}"/>
              </a:ext>
            </a:extLst>
          </p:cNvPr>
          <p:cNvSpPr>
            <a:spLocks noGrp="1"/>
          </p:cNvSpPr>
          <p:nvPr>
            <p:ph type="title"/>
          </p:nvPr>
        </p:nvSpPr>
        <p:spPr>
          <a:xfrm>
            <a:off x="838200" y="324196"/>
            <a:ext cx="10515600" cy="556953"/>
          </a:xfrm>
        </p:spPr>
        <p:txBody>
          <a:bodyPr/>
          <a:lstStyle/>
          <a:p>
            <a:pPr algn="ctr"/>
            <a:r>
              <a:rPr lang="en-GB" sz="2800" dirty="0"/>
              <a:t>Performance indicators</a:t>
            </a:r>
          </a:p>
        </p:txBody>
      </p:sp>
      <p:sp>
        <p:nvSpPr>
          <p:cNvPr id="3" name="Marcador de contenido 2">
            <a:extLst>
              <a:ext uri="{FF2B5EF4-FFF2-40B4-BE49-F238E27FC236}">
                <a16:creationId xmlns:a16="http://schemas.microsoft.com/office/drawing/2014/main" id="{ED426D9C-057B-9AD0-EF22-CEF9F2A0EE6B}"/>
              </a:ext>
            </a:extLst>
          </p:cNvPr>
          <p:cNvSpPr>
            <a:spLocks noGrp="1"/>
          </p:cNvSpPr>
          <p:nvPr>
            <p:ph idx="1"/>
          </p:nvPr>
        </p:nvSpPr>
        <p:spPr>
          <a:xfrm>
            <a:off x="838200" y="769909"/>
            <a:ext cx="10515600" cy="5407056"/>
          </a:xfrm>
        </p:spPr>
        <p:txBody>
          <a:bodyPr>
            <a:normAutofit/>
          </a:bodyPr>
          <a:lstStyle/>
          <a:p>
            <a:pPr marL="0" indent="0">
              <a:buNone/>
            </a:pPr>
            <a:endParaRPr lang="en-ZA" sz="1900" dirty="0"/>
          </a:p>
          <a:p>
            <a:endParaRPr lang="en-GB" sz="2000" dirty="0"/>
          </a:p>
        </p:txBody>
      </p:sp>
      <p:graphicFrame>
        <p:nvGraphicFramePr>
          <p:cNvPr id="5" name="Table 4">
            <a:extLst>
              <a:ext uri="{FF2B5EF4-FFF2-40B4-BE49-F238E27FC236}">
                <a16:creationId xmlns:a16="http://schemas.microsoft.com/office/drawing/2014/main" id="{8E95AFA2-496E-1570-7ABB-F6A6F7969195}"/>
              </a:ext>
            </a:extLst>
          </p:cNvPr>
          <p:cNvGraphicFramePr>
            <a:graphicFrameLocks noGrp="1"/>
          </p:cNvGraphicFramePr>
          <p:nvPr>
            <p:extLst>
              <p:ext uri="{D42A27DB-BD31-4B8C-83A1-F6EECF244321}">
                <p14:modId xmlns:p14="http://schemas.microsoft.com/office/powerpoint/2010/main" val="984031709"/>
              </p:ext>
            </p:extLst>
          </p:nvPr>
        </p:nvGraphicFramePr>
        <p:xfrm>
          <a:off x="457200" y="769909"/>
          <a:ext cx="11064239" cy="5191525"/>
        </p:xfrm>
        <a:graphic>
          <a:graphicData uri="http://schemas.openxmlformats.org/drawingml/2006/table">
            <a:tbl>
              <a:tblPr/>
              <a:tblGrid>
                <a:gridCol w="2202873">
                  <a:extLst>
                    <a:ext uri="{9D8B030D-6E8A-4147-A177-3AD203B41FA5}">
                      <a16:colId xmlns:a16="http://schemas.microsoft.com/office/drawing/2014/main" val="1476667557"/>
                    </a:ext>
                  </a:extLst>
                </a:gridCol>
                <a:gridCol w="6177493">
                  <a:extLst>
                    <a:ext uri="{9D8B030D-6E8A-4147-A177-3AD203B41FA5}">
                      <a16:colId xmlns:a16="http://schemas.microsoft.com/office/drawing/2014/main" val="1912116398"/>
                    </a:ext>
                  </a:extLst>
                </a:gridCol>
                <a:gridCol w="2683873">
                  <a:extLst>
                    <a:ext uri="{9D8B030D-6E8A-4147-A177-3AD203B41FA5}">
                      <a16:colId xmlns:a16="http://schemas.microsoft.com/office/drawing/2014/main" val="4082354210"/>
                    </a:ext>
                  </a:extLst>
                </a:gridCol>
              </a:tblGrid>
              <a:tr h="162784">
                <a:tc>
                  <a:txBody>
                    <a:bodyPr/>
                    <a:lstStyle/>
                    <a:p>
                      <a:pPr algn="l" fontAlgn="b">
                        <a:buNone/>
                      </a:pPr>
                      <a:r>
                        <a:rPr lang="en-ZA" sz="1200" b="1" i="0" u="none" strike="noStrike">
                          <a:solidFill>
                            <a:srgbClr val="000000"/>
                          </a:solidFill>
                          <a:effectLst/>
                          <a:latin typeface="Aptos Narrow" panose="020B0004020202020204" pitchFamily="34" charset="0"/>
                        </a:rPr>
                        <a:t>Indicator</a:t>
                      </a:r>
                    </a:p>
                  </a:txBody>
                  <a:tcPr marL="6261" marR="6261" marT="62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buNone/>
                      </a:pPr>
                      <a:r>
                        <a:rPr lang="en-ZA" sz="1200" b="1" i="0" u="none" strike="noStrike">
                          <a:solidFill>
                            <a:srgbClr val="000000"/>
                          </a:solidFill>
                          <a:effectLst/>
                          <a:latin typeface="Aptos Narrow" panose="020B0004020202020204" pitchFamily="34" charset="0"/>
                        </a:rPr>
                        <a:t>Definition / Formula</a:t>
                      </a:r>
                    </a:p>
                  </a:txBody>
                  <a:tcPr marL="6261" marR="6261" marT="62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buNone/>
                      </a:pPr>
                      <a:r>
                        <a:rPr lang="en-ZA" sz="1200" b="1" i="0" u="none" strike="noStrike">
                          <a:solidFill>
                            <a:srgbClr val="000000"/>
                          </a:solidFill>
                          <a:effectLst/>
                          <a:latin typeface="Aptos Narrow" panose="020B0004020202020204" pitchFamily="34" charset="0"/>
                        </a:rPr>
                        <a:t>Rationale for indicator</a:t>
                      </a:r>
                    </a:p>
                  </a:txBody>
                  <a:tcPr marL="6261" marR="6261" marT="62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831833803"/>
                  </a:ext>
                </a:extLst>
              </a:tr>
              <a:tr h="751310">
                <a:tc>
                  <a:txBody>
                    <a:bodyPr/>
                    <a:lstStyle/>
                    <a:p>
                      <a:pPr algn="l" fontAlgn="t">
                        <a:buNone/>
                      </a:pPr>
                      <a:r>
                        <a:rPr lang="en-ZA" sz="1200" b="0" i="0" u="none" strike="noStrike">
                          <a:solidFill>
                            <a:srgbClr val="000000"/>
                          </a:solidFill>
                          <a:effectLst/>
                          <a:latin typeface="Aptos Narrow" panose="020B0004020202020204" pitchFamily="34" charset="0"/>
                        </a:rPr>
                        <a:t>Highest formal qualification of permanently appointed instruction/ research staff.</a:t>
                      </a:r>
                    </a:p>
                  </a:txBody>
                  <a:tcPr marL="6261" marR="6261" marT="62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dirty="0">
                          <a:solidFill>
                            <a:srgbClr val="000000"/>
                          </a:solidFill>
                          <a:effectLst/>
                          <a:latin typeface="Aptos Narrow" panose="020B0004020202020204" pitchFamily="34" charset="0"/>
                        </a:rPr>
                        <a:t>Number and percentage of staff with a doctoral degree, a Master's degree and then other (below a Master's degree).</a:t>
                      </a:r>
                    </a:p>
                  </a:txBody>
                  <a:tcPr marL="6261" marR="6261" marT="62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a:solidFill>
                            <a:srgbClr val="000000"/>
                          </a:solidFill>
                          <a:effectLst/>
                          <a:latin typeface="Aptos Narrow" panose="020B0004020202020204" pitchFamily="34" charset="0"/>
                        </a:rPr>
                        <a:t>The percentage of staff with a doctoral degree are important because they contribute to the research outputs of the institution and also gives an indication of the supervisory capacity to supervise Master's and doctoral students.</a:t>
                      </a:r>
                    </a:p>
                  </a:txBody>
                  <a:tcPr marL="6261" marR="6261" marT="62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58987258"/>
                  </a:ext>
                </a:extLst>
              </a:tr>
              <a:tr h="901572">
                <a:tc>
                  <a:txBody>
                    <a:bodyPr/>
                    <a:lstStyle/>
                    <a:p>
                      <a:pPr algn="l" fontAlgn="t">
                        <a:buNone/>
                      </a:pPr>
                      <a:r>
                        <a:rPr lang="en-ZA" sz="1200" b="0" i="0" u="none" strike="noStrike">
                          <a:solidFill>
                            <a:srgbClr val="000000"/>
                          </a:solidFill>
                          <a:effectLst/>
                          <a:latin typeface="Aptos Narrow" panose="020B0004020202020204" pitchFamily="34" charset="0"/>
                        </a:rPr>
                        <a:t>Research output units</a:t>
                      </a:r>
                    </a:p>
                  </a:txBody>
                  <a:tcPr marL="6261" marR="6261" marT="62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a:solidFill>
                            <a:srgbClr val="000000"/>
                          </a:solidFill>
                          <a:effectLst/>
                          <a:latin typeface="Aptos Narrow" panose="020B0004020202020204" pitchFamily="34" charset="0"/>
                        </a:rPr>
                        <a:t>Research output units include Master's research output units, doctoral research output units and research publication output units. Master's research output units is the proportion of coursework Master's that are research. For example if a coursework Master's is 70% coursework and 30% reserach then the research output unit is 0.3 when the student graduate. A full research Master's equals 1 research output unit.</a:t>
                      </a:r>
                    </a:p>
                  </a:txBody>
                  <a:tcPr marL="6261" marR="6261" marT="62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a:solidFill>
                            <a:srgbClr val="000000"/>
                          </a:solidFill>
                          <a:effectLst/>
                          <a:latin typeface="Aptos Narrow" panose="020B0004020202020204" pitchFamily="34" charset="0"/>
                        </a:rPr>
                        <a:t>It measures the research productivity of academic staff. </a:t>
                      </a:r>
                    </a:p>
                  </a:txBody>
                  <a:tcPr marL="6261" marR="6261" marT="62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3887717"/>
                  </a:ext>
                </a:extLst>
              </a:tr>
              <a:tr h="751310">
                <a:tc>
                  <a:txBody>
                    <a:bodyPr/>
                    <a:lstStyle/>
                    <a:p>
                      <a:pPr algn="l" fontAlgn="t">
                        <a:buNone/>
                      </a:pPr>
                      <a:r>
                        <a:rPr lang="en-ZA" sz="1200" b="0" i="0" u="none" strike="noStrike" dirty="0">
                          <a:solidFill>
                            <a:srgbClr val="000000"/>
                          </a:solidFill>
                          <a:effectLst/>
                          <a:latin typeface="Aptos Narrow" panose="020B0004020202020204" pitchFamily="34" charset="0"/>
                        </a:rPr>
                        <a:t>Weighted research outputs per permanent academic staff member</a:t>
                      </a:r>
                    </a:p>
                  </a:txBody>
                  <a:tcPr marL="6261" marR="6261" marT="62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dirty="0">
                          <a:solidFill>
                            <a:srgbClr val="000000"/>
                          </a:solidFill>
                          <a:effectLst/>
                          <a:latin typeface="Aptos Narrow" panose="020B0004020202020204" pitchFamily="34" charset="0"/>
                        </a:rPr>
                        <a:t>The total number of weighted Master's research output units, weighted doctoral research output units and weighted research publication units divided by the total number of permanent academic staff. Master's research output units get a weight of 1, research publication units get a weight of 1 and doctoral graduates get a weight of 3.</a:t>
                      </a:r>
                    </a:p>
                  </a:txBody>
                  <a:tcPr marL="6261" marR="6261" marT="62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a:solidFill>
                            <a:srgbClr val="000000"/>
                          </a:solidFill>
                          <a:effectLst/>
                          <a:latin typeface="Aptos Narrow" panose="020B0004020202020204" pitchFamily="34" charset="0"/>
                        </a:rPr>
                        <a:t>It measures the research productivity of academic staff. </a:t>
                      </a:r>
                    </a:p>
                  </a:txBody>
                  <a:tcPr marL="6261" marR="6261" marT="62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45203770"/>
                  </a:ext>
                </a:extLst>
              </a:tr>
              <a:tr h="751310">
                <a:tc>
                  <a:txBody>
                    <a:bodyPr/>
                    <a:lstStyle/>
                    <a:p>
                      <a:pPr algn="l" fontAlgn="t">
                        <a:buNone/>
                      </a:pPr>
                      <a:r>
                        <a:rPr lang="en-ZA" sz="1200" b="0" i="0" u="none" strike="noStrike">
                          <a:solidFill>
                            <a:srgbClr val="000000"/>
                          </a:solidFill>
                          <a:effectLst/>
                          <a:latin typeface="Aptos Narrow" panose="020B0004020202020204" pitchFamily="34" charset="0"/>
                        </a:rPr>
                        <a:t>Student throughput rates</a:t>
                      </a:r>
                    </a:p>
                  </a:txBody>
                  <a:tcPr marL="6261" marR="6261" marT="62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dirty="0">
                          <a:solidFill>
                            <a:srgbClr val="000000"/>
                          </a:solidFill>
                          <a:effectLst/>
                          <a:latin typeface="Aptos Narrow" panose="020B0004020202020204" pitchFamily="34" charset="0"/>
                        </a:rPr>
                        <a:t>The percentage students from a cohort of first entrants that has graduated after a specific number of years. Student throughput rates reflect the number and percentage of graduates produced from first-time entering cohorts of students in the various qualification types. Individual student records are needed for the calculation of the throughput rates.</a:t>
                      </a:r>
                    </a:p>
                  </a:txBody>
                  <a:tcPr marL="6261" marR="6261" marT="62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dirty="0">
                          <a:solidFill>
                            <a:srgbClr val="000000"/>
                          </a:solidFill>
                          <a:effectLst/>
                          <a:latin typeface="Aptos Narrow" panose="020B0004020202020204" pitchFamily="34" charset="0"/>
                        </a:rPr>
                        <a:t>It monitors how many students that enter graduate successfully and also determine how many students drop out without completing their qualifications.</a:t>
                      </a:r>
                    </a:p>
                  </a:txBody>
                  <a:tcPr marL="6261" marR="6261" marT="62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36683659"/>
                  </a:ext>
                </a:extLst>
              </a:tr>
              <a:tr h="751310">
                <a:tc>
                  <a:txBody>
                    <a:bodyPr/>
                    <a:lstStyle/>
                    <a:p>
                      <a:pPr algn="l" fontAlgn="t">
                        <a:buNone/>
                      </a:pPr>
                      <a:r>
                        <a:rPr lang="en-ZA" sz="1200" b="0" i="0" u="none" strike="noStrike">
                          <a:solidFill>
                            <a:srgbClr val="000000"/>
                          </a:solidFill>
                          <a:effectLst/>
                          <a:latin typeface="Aptos Narrow" panose="020B0004020202020204" pitchFamily="34" charset="0"/>
                        </a:rPr>
                        <a:t>Ratio of FTE students to FTE instruction research staff</a:t>
                      </a:r>
                    </a:p>
                  </a:txBody>
                  <a:tcPr marL="6261" marR="6261" marT="62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dirty="0">
                          <a:solidFill>
                            <a:srgbClr val="000000"/>
                          </a:solidFill>
                          <a:effectLst/>
                          <a:latin typeface="Aptos Narrow" panose="020B0004020202020204" pitchFamily="34" charset="0"/>
                        </a:rPr>
                        <a:t>= (enrolled student FTEs/ FTE instruction/ research staff)</a:t>
                      </a:r>
                    </a:p>
                  </a:txBody>
                  <a:tcPr marL="6261" marR="6261" marT="62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200" b="0" i="0" u="none" strike="noStrike">
                          <a:solidFill>
                            <a:srgbClr val="000000"/>
                          </a:solidFill>
                          <a:effectLst/>
                          <a:latin typeface="Aptos Narrow" panose="020B0004020202020204" pitchFamily="34" charset="0"/>
                        </a:rPr>
                        <a:t>Monitors whether the growth in academic staff is keeping up with the growth in student enrolments to ensure that classes are not getitng to big to ensure a quality teaching and learning experience for students.</a:t>
                      </a:r>
                    </a:p>
                  </a:txBody>
                  <a:tcPr marL="6261" marR="6261" marT="62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18298303"/>
                  </a:ext>
                </a:extLst>
              </a:tr>
              <a:tr h="281741">
                <a:tc>
                  <a:txBody>
                    <a:bodyPr/>
                    <a:lstStyle/>
                    <a:p>
                      <a:pPr algn="l" fontAlgn="t">
                        <a:buNone/>
                      </a:pPr>
                      <a:r>
                        <a:rPr lang="en-ZA" sz="1200" b="0" i="0" u="none" strike="noStrike">
                          <a:solidFill>
                            <a:srgbClr val="000000"/>
                          </a:solidFill>
                          <a:effectLst/>
                          <a:latin typeface="Calibri" panose="020F0502020204030204" pitchFamily="34" charset="0"/>
                        </a:rPr>
                        <a:t>International student enrolments </a:t>
                      </a:r>
                    </a:p>
                  </a:txBody>
                  <a:tcPr marL="6261" marR="6261" marT="6261"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ZA" sz="1200" b="0" i="0" u="none" strike="noStrike" dirty="0">
                          <a:solidFill>
                            <a:srgbClr val="000000"/>
                          </a:solidFill>
                          <a:effectLst/>
                          <a:latin typeface="Aptos Narrow" panose="020B0004020202020204" pitchFamily="34" charset="0"/>
                        </a:rPr>
                        <a:t>Headcount of foreign/ international students</a:t>
                      </a:r>
                    </a:p>
                  </a:txBody>
                  <a:tcPr marL="6261" marR="6261" marT="62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ZA" sz="1200" b="0" i="0" u="none" strike="noStrike" dirty="0">
                          <a:solidFill>
                            <a:srgbClr val="000000"/>
                          </a:solidFill>
                          <a:effectLst/>
                          <a:latin typeface="Aptos Narrow" panose="020B0004020202020204" pitchFamily="34" charset="0"/>
                        </a:rPr>
                        <a:t>Monitor the internationalisation of the institution.</a:t>
                      </a:r>
                    </a:p>
                  </a:txBody>
                  <a:tcPr marL="6261" marR="6261" marT="62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80658019"/>
                  </a:ext>
                </a:extLst>
              </a:tr>
            </a:tbl>
          </a:graphicData>
        </a:graphic>
      </p:graphicFrame>
    </p:spTree>
    <p:extLst>
      <p:ext uri="{BB962C8B-B14F-4D97-AF65-F5344CB8AC3E}">
        <p14:creationId xmlns:p14="http://schemas.microsoft.com/office/powerpoint/2010/main" val="25950842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descr="Icono&#10;&#10;Descripción generada automáticamente">
            <a:extLst>
              <a:ext uri="{FF2B5EF4-FFF2-40B4-BE49-F238E27FC236}">
                <a16:creationId xmlns:a16="http://schemas.microsoft.com/office/drawing/2014/main" id="{4D83C7D1-C367-CEBE-7CA5-ED6B907E33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675294" cy="6858000"/>
          </a:xfrm>
          <a:prstGeom prst="rect">
            <a:avLst/>
          </a:prstGeom>
        </p:spPr>
      </p:pic>
      <p:sp>
        <p:nvSpPr>
          <p:cNvPr id="3" name="Título 1">
            <a:extLst>
              <a:ext uri="{FF2B5EF4-FFF2-40B4-BE49-F238E27FC236}">
                <a16:creationId xmlns:a16="http://schemas.microsoft.com/office/drawing/2014/main" id="{EA573DAC-7D93-BA74-83AE-5CC4AF1153A3}"/>
              </a:ext>
            </a:extLst>
          </p:cNvPr>
          <p:cNvSpPr txBox="1">
            <a:spLocks/>
          </p:cNvSpPr>
          <p:nvPr/>
        </p:nvSpPr>
        <p:spPr>
          <a:xfrm>
            <a:off x="2634916" y="576263"/>
            <a:ext cx="10515600" cy="2852737"/>
          </a:xfrm>
          <a:prstGeom prst="rect">
            <a:avLst/>
          </a:prstGeom>
        </p:spPr>
        <p:txBody>
          <a:bodyPr anchor="ctr">
            <a:normAutofit/>
          </a:bodyPr>
          <a:lstStyle>
            <a:lvl1pPr algn="ctr" defTabSz="914400" rtl="0" eaLnBrk="1" latinLnBrk="0" hangingPunct="1">
              <a:lnSpc>
                <a:spcPct val="90000"/>
              </a:lnSpc>
              <a:spcBef>
                <a:spcPct val="0"/>
              </a:spcBef>
              <a:buNone/>
              <a:defRPr lang="en-GB" sz="6600" b="1" kern="1200" dirty="0">
                <a:gradFill>
                  <a:gsLst>
                    <a:gs pos="0">
                      <a:srgbClr val="E94E1B"/>
                    </a:gs>
                    <a:gs pos="100000">
                      <a:srgbClr val="F9B233"/>
                    </a:gs>
                  </a:gsLst>
                  <a:lin ang="1200000" scaled="0"/>
                </a:gradFill>
                <a:latin typeface="Montserrat" pitchFamily="2" charset="0"/>
                <a:ea typeface="+mj-ea"/>
                <a:cs typeface="+mj-cs"/>
              </a:defRPr>
            </a:lvl1pPr>
          </a:lstStyle>
          <a:p>
            <a:r>
              <a:rPr lang="es-ES" dirty="0"/>
              <a:t>THANK YOU!</a:t>
            </a:r>
          </a:p>
        </p:txBody>
      </p:sp>
      <p:sp>
        <p:nvSpPr>
          <p:cNvPr id="2" name="Título 1">
            <a:extLst>
              <a:ext uri="{FF2B5EF4-FFF2-40B4-BE49-F238E27FC236}">
                <a16:creationId xmlns:a16="http://schemas.microsoft.com/office/drawing/2014/main" id="{7EDE08BD-C3D2-4F4D-418A-D5A81FD362AB}"/>
              </a:ext>
            </a:extLst>
          </p:cNvPr>
          <p:cNvSpPr txBox="1">
            <a:spLocks/>
          </p:cNvSpPr>
          <p:nvPr/>
        </p:nvSpPr>
        <p:spPr>
          <a:xfrm>
            <a:off x="2634916" y="2799748"/>
            <a:ext cx="10515600" cy="2852737"/>
          </a:xfrm>
          <a:prstGeom prst="rect">
            <a:avLst/>
          </a:prstGeom>
        </p:spPr>
        <p:txBody>
          <a:bodyPr anchor="ctr">
            <a:normAutofit/>
          </a:bodyPr>
          <a:lstStyle>
            <a:lvl1pPr algn="ctr" defTabSz="914400" rtl="0" eaLnBrk="1" latinLnBrk="0" hangingPunct="1">
              <a:lnSpc>
                <a:spcPct val="90000"/>
              </a:lnSpc>
              <a:spcBef>
                <a:spcPct val="0"/>
              </a:spcBef>
              <a:buNone/>
              <a:defRPr lang="en-GB" sz="6600" b="1" kern="1200" dirty="0">
                <a:gradFill>
                  <a:gsLst>
                    <a:gs pos="0">
                      <a:srgbClr val="E94E1B"/>
                    </a:gs>
                    <a:gs pos="100000">
                      <a:srgbClr val="F9B233"/>
                    </a:gs>
                  </a:gsLst>
                  <a:lin ang="1200000" scaled="0"/>
                </a:gradFill>
                <a:latin typeface="Montserrat" pitchFamily="2" charset="0"/>
                <a:ea typeface="+mj-ea"/>
                <a:cs typeface="+mj-cs"/>
              </a:defRPr>
            </a:lvl1pPr>
          </a:lstStyle>
          <a:p>
            <a:r>
              <a:rPr lang="es-ES" sz="2000" b="0" dirty="0"/>
              <a:t>More </a:t>
            </a:r>
            <a:r>
              <a:rPr lang="es-ES" sz="2000" b="0" dirty="0" err="1"/>
              <a:t>information</a:t>
            </a:r>
            <a:r>
              <a:rPr lang="es-ES" sz="2000" b="0" dirty="0"/>
              <a:t> at</a:t>
            </a:r>
          </a:p>
          <a:p>
            <a:endParaRPr lang="es-ES" sz="2000" b="0" dirty="0"/>
          </a:p>
          <a:p>
            <a:r>
              <a:rPr lang="es-ES" sz="2000" dirty="0"/>
              <a:t>www.haqaa3.obreal.org</a:t>
            </a:r>
          </a:p>
        </p:txBody>
      </p:sp>
    </p:spTree>
    <p:extLst>
      <p:ext uri="{BB962C8B-B14F-4D97-AF65-F5344CB8AC3E}">
        <p14:creationId xmlns:p14="http://schemas.microsoft.com/office/powerpoint/2010/main" val="2552319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8B15B-B330-7560-DDA2-66DC4B44891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87FD345-5894-3E81-8E7F-35798EFDF6AB}"/>
              </a:ext>
            </a:extLst>
          </p:cNvPr>
          <p:cNvSpPr>
            <a:spLocks noGrp="1"/>
          </p:cNvSpPr>
          <p:nvPr>
            <p:ph type="title"/>
          </p:nvPr>
        </p:nvSpPr>
        <p:spPr>
          <a:xfrm>
            <a:off x="838200" y="2002631"/>
            <a:ext cx="10515600" cy="2852737"/>
          </a:xfrm>
        </p:spPr>
        <p:txBody>
          <a:bodyPr>
            <a:normAutofit/>
          </a:bodyPr>
          <a:lstStyle/>
          <a:p>
            <a:r>
              <a:rPr lang="en-GB" sz="4000" dirty="0"/>
              <a:t>HEMIS Capacity Building Programme: Case Study of a National HEMIS System – South Africa</a:t>
            </a:r>
            <a:br>
              <a:rPr lang="en-GB" sz="4000" dirty="0"/>
            </a:br>
            <a:r>
              <a:rPr lang="en-GB" sz="4000" dirty="0"/>
              <a:t>Prepared by Dr Charles Sheppard</a:t>
            </a:r>
          </a:p>
        </p:txBody>
      </p:sp>
    </p:spTree>
    <p:extLst>
      <p:ext uri="{BB962C8B-B14F-4D97-AF65-F5344CB8AC3E}">
        <p14:creationId xmlns:p14="http://schemas.microsoft.com/office/powerpoint/2010/main" val="1295753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6FCC02-943E-2E99-6339-22655346B9D8}"/>
              </a:ext>
            </a:extLst>
          </p:cNvPr>
          <p:cNvSpPr>
            <a:spLocks noGrp="1"/>
          </p:cNvSpPr>
          <p:nvPr>
            <p:ph type="title"/>
          </p:nvPr>
        </p:nvSpPr>
        <p:spPr>
          <a:xfrm>
            <a:off x="838200" y="500062"/>
            <a:ext cx="10515600" cy="929727"/>
          </a:xfrm>
        </p:spPr>
        <p:txBody>
          <a:bodyPr/>
          <a:lstStyle/>
          <a:p>
            <a:r>
              <a:rPr lang="en-GB" sz="2800" dirty="0"/>
              <a:t>Agencies responsible for HEMIS data collection </a:t>
            </a:r>
          </a:p>
        </p:txBody>
      </p:sp>
      <p:sp>
        <p:nvSpPr>
          <p:cNvPr id="3" name="Marcador de contenido 2">
            <a:extLst>
              <a:ext uri="{FF2B5EF4-FFF2-40B4-BE49-F238E27FC236}">
                <a16:creationId xmlns:a16="http://schemas.microsoft.com/office/drawing/2014/main" id="{D8FAECF0-0C39-8312-9FA7-30540FA4C88B}"/>
              </a:ext>
            </a:extLst>
          </p:cNvPr>
          <p:cNvSpPr>
            <a:spLocks noGrp="1"/>
          </p:cNvSpPr>
          <p:nvPr>
            <p:ph idx="1"/>
          </p:nvPr>
        </p:nvSpPr>
        <p:spPr>
          <a:xfrm>
            <a:off x="838200" y="1429789"/>
            <a:ext cx="10515600" cy="4747174"/>
          </a:xfrm>
        </p:spPr>
        <p:txBody>
          <a:bodyPr>
            <a:normAutofit/>
          </a:bodyPr>
          <a:lstStyle/>
          <a:p>
            <a:r>
              <a:rPr lang="en-GB" sz="2000" dirty="0"/>
              <a:t>The national HEMIS database in South Africa is managed by the Department of Higher Education and Training (DHET) in the Ministry of Higher Education and Training. </a:t>
            </a:r>
          </a:p>
          <a:p>
            <a:r>
              <a:rPr lang="en-GB" sz="2000" dirty="0"/>
              <a:t>The HEMIS data is collected, stored, and analysed by the DHET for planning, funding, policy development and monitoring purposes.</a:t>
            </a:r>
          </a:p>
          <a:p>
            <a:r>
              <a:rPr lang="en-ZA" sz="2000" dirty="0"/>
              <a:t>The Higher Education Act, 1997 governs the entire higher education system, including universities and other institutions.  It gives the Department of Higher Education and Training (DHET) the authority to collect, manage, and use data from higher education institutions for planning, funding, and policy purposes.</a:t>
            </a:r>
          </a:p>
          <a:p>
            <a:r>
              <a:rPr lang="en-ZA" sz="2000" dirty="0"/>
              <a:t>Data are collected for both public and private universities but the data collected for private universities are not so extensive as the data for public universities.</a:t>
            </a:r>
          </a:p>
          <a:p>
            <a:r>
              <a:rPr lang="en-ZA" sz="2000" dirty="0"/>
              <a:t>The reason for this is that the funding framework for public universities requires a lot of detailed information while the private universities do not receive any financial support from the government.</a:t>
            </a:r>
          </a:p>
          <a:p>
            <a:endParaRPr lang="en-GB" dirty="0"/>
          </a:p>
        </p:txBody>
      </p:sp>
    </p:spTree>
    <p:extLst>
      <p:ext uri="{BB962C8B-B14F-4D97-AF65-F5344CB8AC3E}">
        <p14:creationId xmlns:p14="http://schemas.microsoft.com/office/powerpoint/2010/main" val="1229606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28673-C0DE-AA7B-B27E-6F1C89505FB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F50937F-8E9E-4E95-3022-794D01274C7C}"/>
              </a:ext>
            </a:extLst>
          </p:cNvPr>
          <p:cNvSpPr>
            <a:spLocks noGrp="1"/>
          </p:cNvSpPr>
          <p:nvPr>
            <p:ph type="title"/>
          </p:nvPr>
        </p:nvSpPr>
        <p:spPr>
          <a:xfrm>
            <a:off x="838200" y="500062"/>
            <a:ext cx="10515600" cy="929727"/>
          </a:xfrm>
        </p:spPr>
        <p:txBody>
          <a:bodyPr/>
          <a:lstStyle/>
          <a:p>
            <a:r>
              <a:rPr lang="en-GB" sz="2800" dirty="0"/>
              <a:t>Agencies responsible for HEMIS data collection</a:t>
            </a:r>
          </a:p>
        </p:txBody>
      </p:sp>
      <p:sp>
        <p:nvSpPr>
          <p:cNvPr id="3" name="Marcador de contenido 2">
            <a:extLst>
              <a:ext uri="{FF2B5EF4-FFF2-40B4-BE49-F238E27FC236}">
                <a16:creationId xmlns:a16="http://schemas.microsoft.com/office/drawing/2014/main" id="{EC3B77BD-1FE2-0FC1-B769-B21BBC78CDE3}"/>
              </a:ext>
            </a:extLst>
          </p:cNvPr>
          <p:cNvSpPr>
            <a:spLocks noGrp="1"/>
          </p:cNvSpPr>
          <p:nvPr>
            <p:ph idx="1"/>
          </p:nvPr>
        </p:nvSpPr>
        <p:spPr>
          <a:xfrm>
            <a:off x="838200" y="1429789"/>
            <a:ext cx="10515600" cy="4747174"/>
          </a:xfrm>
        </p:spPr>
        <p:txBody>
          <a:bodyPr>
            <a:normAutofit/>
          </a:bodyPr>
          <a:lstStyle/>
          <a:p>
            <a:r>
              <a:rPr lang="en-GB" sz="2000" dirty="0"/>
              <a:t>There are currently 26 public higher education institutions in the country and </a:t>
            </a:r>
            <a:r>
              <a:rPr lang="en-ZA" sz="2000" dirty="0"/>
              <a:t>137 registered private higher education institutions.</a:t>
            </a:r>
          </a:p>
          <a:p>
            <a:r>
              <a:rPr lang="en-ZA" sz="2000" dirty="0"/>
              <a:t>Private higher education institutions must submit data to the DHET as part of their registration requirements.</a:t>
            </a:r>
          </a:p>
          <a:p>
            <a:r>
              <a:rPr lang="en-ZA" sz="2000" dirty="0"/>
              <a:t>The Department of Higher Education collects data on public higher education institutions as well as private higher education institutions and the Council on Higher Education (CHE)only collects data on private higher education institutions. </a:t>
            </a:r>
          </a:p>
          <a:p>
            <a:r>
              <a:rPr lang="en-ZA" sz="2000" dirty="0"/>
              <a:t>The DHET however provides the public higher education data to the CHE, which is the quality assurance body for higher education in the country for monitoring purposes, research and for policy advise to the Minister.</a:t>
            </a:r>
          </a:p>
          <a:p>
            <a:endParaRPr lang="en-ZA" sz="2000" dirty="0"/>
          </a:p>
        </p:txBody>
      </p:sp>
    </p:spTree>
    <p:extLst>
      <p:ext uri="{BB962C8B-B14F-4D97-AF65-F5344CB8AC3E}">
        <p14:creationId xmlns:p14="http://schemas.microsoft.com/office/powerpoint/2010/main" val="821207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8250C6-EAF8-7EC3-FA90-6C4FFFDBC2EB}"/>
              </a:ext>
            </a:extLst>
          </p:cNvPr>
          <p:cNvSpPr>
            <a:spLocks noGrp="1"/>
          </p:cNvSpPr>
          <p:nvPr>
            <p:ph type="title"/>
          </p:nvPr>
        </p:nvSpPr>
        <p:spPr>
          <a:xfrm>
            <a:off x="838200" y="2741511"/>
            <a:ext cx="10515600" cy="1374977"/>
          </a:xfrm>
        </p:spPr>
        <p:txBody>
          <a:bodyPr>
            <a:normAutofit/>
          </a:bodyPr>
          <a:lstStyle/>
          <a:p>
            <a:r>
              <a:rPr lang="en-GB" sz="4000" dirty="0"/>
              <a:t>Data collection on private higher education institutions</a:t>
            </a:r>
          </a:p>
        </p:txBody>
      </p:sp>
    </p:spTree>
    <p:extLst>
      <p:ext uri="{BB962C8B-B14F-4D97-AF65-F5344CB8AC3E}">
        <p14:creationId xmlns:p14="http://schemas.microsoft.com/office/powerpoint/2010/main" val="94744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11AAF-9F45-FFCF-0F72-A6C75D8CF36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4CCD956-FEB6-1C9A-E3EE-C71CCBF90DCD}"/>
              </a:ext>
            </a:extLst>
          </p:cNvPr>
          <p:cNvSpPr>
            <a:spLocks noGrp="1"/>
          </p:cNvSpPr>
          <p:nvPr>
            <p:ph type="title"/>
          </p:nvPr>
        </p:nvSpPr>
        <p:spPr>
          <a:xfrm>
            <a:off x="838200" y="500062"/>
            <a:ext cx="10515600" cy="929727"/>
          </a:xfrm>
        </p:spPr>
        <p:txBody>
          <a:bodyPr/>
          <a:lstStyle/>
          <a:p>
            <a:pPr algn="ctr"/>
            <a:r>
              <a:rPr lang="en-GB" sz="2800" dirty="0"/>
              <a:t>CHE private higher education data collection</a:t>
            </a:r>
            <a:br>
              <a:rPr lang="en-GB" sz="2800" dirty="0"/>
            </a:br>
            <a:r>
              <a:rPr lang="en-GB" sz="2800" dirty="0"/>
              <a:t> </a:t>
            </a:r>
          </a:p>
        </p:txBody>
      </p:sp>
      <p:sp>
        <p:nvSpPr>
          <p:cNvPr id="3" name="Marcador de contenido 2">
            <a:extLst>
              <a:ext uri="{FF2B5EF4-FFF2-40B4-BE49-F238E27FC236}">
                <a16:creationId xmlns:a16="http://schemas.microsoft.com/office/drawing/2014/main" id="{A87F9139-84D5-4D4D-DFE1-44AE39DCE4D6}"/>
              </a:ext>
            </a:extLst>
          </p:cNvPr>
          <p:cNvSpPr>
            <a:spLocks noGrp="1"/>
          </p:cNvSpPr>
          <p:nvPr>
            <p:ph idx="1"/>
          </p:nvPr>
        </p:nvSpPr>
        <p:spPr>
          <a:xfrm>
            <a:off x="738447" y="1128683"/>
            <a:ext cx="10515600" cy="4906963"/>
          </a:xfrm>
        </p:spPr>
        <p:txBody>
          <a:bodyPr>
            <a:noAutofit/>
          </a:bodyPr>
          <a:lstStyle/>
          <a:p>
            <a:r>
              <a:rPr lang="en-ZA" sz="2000" dirty="0"/>
              <a:t>The HEQCIS is a CHE information system that stores information about the qualifications that private higher education institutions may offer, and the learner enrolments and achievements against them. </a:t>
            </a:r>
          </a:p>
          <a:p>
            <a:r>
              <a:rPr lang="en-ZA" sz="2000" dirty="0"/>
              <a:t>The Council on Higher Education (CHE) collects data from private higher education institutions to understand the state of higher education and inform planning and policymaking. </a:t>
            </a:r>
          </a:p>
          <a:p>
            <a:r>
              <a:rPr lang="en-ZA" sz="2000" dirty="0"/>
              <a:t>This includes information about student enrolments, qualifications awarded, and the performance of these institutions.</a:t>
            </a:r>
          </a:p>
          <a:p>
            <a:r>
              <a:rPr lang="en-ZA" sz="2000" dirty="0"/>
              <a:t>The CHE uses the Higher Education Quality Committee Information System (HEQCIS) to store this data and feed it into the National Learners' Records Database (NLRD). </a:t>
            </a:r>
          </a:p>
          <a:p>
            <a:r>
              <a:rPr lang="en-ZA" sz="2000" dirty="0"/>
              <a:t>The HEQCIS in turn serves as a tool to populate the National Learners' Records Database (NLRD) held and maintained by the South African Qualifications Authority (SAQA). </a:t>
            </a:r>
          </a:p>
        </p:txBody>
      </p:sp>
    </p:spTree>
    <p:extLst>
      <p:ext uri="{BB962C8B-B14F-4D97-AF65-F5344CB8AC3E}">
        <p14:creationId xmlns:p14="http://schemas.microsoft.com/office/powerpoint/2010/main" val="1304179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1C298-1D01-207F-6615-45CEF3A6E80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BECA96A-D909-0531-BB23-AD3DC8F8E52D}"/>
              </a:ext>
            </a:extLst>
          </p:cNvPr>
          <p:cNvSpPr>
            <a:spLocks noGrp="1"/>
          </p:cNvSpPr>
          <p:nvPr>
            <p:ph type="title"/>
          </p:nvPr>
        </p:nvSpPr>
        <p:spPr>
          <a:xfrm>
            <a:off x="838200" y="500062"/>
            <a:ext cx="10515600" cy="929727"/>
          </a:xfrm>
        </p:spPr>
        <p:txBody>
          <a:bodyPr/>
          <a:lstStyle/>
          <a:p>
            <a:pPr algn="ctr"/>
            <a:r>
              <a:rPr lang="en-GB" sz="2800" dirty="0"/>
              <a:t>CHE private higher education data collection </a:t>
            </a:r>
          </a:p>
        </p:txBody>
      </p:sp>
      <p:sp>
        <p:nvSpPr>
          <p:cNvPr id="3" name="Marcador de contenido 2">
            <a:extLst>
              <a:ext uri="{FF2B5EF4-FFF2-40B4-BE49-F238E27FC236}">
                <a16:creationId xmlns:a16="http://schemas.microsoft.com/office/drawing/2014/main" id="{D37149B9-BB89-20F1-34F6-28BAD6220180}"/>
              </a:ext>
            </a:extLst>
          </p:cNvPr>
          <p:cNvSpPr>
            <a:spLocks noGrp="1"/>
          </p:cNvSpPr>
          <p:nvPr>
            <p:ph idx="1"/>
          </p:nvPr>
        </p:nvSpPr>
        <p:spPr>
          <a:xfrm>
            <a:off x="838200" y="1270000"/>
            <a:ext cx="10515600" cy="4906963"/>
          </a:xfrm>
        </p:spPr>
        <p:txBody>
          <a:bodyPr>
            <a:normAutofit/>
          </a:bodyPr>
          <a:lstStyle/>
          <a:p>
            <a:r>
              <a:rPr lang="en-ZA" sz="2000" dirty="0"/>
              <a:t>The CHE is legally mandated to collect and submit this information from both public and private universities to the NLRD, as outlined in legislation that designates the CHE as the Quality Council for Higher Education. </a:t>
            </a:r>
          </a:p>
          <a:p>
            <a:r>
              <a:rPr lang="en-ZA" sz="2000" dirty="0"/>
              <a:t>The collected data on public and private higher education institutions are used to advise the Minister, inform planning, do research and guide policymaking in higher education. </a:t>
            </a:r>
          </a:p>
          <a:p>
            <a:r>
              <a:rPr lang="en-ZA" sz="2000" dirty="0"/>
              <a:t>On confirmation that the private higher education institution is valid (against the Department of Higher Education &amp; Training Certificate of Registration and the Register of Private HEIs) and that the qualification is registered on the National Qualifications Framework (NQF), the institution is given user rights on the Higher Education Quality Committee Information System (HEQCIS). </a:t>
            </a:r>
          </a:p>
          <a:p>
            <a:r>
              <a:rPr lang="en-ZA" sz="2000" dirty="0"/>
              <a:t>Each registered qualification is added and linked to the institution. Each institution is then able to load information against each of its accredited programmes.</a:t>
            </a:r>
            <a:endParaRPr lang="en-GB" sz="2000" dirty="0"/>
          </a:p>
        </p:txBody>
      </p:sp>
    </p:spTree>
    <p:extLst>
      <p:ext uri="{BB962C8B-B14F-4D97-AF65-F5344CB8AC3E}">
        <p14:creationId xmlns:p14="http://schemas.microsoft.com/office/powerpoint/2010/main" val="411042915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3850</TotalTime>
  <Words>5848</Words>
  <Application>Microsoft Office PowerPoint</Application>
  <PresentationFormat>Panorámica</PresentationFormat>
  <Paragraphs>336</Paragraphs>
  <Slides>36</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36</vt:i4>
      </vt:variant>
    </vt:vector>
  </HeadingPairs>
  <TitlesOfParts>
    <vt:vector size="42" baseType="lpstr">
      <vt:lpstr>Aptos Narrow</vt:lpstr>
      <vt:lpstr>Arial</vt:lpstr>
      <vt:lpstr>Calibri</vt:lpstr>
      <vt:lpstr>Montserrat</vt:lpstr>
      <vt:lpstr>Wingdings</vt:lpstr>
      <vt:lpstr>Tema de Office</vt:lpstr>
      <vt:lpstr>Presentación de PowerPoint</vt:lpstr>
      <vt:lpstr>Strategic partners</vt:lpstr>
      <vt:lpstr>Youth Mobility for Africa</vt:lpstr>
      <vt:lpstr>HEMIS Capacity Building Programme: Case Study of a National HEMIS System – South Africa Prepared by Dr Charles Sheppard</vt:lpstr>
      <vt:lpstr>Agencies responsible for HEMIS data collection </vt:lpstr>
      <vt:lpstr>Agencies responsible for HEMIS data collection</vt:lpstr>
      <vt:lpstr>Data collection on private higher education institutions</vt:lpstr>
      <vt:lpstr>CHE private higher education data collection  </vt:lpstr>
      <vt:lpstr>CHE private higher education data collection </vt:lpstr>
      <vt:lpstr>CHE private higher education data collection </vt:lpstr>
      <vt:lpstr>Data collection on public higher education institutions</vt:lpstr>
      <vt:lpstr>DHET public higher education data collection </vt:lpstr>
      <vt:lpstr>DHET public higher education data collection </vt:lpstr>
      <vt:lpstr>Data elements contained in the data files</vt:lpstr>
      <vt:lpstr>Data elements contained in the data files</vt:lpstr>
      <vt:lpstr>Data elements contained in the data files</vt:lpstr>
      <vt:lpstr>Data elements contained in the data files</vt:lpstr>
      <vt:lpstr>Data elements contained in the data files</vt:lpstr>
      <vt:lpstr>Data elements contained in the data files</vt:lpstr>
      <vt:lpstr>National HEMIS database</vt:lpstr>
      <vt:lpstr>Credit values</vt:lpstr>
      <vt:lpstr>Full-Time Equivalents and calculation of credit values</vt:lpstr>
      <vt:lpstr>Full-Time Equivalents and calculation of credits</vt:lpstr>
      <vt:lpstr>Full-Time Equivalents and calculation of credits</vt:lpstr>
      <vt:lpstr>Full-Time Equivalents and calculation of credits</vt:lpstr>
      <vt:lpstr>Data dissemination</vt:lpstr>
      <vt:lpstr>Data dissemination</vt:lpstr>
      <vt:lpstr>Data dissemination</vt:lpstr>
      <vt:lpstr>Performance indicators</vt:lpstr>
      <vt:lpstr>Performance indicators</vt:lpstr>
      <vt:lpstr>Performance indicators</vt:lpstr>
      <vt:lpstr>Performance indicators</vt:lpstr>
      <vt:lpstr>Performance indicators</vt:lpstr>
      <vt:lpstr>Performance indicators</vt:lpstr>
      <vt:lpstr>Performance indicators</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Eloi Espósito</dc:creator>
  <cp:lastModifiedBy>Eloi Esposito</cp:lastModifiedBy>
  <cp:revision>105</cp:revision>
  <dcterms:created xsi:type="dcterms:W3CDTF">2023-06-29T15:28:25Z</dcterms:created>
  <dcterms:modified xsi:type="dcterms:W3CDTF">2026-08-05T11:09:21Z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2023-09-18T13:10:43Z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3be26fec-ea62-4695-b32a-b1ddfa0da754</vt:lpwstr>
  </property>
  <property fmtid="{D5CDD505-2E9C-101B-9397-08002B2CF9AE}" pid="8" name="MSIP_Label_6bd9ddd1-4d20-43f6-abfa-fc3c07406f94_ContentBits">
    <vt:lpwstr>0</vt:lpwstr>
  </property>
</Properties>
</file>