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9"/>
  </p:handoutMasterIdLst>
  <p:sldIdLst>
    <p:sldId id="256" r:id="rId2"/>
    <p:sldId id="269" r:id="rId3"/>
    <p:sldId id="270" r:id="rId4"/>
    <p:sldId id="275" r:id="rId5"/>
    <p:sldId id="259" r:id="rId6"/>
    <p:sldId id="308" r:id="rId7"/>
    <p:sldId id="309" r:id="rId8"/>
    <p:sldId id="311" r:id="rId9"/>
    <p:sldId id="313" r:id="rId10"/>
    <p:sldId id="314" r:id="rId11"/>
    <p:sldId id="330" r:id="rId12"/>
    <p:sldId id="331" r:id="rId13"/>
    <p:sldId id="332" r:id="rId14"/>
    <p:sldId id="289"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8" r:id="rId28"/>
    <p:sldId id="329" r:id="rId29"/>
    <p:sldId id="333" r:id="rId30"/>
    <p:sldId id="293" r:id="rId31"/>
    <p:sldId id="310" r:id="rId32"/>
    <p:sldId id="312" r:id="rId33"/>
    <p:sldId id="294" r:id="rId34"/>
    <p:sldId id="305" r:id="rId35"/>
    <p:sldId id="306" r:id="rId36"/>
    <p:sldId id="307" r:id="rId37"/>
    <p:sldId id="260" r:id="rId3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08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4099"/>
    <a:srgbClr val="F9B233"/>
    <a:srgbClr val="E94E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11" d="100"/>
          <a:sy n="111" d="100"/>
        </p:scale>
        <p:origin x="594" y="96"/>
      </p:cViewPr>
      <p:guideLst>
        <p:guide orient="horz" pos="2160"/>
        <p:guide pos="3840"/>
        <p:guide pos="7083"/>
      </p:guideLst>
    </p:cSldViewPr>
  </p:slid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cjsheppard\Desktop\SADC%20Capacity%20Building\Book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Sheet2!$A$14</c:f>
              <c:strCache>
                <c:ptCount val="1"/>
                <c:pt idx="0">
                  <c:v>Doctorate</c:v>
                </c:pt>
              </c:strCache>
            </c:strRef>
          </c:tx>
          <c:spPr>
            <a:solidFill>
              <a:schemeClr val="accent1"/>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Sheet2!$B$13:$D$13</c:f>
              <c:numCache>
                <c:formatCode>General</c:formatCode>
                <c:ptCount val="3"/>
                <c:pt idx="0">
                  <c:v>2021</c:v>
                </c:pt>
                <c:pt idx="1">
                  <c:v>2022</c:v>
                </c:pt>
                <c:pt idx="2">
                  <c:v>2023</c:v>
                </c:pt>
              </c:numCache>
            </c:numRef>
          </c:cat>
          <c:val>
            <c:numRef>
              <c:f>Sheet2!$B$14:$D$14</c:f>
              <c:numCache>
                <c:formatCode>0%</c:formatCode>
                <c:ptCount val="3"/>
                <c:pt idx="0">
                  <c:v>0.39210526315789473</c:v>
                </c:pt>
                <c:pt idx="1">
                  <c:v>0.39210526315789473</c:v>
                </c:pt>
                <c:pt idx="2">
                  <c:v>0.42537313432835822</c:v>
                </c:pt>
              </c:numCache>
            </c:numRef>
          </c:val>
          <c:extLst>
            <c:ext xmlns:c16="http://schemas.microsoft.com/office/drawing/2014/chart" uri="{C3380CC4-5D6E-409C-BE32-E72D297353CC}">
              <c16:uniqueId val="{00000000-48D4-41D7-B47F-585D0AC40338}"/>
            </c:ext>
          </c:extLst>
        </c:ser>
        <c:ser>
          <c:idx val="1"/>
          <c:order val="1"/>
          <c:tx>
            <c:strRef>
              <c:f>Sheet2!$A$15</c:f>
              <c:strCache>
                <c:ptCount val="1"/>
                <c:pt idx="0">
                  <c:v>Masters</c:v>
                </c:pt>
              </c:strCache>
            </c:strRef>
          </c:tx>
          <c:spPr>
            <a:solidFill>
              <a:srgbClr val="FFC000"/>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Sheet2!$B$13:$D$13</c:f>
              <c:numCache>
                <c:formatCode>General</c:formatCode>
                <c:ptCount val="3"/>
                <c:pt idx="0">
                  <c:v>2021</c:v>
                </c:pt>
                <c:pt idx="1">
                  <c:v>2022</c:v>
                </c:pt>
                <c:pt idx="2">
                  <c:v>2023</c:v>
                </c:pt>
              </c:numCache>
            </c:numRef>
          </c:cat>
          <c:val>
            <c:numRef>
              <c:f>Sheet2!$B$15:$D$15</c:f>
              <c:numCache>
                <c:formatCode>0%</c:formatCode>
                <c:ptCount val="3"/>
                <c:pt idx="0">
                  <c:v>0.55263157894736847</c:v>
                </c:pt>
                <c:pt idx="1">
                  <c:v>0.55263157894736847</c:v>
                </c:pt>
                <c:pt idx="2">
                  <c:v>0.52487562189054726</c:v>
                </c:pt>
              </c:numCache>
            </c:numRef>
          </c:val>
          <c:extLst>
            <c:ext xmlns:c16="http://schemas.microsoft.com/office/drawing/2014/chart" uri="{C3380CC4-5D6E-409C-BE32-E72D297353CC}">
              <c16:uniqueId val="{00000001-48D4-41D7-B47F-585D0AC40338}"/>
            </c:ext>
          </c:extLst>
        </c:ser>
        <c:ser>
          <c:idx val="2"/>
          <c:order val="2"/>
          <c:tx>
            <c:strRef>
              <c:f>Sheet2!$A$16</c:f>
              <c:strCache>
                <c:ptCount val="1"/>
                <c:pt idx="0">
                  <c:v>Other </c:v>
                </c:pt>
              </c:strCache>
            </c:strRef>
          </c:tx>
          <c:spPr>
            <a:solidFill>
              <a:schemeClr val="accent3">
                <a:lumMod val="40000"/>
                <a:lumOff val="60000"/>
              </a:schemeClr>
            </a:solidFill>
            <a:ln>
              <a:no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Sheet2!$B$13:$D$13</c:f>
              <c:numCache>
                <c:formatCode>General</c:formatCode>
                <c:ptCount val="3"/>
                <c:pt idx="0">
                  <c:v>2021</c:v>
                </c:pt>
                <c:pt idx="1">
                  <c:v>2022</c:v>
                </c:pt>
                <c:pt idx="2">
                  <c:v>2023</c:v>
                </c:pt>
              </c:numCache>
            </c:numRef>
          </c:cat>
          <c:val>
            <c:numRef>
              <c:f>Sheet2!$B$16:$D$16</c:f>
              <c:numCache>
                <c:formatCode>0%</c:formatCode>
                <c:ptCount val="3"/>
                <c:pt idx="0">
                  <c:v>5.526315789473684E-2</c:v>
                </c:pt>
                <c:pt idx="1">
                  <c:v>5.526315789473684E-2</c:v>
                </c:pt>
                <c:pt idx="2">
                  <c:v>4.975124378109453E-2</c:v>
                </c:pt>
              </c:numCache>
            </c:numRef>
          </c:val>
          <c:extLst>
            <c:ext xmlns:c16="http://schemas.microsoft.com/office/drawing/2014/chart" uri="{C3380CC4-5D6E-409C-BE32-E72D297353CC}">
              <c16:uniqueId val="{00000002-48D4-41D7-B47F-585D0AC40338}"/>
            </c:ext>
          </c:extLst>
        </c:ser>
        <c:dLbls>
          <c:showLegendKey val="0"/>
          <c:showVal val="0"/>
          <c:showCatName val="0"/>
          <c:showSerName val="0"/>
          <c:showPercent val="0"/>
          <c:showBubbleSize val="0"/>
        </c:dLbls>
        <c:gapWidth val="150"/>
        <c:overlap val="100"/>
        <c:axId val="244684655"/>
        <c:axId val="244687535"/>
      </c:barChart>
      <c:catAx>
        <c:axId val="244684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44687535"/>
        <c:crosses val="autoZero"/>
        <c:auto val="1"/>
        <c:lblAlgn val="ctr"/>
        <c:lblOffset val="100"/>
        <c:noMultiLvlLbl val="0"/>
      </c:catAx>
      <c:valAx>
        <c:axId val="244687535"/>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4468465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Zambia 2024: % Graduates in each field of education</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Sheet1!$H$2</c:f>
              <c:strCache>
                <c:ptCount val="1"/>
                <c:pt idx="0">
                  <c:v>% of 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Sheet1!$G$3:$G$12</c:f>
              <c:strCache>
                <c:ptCount val="10"/>
                <c:pt idx="0">
                  <c:v>01 Education </c:v>
                </c:pt>
                <c:pt idx="1">
                  <c:v>02 Arts and humanities</c:v>
                </c:pt>
                <c:pt idx="2">
                  <c:v>03 Social sciences, journalism and information</c:v>
                </c:pt>
                <c:pt idx="3">
                  <c:v>04 Business, administration and law</c:v>
                </c:pt>
                <c:pt idx="4">
                  <c:v>05 Natural sciences, mathematics and statistics</c:v>
                </c:pt>
                <c:pt idx="5">
                  <c:v>06 Information and communication technologies</c:v>
                </c:pt>
                <c:pt idx="6">
                  <c:v>07 Engineering, manufacturing and construction</c:v>
                </c:pt>
                <c:pt idx="7">
                  <c:v>08 Agriculture, forestry. Fisheries and veterinary</c:v>
                </c:pt>
                <c:pt idx="8">
                  <c:v>09 Health and Welfare</c:v>
                </c:pt>
                <c:pt idx="9">
                  <c:v>10 Services</c:v>
                </c:pt>
              </c:strCache>
            </c:strRef>
          </c:cat>
          <c:val>
            <c:numRef>
              <c:f>Sheet1!$H$3:$H$12</c:f>
              <c:numCache>
                <c:formatCode>0.0%</c:formatCode>
                <c:ptCount val="10"/>
                <c:pt idx="0">
                  <c:v>0.15715827212920741</c:v>
                </c:pt>
                <c:pt idx="1">
                  <c:v>4.2430993073201292E-2</c:v>
                </c:pt>
                <c:pt idx="2">
                  <c:v>3.3276480211632847E-2</c:v>
                </c:pt>
                <c:pt idx="3">
                  <c:v>0.11211667652894287</c:v>
                </c:pt>
                <c:pt idx="4">
                  <c:v>2.7150266281457759E-2</c:v>
                </c:pt>
                <c:pt idx="5">
                  <c:v>3.0631069650875423E-2</c:v>
                </c:pt>
                <c:pt idx="6">
                  <c:v>3.4459953357234847E-2</c:v>
                </c:pt>
                <c:pt idx="7">
                  <c:v>7.6577674127188558E-3</c:v>
                </c:pt>
                <c:pt idx="8">
                  <c:v>0.55007135646907301</c:v>
                </c:pt>
                <c:pt idx="9">
                  <c:v>5.0471648856556094E-3</c:v>
                </c:pt>
              </c:numCache>
            </c:numRef>
          </c:val>
          <c:extLst>
            <c:ext xmlns:c16="http://schemas.microsoft.com/office/drawing/2014/chart" uri="{C3380CC4-5D6E-409C-BE32-E72D297353CC}">
              <c16:uniqueId val="{00000000-E3DF-496B-9742-D0320CF871D5}"/>
            </c:ext>
          </c:extLst>
        </c:ser>
        <c:dLbls>
          <c:showLegendKey val="0"/>
          <c:showVal val="0"/>
          <c:showCatName val="0"/>
          <c:showSerName val="0"/>
          <c:showPercent val="0"/>
          <c:showBubbleSize val="0"/>
        </c:dLbls>
        <c:gapWidth val="219"/>
        <c:overlap val="-27"/>
        <c:axId val="874327968"/>
        <c:axId val="874327488"/>
      </c:barChart>
      <c:catAx>
        <c:axId val="874327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874327488"/>
        <c:crosses val="autoZero"/>
        <c:auto val="1"/>
        <c:lblAlgn val="ctr"/>
        <c:lblOffset val="100"/>
        <c:noMultiLvlLbl val="0"/>
      </c:catAx>
      <c:valAx>
        <c:axId val="874327488"/>
        <c:scaling>
          <c:orientation val="minMax"/>
        </c:scaling>
        <c:delete val="0"/>
        <c:axPos val="l"/>
        <c:majorGridlines>
          <c:spPr>
            <a:ln w="9525" cap="flat" cmpd="sng" algn="ctr">
              <a:no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8743279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33DE51-9DC4-AB7A-11EA-338D4AE381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439A80E9-C80B-81ED-8335-64C8049563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31F69D-3298-4C1E-84EE-C22B79EBDD0E}" type="datetimeFigureOut">
              <a:rPr lang="en-GB" smtClean="0"/>
              <a:t>05/08/2026</a:t>
            </a:fld>
            <a:endParaRPr lang="en-GB"/>
          </a:p>
        </p:txBody>
      </p:sp>
      <p:sp>
        <p:nvSpPr>
          <p:cNvPr id="4" name="Marcador de pie de página 3">
            <a:extLst>
              <a:ext uri="{FF2B5EF4-FFF2-40B4-BE49-F238E27FC236}">
                <a16:creationId xmlns:a16="http://schemas.microsoft.com/office/drawing/2014/main" id="{32FCB65F-667C-6545-ED12-28E2C99AAA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04051948-E31F-EF3C-3803-F559CEE270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CEFA4-2941-4541-9134-1A9FAE397620}" type="slidenum">
              <a:rPr lang="en-GB" smtClean="0"/>
              <a:t>‹Nº›</a:t>
            </a:fld>
            <a:endParaRPr lang="en-GB"/>
          </a:p>
        </p:txBody>
      </p:sp>
    </p:spTree>
    <p:extLst>
      <p:ext uri="{BB962C8B-B14F-4D97-AF65-F5344CB8AC3E}">
        <p14:creationId xmlns:p14="http://schemas.microsoft.com/office/powerpoint/2010/main" val="3585330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4" name="Imagen 3" descr="Icono&#10;&#10;Descripción generada automáticamente">
            <a:extLst>
              <a:ext uri="{FF2B5EF4-FFF2-40B4-BE49-F238E27FC236}">
                <a16:creationId xmlns:a16="http://schemas.microsoft.com/office/drawing/2014/main" id="{B6766C1C-620F-0438-5DA0-01798F29A9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06" y="0"/>
            <a:ext cx="9675294" cy="6858000"/>
          </a:xfrm>
          <a:prstGeom prst="rect">
            <a:avLst/>
          </a:prstGeom>
        </p:spPr>
      </p:pic>
      <p:pic>
        <p:nvPicPr>
          <p:cNvPr id="7" name="Imagen 6" descr="Un dibujo de una cara feliz&#10;&#10;Descripción generada automáticamente con confianza baja">
            <a:extLst>
              <a:ext uri="{FF2B5EF4-FFF2-40B4-BE49-F238E27FC236}">
                <a16:creationId xmlns:a16="http://schemas.microsoft.com/office/drawing/2014/main" id="{9C4B20E7-3EB4-BF29-E35A-8545C2234F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856" y="2382717"/>
            <a:ext cx="6090377" cy="1900197"/>
          </a:xfrm>
          <a:prstGeom prst="rect">
            <a:avLst/>
          </a:prstGeom>
        </p:spPr>
      </p:pic>
      <p:pic>
        <p:nvPicPr>
          <p:cNvPr id="8" name="Picture 24" descr="A picture containing drawing, food&#10;&#10;Description automatically generated">
            <a:extLst>
              <a:ext uri="{FF2B5EF4-FFF2-40B4-BE49-F238E27FC236}">
                <a16:creationId xmlns:a16="http://schemas.microsoft.com/office/drawing/2014/main" id="{4369BB79-969D-B53A-A716-664A204848E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5732"/>
          <a:stretch/>
        </p:blipFill>
        <p:spPr>
          <a:xfrm>
            <a:off x="9240986" y="349670"/>
            <a:ext cx="2642535" cy="1280419"/>
          </a:xfrm>
          <a:prstGeom prst="rect">
            <a:avLst/>
          </a:prstGeom>
        </p:spPr>
      </p:pic>
      <p:pic>
        <p:nvPicPr>
          <p:cNvPr id="9" name="Picture 8">
            <a:extLst>
              <a:ext uri="{FF2B5EF4-FFF2-40B4-BE49-F238E27FC236}">
                <a16:creationId xmlns:a16="http://schemas.microsoft.com/office/drawing/2014/main" id="{9F2F25DA-9FB2-E31D-1E15-83CC0DDFE4C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901931" y="5760644"/>
            <a:ext cx="754174" cy="915588"/>
          </a:xfrm>
          <a:prstGeom prst="rect">
            <a:avLst/>
          </a:prstGeom>
        </p:spPr>
      </p:pic>
      <p:pic>
        <p:nvPicPr>
          <p:cNvPr id="11" name="Picture 32" descr="A picture containing drawing, food, plate&#10;&#10;Description automatically generated">
            <a:extLst>
              <a:ext uri="{FF2B5EF4-FFF2-40B4-BE49-F238E27FC236}">
                <a16:creationId xmlns:a16="http://schemas.microsoft.com/office/drawing/2014/main" id="{148A4F17-445A-66CB-1B61-6E579F31C9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562253" y="5818922"/>
            <a:ext cx="1167274" cy="771043"/>
          </a:xfrm>
          <a:prstGeom prst="rect">
            <a:avLst/>
          </a:prstGeom>
        </p:spPr>
      </p:pic>
      <p:pic>
        <p:nvPicPr>
          <p:cNvPr id="2" name="Imagen 1" descr="Logotipo&#10;&#10;Descripción generada automáticamente con confianza baja">
            <a:extLst>
              <a:ext uri="{FF2B5EF4-FFF2-40B4-BE49-F238E27FC236}">
                <a16:creationId xmlns:a16="http://schemas.microsoft.com/office/drawing/2014/main" id="{3B270AD6-B9A5-973D-AEF8-78AB10B73CC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02427" y="192369"/>
            <a:ext cx="1996809" cy="1199447"/>
          </a:xfrm>
          <a:prstGeom prst="rect">
            <a:avLst/>
          </a:prstGeom>
        </p:spPr>
      </p:pic>
      <p:pic>
        <p:nvPicPr>
          <p:cNvPr id="5" name="Picture 4">
            <a:extLst>
              <a:ext uri="{FF2B5EF4-FFF2-40B4-BE49-F238E27FC236}">
                <a16:creationId xmlns:a16="http://schemas.microsoft.com/office/drawing/2014/main" id="{B08CB15B-07CC-17A7-63D1-E7DEDF348B7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8652467" y="580030"/>
            <a:ext cx="1022827" cy="1076302"/>
          </a:xfrm>
          <a:prstGeom prst="rect">
            <a:avLst/>
          </a:prstGeom>
        </p:spPr>
      </p:pic>
      <p:pic>
        <p:nvPicPr>
          <p:cNvPr id="6" name="Graphic 5">
            <a:extLst>
              <a:ext uri="{FF2B5EF4-FFF2-40B4-BE49-F238E27FC236}">
                <a16:creationId xmlns:a16="http://schemas.microsoft.com/office/drawing/2014/main" id="{B50717E4-5765-1DD1-9818-C80D5BC9FB97}"/>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7975725" y="5860630"/>
            <a:ext cx="2419350" cy="647700"/>
          </a:xfrm>
          <a:prstGeom prst="rect">
            <a:avLst/>
          </a:prstGeom>
        </p:spPr>
      </p:pic>
      <p:pic>
        <p:nvPicPr>
          <p:cNvPr id="10" name="Picture 9" descr="A purple and black logo&#10;&#10;AI-generated content may be incorrect.">
            <a:extLst>
              <a:ext uri="{FF2B5EF4-FFF2-40B4-BE49-F238E27FC236}">
                <a16:creationId xmlns:a16="http://schemas.microsoft.com/office/drawing/2014/main" id="{618763E1-42AA-4384-ED89-030840B41AA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747559" y="5918122"/>
            <a:ext cx="1872987" cy="499463"/>
          </a:xfrm>
          <a:prstGeom prst="rect">
            <a:avLst/>
          </a:prstGeom>
        </p:spPr>
      </p:pic>
    </p:spTree>
    <p:extLst>
      <p:ext uri="{BB962C8B-B14F-4D97-AF65-F5344CB8AC3E}">
        <p14:creationId xmlns:p14="http://schemas.microsoft.com/office/powerpoint/2010/main" val="16808546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273750"/>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56036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175591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5811F8-E31C-CDA9-27AE-0E1FA0B29283}"/>
              </a:ext>
            </a:extLst>
          </p:cNvPr>
          <p:cNvSpPr>
            <a:spLocks noGrp="1"/>
          </p:cNvSpPr>
          <p:nvPr>
            <p:ph type="title"/>
          </p:nvPr>
        </p:nvSpPr>
        <p:spPr>
          <a:xfrm>
            <a:off x="839788" y="457200"/>
            <a:ext cx="3932237" cy="1600200"/>
          </a:xfrm>
        </p:spPr>
        <p:txBody>
          <a:bodyPr anchor="b">
            <a:noAutofit/>
          </a:bodyPr>
          <a:lstStyle>
            <a:lvl1pPr algn="l" defTabSz="914400" rtl="0" eaLnBrk="1" latinLnBrk="0" hangingPunct="1">
              <a:lnSpc>
                <a:spcPct val="90000"/>
              </a:lnSpc>
              <a:spcBef>
                <a:spcPct val="0"/>
              </a:spcBef>
              <a:buNone/>
              <a:defRPr lang="en-GB" sz="28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0020BDD5-5FAD-395B-5354-9503ED456B11}"/>
              </a:ext>
            </a:extLst>
          </p:cNvPr>
          <p:cNvSpPr>
            <a:spLocks noGrp="1"/>
          </p:cNvSpPr>
          <p:nvPr>
            <p:ph idx="1"/>
          </p:nvPr>
        </p:nvSpPr>
        <p:spPr>
          <a:xfrm>
            <a:off x="5183188" y="987425"/>
            <a:ext cx="6172200" cy="4873625"/>
          </a:xfrm>
        </p:spPr>
        <p:txBody>
          <a:bodyPr/>
          <a:lstStyle>
            <a:lvl1pPr>
              <a:buClr>
                <a:srgbClr val="F9B233"/>
              </a:buClr>
              <a:defRPr sz="3200"/>
            </a:lvl1pPr>
            <a:lvl2pPr>
              <a:buClr>
                <a:srgbClr val="F9B233"/>
              </a:buClr>
              <a:defRPr sz="2800"/>
            </a:lvl2pPr>
            <a:lvl3pPr>
              <a:buClr>
                <a:srgbClr val="F9B233"/>
              </a:buClr>
              <a:defRPr sz="2400"/>
            </a:lvl3pPr>
            <a:lvl4pPr>
              <a:buClr>
                <a:srgbClr val="F9B233"/>
              </a:buClr>
              <a:defRPr sz="2000"/>
            </a:lvl4pPr>
            <a:lvl5pPr>
              <a:buClr>
                <a:srgbClr val="F9B233"/>
              </a:buCl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texto 3">
            <a:extLst>
              <a:ext uri="{FF2B5EF4-FFF2-40B4-BE49-F238E27FC236}">
                <a16:creationId xmlns:a16="http://schemas.microsoft.com/office/drawing/2014/main" id="{767DC1AB-2C21-7E23-CA43-975BD6187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103F5C8-E681-F08A-F2EA-B251258243F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BB84F894-377F-B0CB-C4FB-413D8C8D0D8F}"/>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3C3A7764-509B-6E0D-BF2F-C24002671976}"/>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39B00AB-4ABD-563F-E7FF-1C7167F571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280417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D51F5-F6F6-A65B-EB46-6F14C5DEB93A}"/>
              </a:ext>
            </a:extLst>
          </p:cNvPr>
          <p:cNvSpPr>
            <a:spLocks noGrp="1"/>
          </p:cNvSpPr>
          <p:nvPr>
            <p:ph type="title"/>
          </p:nvPr>
        </p:nvSpPr>
        <p:spPr>
          <a:xfrm>
            <a:off x="839788" y="457200"/>
            <a:ext cx="3932237" cy="1600200"/>
          </a:xfrm>
        </p:spPr>
        <p:txBody>
          <a:bodyPr anchor="b">
            <a:normAutofit/>
          </a:bodyPr>
          <a:lstStyle>
            <a:lvl1pPr>
              <a:defRPr sz="2800">
                <a:gradFill>
                  <a:gsLst>
                    <a:gs pos="0">
                      <a:srgbClr val="E94E1B"/>
                    </a:gs>
                    <a:gs pos="100000">
                      <a:srgbClr val="F9B233"/>
                    </a:gs>
                  </a:gsLst>
                  <a:lin ang="1200000" scaled="0"/>
                </a:gradFill>
              </a:defRPr>
            </a:lvl1pPr>
          </a:lstStyle>
          <a:p>
            <a:r>
              <a:rPr lang="es-ES" dirty="0"/>
              <a:t>Haga clic para modificar el estilo de título del patrón</a:t>
            </a:r>
            <a:endParaRPr lang="en-GB" dirty="0"/>
          </a:p>
        </p:txBody>
      </p:sp>
      <p:sp>
        <p:nvSpPr>
          <p:cNvPr id="3" name="Marcador de posición de imagen 2">
            <a:extLst>
              <a:ext uri="{FF2B5EF4-FFF2-40B4-BE49-F238E27FC236}">
                <a16:creationId xmlns:a16="http://schemas.microsoft.com/office/drawing/2014/main" id="{2810A763-4722-2D2F-C612-6E4F63CBC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F4A42D30-F5F0-16AD-4266-79816E868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09DE773-2AF7-8B14-1DD0-6E8F54C76E5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15903CF5-0E9F-F5E0-253D-1520D491005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F824E106-9D1B-F982-3881-D3656275CED9}"/>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5600959-2B8B-870F-A288-2DED488DF7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50314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43415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EC58E8B7-C146-C828-825F-BE969795E7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67555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500062"/>
            <a:ext cx="10515600" cy="1325563"/>
          </a:xfrm>
        </p:spPr>
        <p:txBody>
          <a:bodyPr>
            <a:noAutofit/>
          </a:bodyPr>
          <a:lstStyle>
            <a:lvl1pPr algn="l" defTabSz="914400" rtl="0" eaLnBrk="1" latinLnBrk="0" hangingPunct="1">
              <a:lnSpc>
                <a:spcPct val="90000"/>
              </a:lnSpc>
              <a:spcBef>
                <a:spcPct val="0"/>
              </a:spcBef>
              <a:buNone/>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7543976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B218AD49-FBD9-F897-B725-70CB8D84EC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8" r="-1"/>
          <a:stretch/>
        </p:blipFill>
        <p:spPr>
          <a:xfrm>
            <a:off x="0" y="0"/>
            <a:ext cx="12192000" cy="6858000"/>
          </a:xfrm>
          <a:prstGeom prst="rect">
            <a:avLst/>
          </a:prstGeom>
        </p:spPr>
      </p:pic>
      <p:sp>
        <p:nvSpPr>
          <p:cNvPr id="2" name="Título 1">
            <a:extLst>
              <a:ext uri="{FF2B5EF4-FFF2-40B4-BE49-F238E27FC236}">
                <a16:creationId xmlns:a16="http://schemas.microsoft.com/office/drawing/2014/main" id="{1C2D04F6-31C1-7448-92CD-B03EF294F71D}"/>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E9EC3938-D9D3-D7B5-FA5B-3389621B9C1E}"/>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D31A9525-6BF0-B26F-9CD4-5A7C24399A7C}"/>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9BEF75B0-3AE3-A43F-46E3-D9488C0559B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46D02F52-0BC1-0CCC-D13F-CF6991B94AEF}"/>
              </a:ext>
            </a:extLst>
          </p:cNvPr>
          <p:cNvSpPr>
            <a:spLocks noGrp="1"/>
          </p:cNvSpPr>
          <p:nvPr>
            <p:ph type="sldNum" sz="quarter" idx="12"/>
          </p:nvPr>
        </p:nvSpPr>
        <p:spPr/>
        <p:txBody>
          <a:bodyPr/>
          <a:lstStyle/>
          <a:p>
            <a:fld id="{D3A92039-7BCC-4D02-A517-162A6F375201}" type="slidenum">
              <a:rPr lang="en-GB" smtClean="0"/>
              <a:t>‹Nº›</a:t>
            </a:fld>
            <a:endParaRPr lang="en-GB"/>
          </a:p>
        </p:txBody>
      </p:sp>
    </p:spTree>
    <p:extLst>
      <p:ext uri="{BB962C8B-B14F-4D97-AF65-F5344CB8AC3E}">
        <p14:creationId xmlns:p14="http://schemas.microsoft.com/office/powerpoint/2010/main" val="2012364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9931BEB8-C89E-35D8-CE43-A782EC66DC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51060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500062"/>
            <a:ext cx="10515600" cy="1325563"/>
          </a:xfrm>
        </p:spPr>
        <p:txBody>
          <a:bodyPr vert="horz" lIns="91440" tIns="45720" rIns="91440" bIns="45720" rtlCol="0" anchor="ctr">
            <a:noAutofit/>
          </a:bodyPr>
          <a:lstStyle>
            <a:lvl1pPr>
              <a:defRPr lang="en-GB" sz="3600" dirty="0">
                <a:gradFill>
                  <a:gsLst>
                    <a:gs pos="0">
                      <a:srgbClr val="E94E1B"/>
                    </a:gs>
                    <a:gs pos="100000">
                      <a:srgbClr val="F9B233"/>
                    </a:gs>
                  </a:gsLst>
                  <a:lin ang="1200000" scaled="0"/>
                </a:gradFill>
              </a:defRPr>
            </a:lvl1pPr>
          </a:lstStyle>
          <a:p>
            <a:pPr lvl="0"/>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92057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1D652AFF-A5E5-4357-D98D-A1FBB6F61C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168276"/>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8802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318388"/>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91062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Imagen que contiene luz, reloj&#10;&#10;Descripción generada automáticamente">
            <a:extLst>
              <a:ext uri="{FF2B5EF4-FFF2-40B4-BE49-F238E27FC236}">
                <a16:creationId xmlns:a16="http://schemas.microsoft.com/office/drawing/2014/main" id="{A89426AA-1285-02EA-946C-B57E494C1BA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05/08/2026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68953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32A7AFB-2C06-51BE-1D8C-CE2419E9E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A16174A3-880E-87B5-B52E-342F75982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0F6BA74B-509B-61B1-49FC-389897FC61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84D97-110F-436D-8052-5194FC30C3C0}" type="datetimeFigureOut">
              <a:rPr lang="en-GB" smtClean="0"/>
              <a:t>05/08/2026</a:t>
            </a:fld>
            <a:endParaRPr lang="en-GB"/>
          </a:p>
        </p:txBody>
      </p:sp>
      <p:sp>
        <p:nvSpPr>
          <p:cNvPr id="5" name="Marcador de pie de página 4">
            <a:extLst>
              <a:ext uri="{FF2B5EF4-FFF2-40B4-BE49-F238E27FC236}">
                <a16:creationId xmlns:a16="http://schemas.microsoft.com/office/drawing/2014/main" id="{19FBDB73-0FA7-FF30-9D47-279702892B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9D4B8DE4-BB5E-18E8-DA6C-FB9AB9BB7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92039-7BCC-4D02-A517-162A6F375201}" type="slidenum">
              <a:rPr lang="en-GB" smtClean="0"/>
              <a:t>‹Nº›</a:t>
            </a:fld>
            <a:endParaRPr lang="en-GB"/>
          </a:p>
        </p:txBody>
      </p:sp>
    </p:spTree>
    <p:extLst>
      <p:ext uri="{BB962C8B-B14F-4D97-AF65-F5344CB8AC3E}">
        <p14:creationId xmlns:p14="http://schemas.microsoft.com/office/powerpoint/2010/main" val="2690480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2" r:id="rId6"/>
    <p:sldLayoutId id="2147483653" r:id="rId7"/>
    <p:sldLayoutId id="2147483663" r:id="rId8"/>
    <p:sldLayoutId id="2147483654" r:id="rId9"/>
    <p:sldLayoutId id="2147483664" r:id="rId10"/>
    <p:sldLayoutId id="2147483655" r:id="rId11"/>
    <p:sldLayoutId id="2147483656" r:id="rId12"/>
    <p:sldLayoutId id="2147483657" r:id="rId13"/>
    <p:sldLayoutId id="2147483661" r:id="rId14"/>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g"/><Relationship Id="rId11" Type="http://schemas.openxmlformats.org/officeDocument/2006/relationships/image" Target="../media/image20.pn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13.png"/><Relationship Id="rId9" Type="http://schemas.openxmlformats.org/officeDocument/2006/relationships/image" Target="../media/image18.jpg"/></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8285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4576C-E11C-8379-4C74-C9065BCD458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5870C72-15BB-C4A5-E3AC-034D46D8EC51}"/>
              </a:ext>
            </a:extLst>
          </p:cNvPr>
          <p:cNvSpPr>
            <a:spLocks noGrp="1"/>
          </p:cNvSpPr>
          <p:nvPr>
            <p:ph type="title"/>
          </p:nvPr>
        </p:nvSpPr>
        <p:spPr>
          <a:xfrm>
            <a:off x="921327" y="100401"/>
            <a:ext cx="10515600" cy="929727"/>
          </a:xfrm>
        </p:spPr>
        <p:txBody>
          <a:bodyPr/>
          <a:lstStyle/>
          <a:p>
            <a:pPr algn="ctr"/>
            <a:r>
              <a:rPr lang="en-GB" sz="2400" dirty="0"/>
              <a:t>Next steps in the development of the SADC database</a:t>
            </a:r>
          </a:p>
        </p:txBody>
      </p:sp>
      <p:sp>
        <p:nvSpPr>
          <p:cNvPr id="3" name="Marcador de contenido 2">
            <a:extLst>
              <a:ext uri="{FF2B5EF4-FFF2-40B4-BE49-F238E27FC236}">
                <a16:creationId xmlns:a16="http://schemas.microsoft.com/office/drawing/2014/main" id="{6404E38C-505E-9885-9C29-58290E0FC1F4}"/>
              </a:ext>
            </a:extLst>
          </p:cNvPr>
          <p:cNvSpPr>
            <a:spLocks noGrp="1"/>
          </p:cNvSpPr>
          <p:nvPr>
            <p:ph idx="1"/>
          </p:nvPr>
        </p:nvSpPr>
        <p:spPr>
          <a:xfrm>
            <a:off x="845127" y="839585"/>
            <a:ext cx="10515600" cy="5453150"/>
          </a:xfrm>
        </p:spPr>
        <p:txBody>
          <a:bodyPr>
            <a:noAutofit/>
          </a:bodyPr>
          <a:lstStyle/>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Statistical report will be developed to provide an overview of the higher education systems in the countries that provided data in the first round of data collection (Updated every two years)</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More countries will be added to each consecutive update of the data. The request for the update of the data (adding an additional two years – 2024 and 2025 or 2024/25 and 2025/2026 will go out shortly once the templates have been updated.</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Project will require adequate funding for the development of a usable data base, necessary capacity at higher education institutional level as well as national level to provide reliable data and ensure a sustainable data flow.</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The possibility of housing the database at the SADC Secretariat will be explored because of there very efficient communication system and contact within the SADC countries</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Additional data that can be added in future is variables on research and innovation: Research Publications, Research Institutes/ Centres of Excellence/ Centres of Specialisation.</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The inclusion of student success indicators will be explored.</a:t>
            </a:r>
          </a:p>
          <a:p>
            <a:pPr marL="342900" lvl="0" indent="-342900" algn="just">
              <a:lnSpc>
                <a:spcPct val="107000"/>
              </a:lnSpc>
              <a:buSzPts val="1100"/>
              <a:buFont typeface="Symbol" panose="05050102010706020507" pitchFamily="18" charset="2"/>
              <a:buChar char=""/>
            </a:pPr>
            <a:endParaRPr lang="en-ZA" sz="1800" kern="100" dirty="0">
              <a:ea typeface="Aptos" panose="020B0004020202020204" pitchFamily="34" charset="0"/>
              <a:cs typeface="Calibri" panose="020F0502020204030204" pitchFamily="34" charset="0"/>
            </a:endParaRPr>
          </a:p>
          <a:p>
            <a:pPr marL="342900" lvl="0" indent="-342900" algn="just">
              <a:lnSpc>
                <a:spcPct val="107000"/>
              </a:lnSpc>
              <a:buSzPts val="1100"/>
              <a:buFont typeface="Symbol" panose="05050102010706020507" pitchFamily="18" charset="2"/>
              <a:buChar char=""/>
            </a:pPr>
            <a:endParaRPr lang="en-ZA" sz="1800" kern="100" dirty="0">
              <a:latin typeface="Aptos Light" panose="020B0004020202020204" pitchFamily="34" charset="0"/>
              <a:ea typeface="Aptos" panose="020B0004020202020204" pitchFamily="34" charset="0"/>
              <a:cs typeface="Times New Roman" panose="02020603050405020304" pitchFamily="18" charset="0"/>
            </a:endParaRPr>
          </a:p>
          <a:p>
            <a:endParaRPr lang="en-GB" sz="1800" dirty="0"/>
          </a:p>
        </p:txBody>
      </p:sp>
    </p:spTree>
    <p:extLst>
      <p:ext uri="{BB962C8B-B14F-4D97-AF65-F5344CB8AC3E}">
        <p14:creationId xmlns:p14="http://schemas.microsoft.com/office/powerpoint/2010/main" val="3139460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7E704-C551-8C59-E849-D530B4771EA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69519E9-A931-18AA-5538-2B411272035E}"/>
              </a:ext>
            </a:extLst>
          </p:cNvPr>
          <p:cNvSpPr>
            <a:spLocks noGrp="1"/>
          </p:cNvSpPr>
          <p:nvPr>
            <p:ph type="title"/>
          </p:nvPr>
        </p:nvSpPr>
        <p:spPr>
          <a:xfrm>
            <a:off x="838200" y="2882828"/>
            <a:ext cx="10515600" cy="1092344"/>
          </a:xfrm>
        </p:spPr>
        <p:txBody>
          <a:bodyPr>
            <a:noAutofit/>
          </a:bodyPr>
          <a:lstStyle/>
          <a:p>
            <a:r>
              <a:rPr lang="en-ZA" sz="2800" dirty="0"/>
              <a:t>Conclusions and recommendations from the GAP Analysis Report on the mapping of the state of play of higher education data systems.</a:t>
            </a:r>
          </a:p>
        </p:txBody>
      </p:sp>
    </p:spTree>
    <p:extLst>
      <p:ext uri="{BB962C8B-B14F-4D97-AF65-F5344CB8AC3E}">
        <p14:creationId xmlns:p14="http://schemas.microsoft.com/office/powerpoint/2010/main" val="2266097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E77A0-9344-38CE-35D7-CB00E8C13FD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2F6208D-D59B-84D9-D876-85673B3DE219}"/>
              </a:ext>
            </a:extLst>
          </p:cNvPr>
          <p:cNvSpPr>
            <a:spLocks noGrp="1"/>
          </p:cNvSpPr>
          <p:nvPr>
            <p:ph type="title"/>
          </p:nvPr>
        </p:nvSpPr>
        <p:spPr>
          <a:xfrm>
            <a:off x="921327" y="100401"/>
            <a:ext cx="10515600" cy="929727"/>
          </a:xfrm>
        </p:spPr>
        <p:txBody>
          <a:bodyPr/>
          <a:lstStyle/>
          <a:p>
            <a:pPr algn="ctr"/>
            <a:r>
              <a:rPr lang="en-GB" sz="2400" dirty="0"/>
              <a:t>Gap analysis conclusions and recommendations</a:t>
            </a:r>
          </a:p>
        </p:txBody>
      </p:sp>
      <p:sp>
        <p:nvSpPr>
          <p:cNvPr id="3" name="Marcador de contenido 2">
            <a:extLst>
              <a:ext uri="{FF2B5EF4-FFF2-40B4-BE49-F238E27FC236}">
                <a16:creationId xmlns:a16="http://schemas.microsoft.com/office/drawing/2014/main" id="{7F44F2D1-8B3C-37C6-64DC-11045DB21342}"/>
              </a:ext>
            </a:extLst>
          </p:cNvPr>
          <p:cNvSpPr>
            <a:spLocks noGrp="1"/>
          </p:cNvSpPr>
          <p:nvPr>
            <p:ph idx="1"/>
          </p:nvPr>
        </p:nvSpPr>
        <p:spPr>
          <a:xfrm>
            <a:off x="845127" y="1134535"/>
            <a:ext cx="10515600" cy="5158200"/>
          </a:xfrm>
        </p:spPr>
        <p:txBody>
          <a:bodyPr>
            <a:noAutofit/>
          </a:bodyPr>
          <a:lstStyle/>
          <a:p>
            <a:r>
              <a:rPr lang="en-ZA" sz="1800" dirty="0"/>
              <a:t>Most of the countries collect data at a national level through data submissions with Excel Workbooks. It is recommended that countries should consider the submission of institutional data through the transfer of electronic data sets in prescribed file formats. . It will be a costly exercise for countries to develop electronic uniform data set transfers, but it would be the way to go in the long term. </a:t>
            </a:r>
          </a:p>
          <a:p>
            <a:r>
              <a:rPr lang="en-ZA" sz="1800" dirty="0"/>
              <a:t>Capacity needs to be developed at the SADC secretariat with a capability to upload completed excel workbooks which could then be read into a database and linked to uniform identifiers in the datasets to enable reports to be generated. The cost of developing such a capability needs to be determined and funded. It will also need human capacity apart from software development for updating, quality assurance and maintenance of the database. Data specifications and data definitions would have to be developed for the database. </a:t>
            </a:r>
          </a:p>
          <a:p>
            <a:r>
              <a:rPr lang="en-ZA" sz="1800" dirty="0"/>
              <a:t>Updating the database on an annual basis to ensure that it does not become outdated will be crucial. </a:t>
            </a:r>
          </a:p>
          <a:p>
            <a:r>
              <a:rPr lang="en-ZA" sz="1800" dirty="0"/>
              <a:t>This work will have to be taken forward by a permanent capacity at the SADC secretariat. </a:t>
            </a:r>
          </a:p>
          <a:p>
            <a:pPr marL="342900" lvl="0" indent="-342900" algn="just">
              <a:lnSpc>
                <a:spcPct val="107000"/>
              </a:lnSpc>
              <a:buSzPts val="1100"/>
              <a:buFont typeface="Symbol" panose="05050102010706020507" pitchFamily="18" charset="2"/>
              <a:buChar char=""/>
            </a:pPr>
            <a:endParaRPr lang="en-ZA" sz="1800" kern="100" dirty="0">
              <a:latin typeface="Aptos Light" panose="020B0004020202020204" pitchFamily="34" charset="0"/>
              <a:ea typeface="Aptos" panose="020B0004020202020204" pitchFamily="34" charset="0"/>
              <a:cs typeface="Times New Roman" panose="02020603050405020304" pitchFamily="18" charset="0"/>
            </a:endParaRPr>
          </a:p>
          <a:p>
            <a:endParaRPr lang="en-GB" sz="1800" dirty="0"/>
          </a:p>
        </p:txBody>
      </p:sp>
    </p:spTree>
    <p:extLst>
      <p:ext uri="{BB962C8B-B14F-4D97-AF65-F5344CB8AC3E}">
        <p14:creationId xmlns:p14="http://schemas.microsoft.com/office/powerpoint/2010/main" val="712535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E24F4-A160-6AB9-8BB5-AA34594CC9C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DEDB33E-7F01-6773-AA64-0E48E2979E37}"/>
              </a:ext>
            </a:extLst>
          </p:cNvPr>
          <p:cNvSpPr>
            <a:spLocks noGrp="1"/>
          </p:cNvSpPr>
          <p:nvPr>
            <p:ph type="title"/>
          </p:nvPr>
        </p:nvSpPr>
        <p:spPr>
          <a:xfrm>
            <a:off x="921327" y="100401"/>
            <a:ext cx="10515600" cy="929727"/>
          </a:xfrm>
        </p:spPr>
        <p:txBody>
          <a:bodyPr/>
          <a:lstStyle/>
          <a:p>
            <a:pPr algn="ctr"/>
            <a:r>
              <a:rPr lang="en-GB" sz="2400" dirty="0"/>
              <a:t>Gap analysis conclusions and recommendations</a:t>
            </a:r>
          </a:p>
        </p:txBody>
      </p:sp>
      <p:sp>
        <p:nvSpPr>
          <p:cNvPr id="3" name="Marcador de contenido 2">
            <a:extLst>
              <a:ext uri="{FF2B5EF4-FFF2-40B4-BE49-F238E27FC236}">
                <a16:creationId xmlns:a16="http://schemas.microsoft.com/office/drawing/2014/main" id="{5AD7723A-315E-9D68-A368-217671D00758}"/>
              </a:ext>
            </a:extLst>
          </p:cNvPr>
          <p:cNvSpPr>
            <a:spLocks noGrp="1"/>
          </p:cNvSpPr>
          <p:nvPr>
            <p:ph idx="1"/>
          </p:nvPr>
        </p:nvSpPr>
        <p:spPr>
          <a:xfrm>
            <a:off x="845127" y="1134535"/>
            <a:ext cx="10515600" cy="5158200"/>
          </a:xfrm>
        </p:spPr>
        <p:txBody>
          <a:bodyPr>
            <a:noAutofit/>
          </a:bodyPr>
          <a:lstStyle/>
          <a:p>
            <a:pPr marL="357188" indent="-357188">
              <a:lnSpc>
                <a:spcPct val="100000"/>
              </a:lnSpc>
            </a:pPr>
            <a:r>
              <a:rPr lang="en-ZA" sz="1800" dirty="0"/>
              <a:t>One of the biggest obstacles to produce comparable data sets at this stage is that most countries have their own classification systems for field of study and only a few countries classify down to sub-field of study. It is recommended that countries retain their own classification systems because they have developed their reporting based on these systems, but that additional fields be added to each qualification record to add the field and sub-field classification of the ISCED classification system. </a:t>
            </a:r>
            <a:endParaRPr lang="en-ZA" sz="1800" kern="100" dirty="0">
              <a:ea typeface="Aptos" panose="020B0004020202020204" pitchFamily="34" charset="0"/>
              <a:cs typeface="Calibri" panose="020F0502020204030204" pitchFamily="34" charset="0"/>
            </a:endParaRP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Most countries do not classify their permanent academic staff members according to fields of study and in such a case the data variable and need for it to be collected will have to be revisited. </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The first round of data collection aimed to only collect data at aggregated national level and discussions will be needed on the viability and need to collect data at institutional level, which will involve a much more elaborate exercise. </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This will have to be considered in liaison with the agencies responsible for the collection of higher education data at national level.</a:t>
            </a:r>
          </a:p>
          <a:p>
            <a:pPr marL="342900" lvl="0" indent="-342900" algn="just">
              <a:lnSpc>
                <a:spcPct val="107000"/>
              </a:lnSpc>
              <a:buSzPts val="1100"/>
              <a:buFont typeface="Symbol" panose="05050102010706020507" pitchFamily="18" charset="2"/>
              <a:buChar char=""/>
            </a:pPr>
            <a:endParaRPr lang="en-ZA" sz="1800" kern="100" dirty="0">
              <a:ea typeface="Aptos" panose="020B0004020202020204" pitchFamily="34" charset="0"/>
              <a:cs typeface="Calibri" panose="020F0502020204030204" pitchFamily="34" charset="0"/>
            </a:endParaRPr>
          </a:p>
          <a:p>
            <a:pPr marL="342900" lvl="0" indent="-342900" algn="just">
              <a:lnSpc>
                <a:spcPct val="107000"/>
              </a:lnSpc>
              <a:buSzPts val="1100"/>
              <a:buFont typeface="Symbol" panose="05050102010706020507" pitchFamily="18" charset="2"/>
              <a:buChar char=""/>
            </a:pPr>
            <a:endParaRPr lang="en-ZA" sz="1800" kern="100" dirty="0">
              <a:latin typeface="Aptos Light" panose="020B0004020202020204" pitchFamily="34" charset="0"/>
              <a:ea typeface="Aptos" panose="020B0004020202020204" pitchFamily="34" charset="0"/>
              <a:cs typeface="Times New Roman" panose="02020603050405020304" pitchFamily="18" charset="0"/>
            </a:endParaRPr>
          </a:p>
          <a:p>
            <a:endParaRPr lang="en-GB" sz="1800" dirty="0"/>
          </a:p>
        </p:txBody>
      </p:sp>
    </p:spTree>
    <p:extLst>
      <p:ext uri="{BB962C8B-B14F-4D97-AF65-F5344CB8AC3E}">
        <p14:creationId xmlns:p14="http://schemas.microsoft.com/office/powerpoint/2010/main" val="2314774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FFAE4-6343-9981-5FF2-70AC215D5D3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52156D8-DC94-44FF-8D1E-2EC431C8E040}"/>
              </a:ext>
            </a:extLst>
          </p:cNvPr>
          <p:cNvSpPr>
            <a:spLocks noGrp="1"/>
          </p:cNvSpPr>
          <p:nvPr>
            <p:ph type="title"/>
          </p:nvPr>
        </p:nvSpPr>
        <p:spPr>
          <a:xfrm>
            <a:off x="838200" y="2741511"/>
            <a:ext cx="10515600" cy="1374977"/>
          </a:xfrm>
        </p:spPr>
        <p:txBody>
          <a:bodyPr>
            <a:normAutofit/>
          </a:bodyPr>
          <a:lstStyle/>
          <a:p>
            <a:r>
              <a:rPr lang="en-GB" sz="4000" dirty="0"/>
              <a:t>A few examples of data analyses on the data submitted</a:t>
            </a:r>
          </a:p>
        </p:txBody>
      </p:sp>
    </p:spTree>
    <p:extLst>
      <p:ext uri="{BB962C8B-B14F-4D97-AF65-F5344CB8AC3E}">
        <p14:creationId xmlns:p14="http://schemas.microsoft.com/office/powerpoint/2010/main" val="2939592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D7C99-3D6A-B4C6-FCB1-9290F28DC59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78934EF-395D-FC54-CB4A-3DF7924E8F0B}"/>
              </a:ext>
            </a:extLst>
          </p:cNvPr>
          <p:cNvSpPr>
            <a:spLocks noGrp="1"/>
          </p:cNvSpPr>
          <p:nvPr>
            <p:ph type="title"/>
          </p:nvPr>
        </p:nvSpPr>
        <p:spPr>
          <a:xfrm>
            <a:off x="921327" y="0"/>
            <a:ext cx="10515600" cy="929727"/>
          </a:xfrm>
        </p:spPr>
        <p:txBody>
          <a:bodyPr/>
          <a:lstStyle/>
          <a:p>
            <a:pPr algn="ctr"/>
            <a:r>
              <a:rPr lang="en-ZA" sz="2400" dirty="0"/>
              <a:t>Namibia: Changes in enrolments by field of study, 2013 - 2023</a:t>
            </a:r>
            <a:endParaRPr lang="en-GB" sz="2400" dirty="0"/>
          </a:p>
        </p:txBody>
      </p:sp>
      <p:pic>
        <p:nvPicPr>
          <p:cNvPr id="7" name="Content Placeholder 6">
            <a:extLst>
              <a:ext uri="{FF2B5EF4-FFF2-40B4-BE49-F238E27FC236}">
                <a16:creationId xmlns:a16="http://schemas.microsoft.com/office/drawing/2014/main" id="{16F2669F-D187-43B3-A142-C65F4DBCAB7C}"/>
              </a:ext>
            </a:extLst>
          </p:cNvPr>
          <p:cNvPicPr>
            <a:picLocks noGrp="1" noChangeAspect="1"/>
          </p:cNvPicPr>
          <p:nvPr>
            <p:ph idx="1"/>
          </p:nvPr>
        </p:nvPicPr>
        <p:blipFill>
          <a:blip r:embed="rId2"/>
          <a:stretch>
            <a:fillRect/>
          </a:stretch>
        </p:blipFill>
        <p:spPr>
          <a:xfrm>
            <a:off x="1512917" y="715055"/>
            <a:ext cx="8711738" cy="5419813"/>
          </a:xfrm>
          <a:prstGeom prst="rect">
            <a:avLst/>
          </a:prstGeom>
        </p:spPr>
      </p:pic>
    </p:spTree>
    <p:extLst>
      <p:ext uri="{BB962C8B-B14F-4D97-AF65-F5344CB8AC3E}">
        <p14:creationId xmlns:p14="http://schemas.microsoft.com/office/powerpoint/2010/main" val="1538018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E13A6-79EC-2971-85D5-3753317D9F54}"/>
              </a:ext>
            </a:extLst>
          </p:cNvPr>
          <p:cNvSpPr>
            <a:spLocks noGrp="1"/>
          </p:cNvSpPr>
          <p:nvPr>
            <p:ph type="title"/>
          </p:nvPr>
        </p:nvSpPr>
        <p:spPr>
          <a:xfrm>
            <a:off x="780010" y="195391"/>
            <a:ext cx="10515600" cy="971291"/>
          </a:xfrm>
        </p:spPr>
        <p:txBody>
          <a:bodyPr/>
          <a:lstStyle/>
          <a:p>
            <a:pPr algn="ctr"/>
            <a:r>
              <a:rPr lang="en-ZA" sz="2400" dirty="0"/>
              <a:t>Namibia: Graduates 2013 to 2023 and the average annual growth rate, 2023 - 2023</a:t>
            </a:r>
          </a:p>
        </p:txBody>
      </p:sp>
      <p:pic>
        <p:nvPicPr>
          <p:cNvPr id="5" name="Content Placeholder 4">
            <a:extLst>
              <a:ext uri="{FF2B5EF4-FFF2-40B4-BE49-F238E27FC236}">
                <a16:creationId xmlns:a16="http://schemas.microsoft.com/office/drawing/2014/main" id="{93436C1B-BB25-66A1-F33A-49C4AFEDAABB}"/>
              </a:ext>
            </a:extLst>
          </p:cNvPr>
          <p:cNvPicPr>
            <a:picLocks noGrp="1" noChangeAspect="1"/>
          </p:cNvPicPr>
          <p:nvPr>
            <p:ph idx="1"/>
          </p:nvPr>
        </p:nvPicPr>
        <p:blipFill>
          <a:blip r:embed="rId2"/>
          <a:stretch>
            <a:fillRect/>
          </a:stretch>
        </p:blipFill>
        <p:spPr>
          <a:xfrm>
            <a:off x="2467819" y="1166682"/>
            <a:ext cx="6341962" cy="5010150"/>
          </a:xfrm>
          <a:prstGeom prst="rect">
            <a:avLst/>
          </a:prstGeom>
        </p:spPr>
      </p:pic>
    </p:spTree>
    <p:extLst>
      <p:ext uri="{BB962C8B-B14F-4D97-AF65-F5344CB8AC3E}">
        <p14:creationId xmlns:p14="http://schemas.microsoft.com/office/powerpoint/2010/main" val="4181002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4ADBB-E399-31C7-8B48-686423FD00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FECA4C-2A61-6C6D-F6C0-43ABD31202CD}"/>
              </a:ext>
            </a:extLst>
          </p:cNvPr>
          <p:cNvSpPr>
            <a:spLocks noGrp="1"/>
          </p:cNvSpPr>
          <p:nvPr>
            <p:ph type="title"/>
          </p:nvPr>
        </p:nvSpPr>
        <p:spPr>
          <a:xfrm>
            <a:off x="780010" y="195391"/>
            <a:ext cx="10515600" cy="602631"/>
          </a:xfrm>
        </p:spPr>
        <p:txBody>
          <a:bodyPr/>
          <a:lstStyle/>
          <a:p>
            <a:pPr algn="ctr"/>
            <a:r>
              <a:rPr lang="en-ZA" sz="2400" dirty="0"/>
              <a:t>Namibia: Gender distribution of graduates, 2023 to 2023</a:t>
            </a:r>
          </a:p>
        </p:txBody>
      </p:sp>
      <p:pic>
        <p:nvPicPr>
          <p:cNvPr id="6" name="Content Placeholder 5">
            <a:extLst>
              <a:ext uri="{FF2B5EF4-FFF2-40B4-BE49-F238E27FC236}">
                <a16:creationId xmlns:a16="http://schemas.microsoft.com/office/drawing/2014/main" id="{10D5440A-EF65-2493-492D-15031806258D}"/>
              </a:ext>
            </a:extLst>
          </p:cNvPr>
          <p:cNvPicPr>
            <a:picLocks noGrp="1" noChangeAspect="1"/>
          </p:cNvPicPr>
          <p:nvPr>
            <p:ph idx="1"/>
          </p:nvPr>
        </p:nvPicPr>
        <p:blipFill>
          <a:blip r:embed="rId2"/>
          <a:stretch>
            <a:fillRect/>
          </a:stretch>
        </p:blipFill>
        <p:spPr>
          <a:xfrm>
            <a:off x="2269375" y="749108"/>
            <a:ext cx="7268115" cy="5201627"/>
          </a:xfrm>
          <a:prstGeom prst="rect">
            <a:avLst/>
          </a:prstGeom>
        </p:spPr>
      </p:pic>
    </p:spTree>
    <p:extLst>
      <p:ext uri="{BB962C8B-B14F-4D97-AF65-F5344CB8AC3E}">
        <p14:creationId xmlns:p14="http://schemas.microsoft.com/office/powerpoint/2010/main" val="2355841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AF0FB-DF61-43AF-E84C-44553042E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44226C-A180-026B-F1B8-4B2C31389EC6}"/>
              </a:ext>
            </a:extLst>
          </p:cNvPr>
          <p:cNvSpPr>
            <a:spLocks noGrp="1"/>
          </p:cNvSpPr>
          <p:nvPr>
            <p:ph type="title"/>
          </p:nvPr>
        </p:nvSpPr>
        <p:spPr>
          <a:xfrm>
            <a:off x="780010" y="195391"/>
            <a:ext cx="10515600" cy="602631"/>
          </a:xfrm>
        </p:spPr>
        <p:txBody>
          <a:bodyPr/>
          <a:lstStyle/>
          <a:p>
            <a:pPr algn="ctr"/>
            <a:r>
              <a:rPr lang="en-ZA" sz="2400" dirty="0"/>
              <a:t>Mauritius and South Africa: GER 2022</a:t>
            </a:r>
          </a:p>
        </p:txBody>
      </p:sp>
      <p:pic>
        <p:nvPicPr>
          <p:cNvPr id="8" name="Content Placeholder 7">
            <a:extLst>
              <a:ext uri="{FF2B5EF4-FFF2-40B4-BE49-F238E27FC236}">
                <a16:creationId xmlns:a16="http://schemas.microsoft.com/office/drawing/2014/main" id="{6BE11B96-DFB4-EF1F-37ED-3087B59B1D49}"/>
              </a:ext>
            </a:extLst>
          </p:cNvPr>
          <p:cNvPicPr>
            <a:picLocks noGrp="1" noChangeAspect="1"/>
          </p:cNvPicPr>
          <p:nvPr>
            <p:ph idx="1"/>
          </p:nvPr>
        </p:nvPicPr>
        <p:blipFill>
          <a:blip r:embed="rId2"/>
          <a:stretch>
            <a:fillRect/>
          </a:stretch>
        </p:blipFill>
        <p:spPr>
          <a:xfrm>
            <a:off x="1413165" y="1612900"/>
            <a:ext cx="8416636" cy="4860636"/>
          </a:xfrm>
          <a:prstGeom prst="rect">
            <a:avLst/>
          </a:prstGeom>
        </p:spPr>
      </p:pic>
      <p:sp>
        <p:nvSpPr>
          <p:cNvPr id="5" name="TextBox 4">
            <a:extLst>
              <a:ext uri="{FF2B5EF4-FFF2-40B4-BE49-F238E27FC236}">
                <a16:creationId xmlns:a16="http://schemas.microsoft.com/office/drawing/2014/main" id="{DB86F686-34A0-8DAD-04E9-206411B1D3AB}"/>
              </a:ext>
            </a:extLst>
          </p:cNvPr>
          <p:cNvSpPr txBox="1"/>
          <p:nvPr/>
        </p:nvSpPr>
        <p:spPr>
          <a:xfrm>
            <a:off x="1005840" y="798022"/>
            <a:ext cx="10665229" cy="646331"/>
          </a:xfrm>
          <a:prstGeom prst="rect">
            <a:avLst/>
          </a:prstGeom>
          <a:noFill/>
        </p:spPr>
        <p:txBody>
          <a:bodyPr wrap="square" rtlCol="0">
            <a:spAutoFit/>
          </a:bodyPr>
          <a:lstStyle/>
          <a:p>
            <a:pPr lvl="0">
              <a:defRPr/>
            </a:pPr>
            <a:r>
              <a:rPr lang="en-ZA">
                <a:solidFill>
                  <a:prstClr val="black"/>
                </a:solidFill>
              </a:rPr>
              <a:t>Participation in higher education (HE): Gross Enrolment Ratio (GER). The GER for HE is the total headcount enrolment (regardless of age) over the population numbers in the 20 to 24-year age category.</a:t>
            </a:r>
            <a:endParaRPr lang="en-ZA" dirty="0">
              <a:solidFill>
                <a:prstClr val="black"/>
              </a:solidFill>
            </a:endParaRPr>
          </a:p>
        </p:txBody>
      </p:sp>
    </p:spTree>
    <p:extLst>
      <p:ext uri="{BB962C8B-B14F-4D97-AF65-F5344CB8AC3E}">
        <p14:creationId xmlns:p14="http://schemas.microsoft.com/office/powerpoint/2010/main" val="1850874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2785B-9489-2120-5EA2-F4C4FCCB2E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B3C4B4-1E87-F704-06C8-BE6C522DF836}"/>
              </a:ext>
            </a:extLst>
          </p:cNvPr>
          <p:cNvSpPr>
            <a:spLocks noGrp="1"/>
          </p:cNvSpPr>
          <p:nvPr>
            <p:ph type="title"/>
          </p:nvPr>
        </p:nvSpPr>
        <p:spPr>
          <a:xfrm>
            <a:off x="780010" y="195391"/>
            <a:ext cx="10515600" cy="602631"/>
          </a:xfrm>
        </p:spPr>
        <p:txBody>
          <a:bodyPr/>
          <a:lstStyle/>
          <a:p>
            <a:pPr algn="ctr"/>
            <a:r>
              <a:rPr lang="en-ZA" sz="2400" dirty="0"/>
              <a:t>Botswana Public Universities: Graduates by ISCED Field of Study, 2022/2023 or 2023</a:t>
            </a:r>
          </a:p>
        </p:txBody>
      </p:sp>
      <p:pic>
        <p:nvPicPr>
          <p:cNvPr id="7" name="Content Placeholder 6">
            <a:extLst>
              <a:ext uri="{FF2B5EF4-FFF2-40B4-BE49-F238E27FC236}">
                <a16:creationId xmlns:a16="http://schemas.microsoft.com/office/drawing/2014/main" id="{A53F075B-5501-3FD9-9BCB-2EBCFD8DFB09}"/>
              </a:ext>
            </a:extLst>
          </p:cNvPr>
          <p:cNvPicPr>
            <a:picLocks noGrp="1" noChangeAspect="1"/>
          </p:cNvPicPr>
          <p:nvPr>
            <p:ph idx="1"/>
          </p:nvPr>
        </p:nvPicPr>
        <p:blipFill>
          <a:blip r:embed="rId2"/>
          <a:stretch>
            <a:fillRect/>
          </a:stretch>
        </p:blipFill>
        <p:spPr>
          <a:xfrm>
            <a:off x="1554481" y="836854"/>
            <a:ext cx="8528857" cy="5184292"/>
          </a:xfrm>
          <a:prstGeom prst="rect">
            <a:avLst/>
          </a:prstGeom>
        </p:spPr>
      </p:pic>
    </p:spTree>
    <p:extLst>
      <p:ext uri="{BB962C8B-B14F-4D97-AF65-F5344CB8AC3E}">
        <p14:creationId xmlns:p14="http://schemas.microsoft.com/office/powerpoint/2010/main" val="4257304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6AC3E3-039D-A0BD-24FA-1CD0526E5348}"/>
              </a:ext>
            </a:extLst>
          </p:cNvPr>
          <p:cNvSpPr>
            <a:spLocks noGrp="1"/>
          </p:cNvSpPr>
          <p:nvPr>
            <p:ph type="title"/>
          </p:nvPr>
        </p:nvSpPr>
        <p:spPr>
          <a:xfrm>
            <a:off x="838200" y="232311"/>
            <a:ext cx="10515600" cy="1325563"/>
          </a:xfrm>
        </p:spPr>
        <p:txBody>
          <a:bodyPr/>
          <a:lstStyle/>
          <a:p>
            <a:r>
              <a:rPr lang="en-US" dirty="0"/>
              <a:t>Strategic partners</a:t>
            </a:r>
          </a:p>
        </p:txBody>
      </p:sp>
      <p:pic>
        <p:nvPicPr>
          <p:cNvPr id="32" name="Imagen 31">
            <a:extLst>
              <a:ext uri="{FF2B5EF4-FFF2-40B4-BE49-F238E27FC236}">
                <a16:creationId xmlns:a16="http://schemas.microsoft.com/office/drawing/2014/main" id="{FEC11452-ECB9-B455-70EC-A89BBE305BF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22707" y="5069092"/>
            <a:ext cx="2631469" cy="1325563"/>
          </a:xfrm>
          <a:prstGeom prst="rect">
            <a:avLst/>
          </a:prstGeom>
        </p:spPr>
      </p:pic>
      <p:pic>
        <p:nvPicPr>
          <p:cNvPr id="33" name="Imagen 32" descr="Logotipo, nombre de la empresa&#10;&#10;Descripción generada automáticamente">
            <a:extLst>
              <a:ext uri="{FF2B5EF4-FFF2-40B4-BE49-F238E27FC236}">
                <a16:creationId xmlns:a16="http://schemas.microsoft.com/office/drawing/2014/main" id="{FAE2BCB3-44B3-0654-1BA8-33EAE1DC24B0}"/>
              </a:ext>
            </a:extLst>
          </p:cNvPr>
          <p:cNvPicPr>
            <a:picLocks noChangeAspect="1"/>
          </p:cNvPicPr>
          <p:nvPr/>
        </p:nvPicPr>
        <p:blipFill rotWithShape="1">
          <a:blip r:embed="rId3">
            <a:extLst>
              <a:ext uri="{28A0092B-C50C-407E-A947-70E740481C1C}">
                <a14:useLocalDpi xmlns:a14="http://schemas.microsoft.com/office/drawing/2010/main" val="0"/>
              </a:ext>
            </a:extLst>
          </a:blip>
          <a:srcRect l="25551" t="30516" r="26394" b="25201"/>
          <a:stretch/>
        </p:blipFill>
        <p:spPr>
          <a:xfrm>
            <a:off x="647700" y="3585844"/>
            <a:ext cx="2510783" cy="1165497"/>
          </a:xfrm>
          <a:prstGeom prst="rect">
            <a:avLst/>
          </a:prstGeom>
        </p:spPr>
      </p:pic>
      <p:pic>
        <p:nvPicPr>
          <p:cNvPr id="34" name="Imagen 33" descr="Imagen que contiene Logotipo&#10;&#10;Descripción generada automáticamente">
            <a:extLst>
              <a:ext uri="{FF2B5EF4-FFF2-40B4-BE49-F238E27FC236}">
                <a16:creationId xmlns:a16="http://schemas.microsoft.com/office/drawing/2014/main" id="{0095D142-2CBB-3465-05F8-DE75E5CDD9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26585" y="2077949"/>
            <a:ext cx="2122073" cy="1040518"/>
          </a:xfrm>
          <a:prstGeom prst="rect">
            <a:avLst/>
          </a:prstGeom>
        </p:spPr>
      </p:pic>
      <p:pic>
        <p:nvPicPr>
          <p:cNvPr id="35" name="Imagen 34" descr="Imagen que contiene Texto&#10;&#10;Descripción generada automáticamente">
            <a:extLst>
              <a:ext uri="{FF2B5EF4-FFF2-40B4-BE49-F238E27FC236}">
                <a16:creationId xmlns:a16="http://schemas.microsoft.com/office/drawing/2014/main" id="{26231271-78C0-C5DB-41F7-CA0B7496BFB8}"/>
              </a:ext>
            </a:extLst>
          </p:cNvPr>
          <p:cNvPicPr>
            <a:picLocks noChangeAspect="1"/>
          </p:cNvPicPr>
          <p:nvPr/>
        </p:nvPicPr>
        <p:blipFill rotWithShape="1">
          <a:blip r:embed="rId5">
            <a:extLst>
              <a:ext uri="{28A0092B-C50C-407E-A947-70E740481C1C}">
                <a14:useLocalDpi xmlns:a14="http://schemas.microsoft.com/office/drawing/2010/main" val="0"/>
              </a:ext>
            </a:extLst>
          </a:blip>
          <a:srcRect t="26578" b="23832"/>
          <a:stretch/>
        </p:blipFill>
        <p:spPr>
          <a:xfrm>
            <a:off x="4962739" y="2053158"/>
            <a:ext cx="4363846" cy="1090101"/>
          </a:xfrm>
          <a:prstGeom prst="rect">
            <a:avLst/>
          </a:prstGeom>
        </p:spPr>
      </p:pic>
      <p:pic>
        <p:nvPicPr>
          <p:cNvPr id="36" name="Imagen 35" descr="Interfaz de usuario gráfica, Texto, Aplicación&#10;&#10;Descripción generada automáticamente">
            <a:extLst>
              <a:ext uri="{FF2B5EF4-FFF2-40B4-BE49-F238E27FC236}">
                <a16:creationId xmlns:a16="http://schemas.microsoft.com/office/drawing/2014/main" id="{7338E9CB-B218-2862-ECED-D72F0A728B13}"/>
              </a:ext>
            </a:extLst>
          </p:cNvPr>
          <p:cNvPicPr>
            <a:picLocks noChangeAspect="1"/>
          </p:cNvPicPr>
          <p:nvPr/>
        </p:nvPicPr>
        <p:blipFill rotWithShape="1">
          <a:blip r:embed="rId6">
            <a:extLst>
              <a:ext uri="{28A0092B-C50C-407E-A947-70E740481C1C}">
                <a14:useLocalDpi xmlns:a14="http://schemas.microsoft.com/office/drawing/2010/main" val="0"/>
              </a:ext>
            </a:extLst>
          </a:blip>
          <a:srcRect l="14563" t="33630" r="12548" b="25181"/>
          <a:stretch/>
        </p:blipFill>
        <p:spPr>
          <a:xfrm>
            <a:off x="5576824" y="3473814"/>
            <a:ext cx="3655398" cy="1040518"/>
          </a:xfrm>
          <a:prstGeom prst="rect">
            <a:avLst/>
          </a:prstGeom>
        </p:spPr>
      </p:pic>
      <p:pic>
        <p:nvPicPr>
          <p:cNvPr id="37" name="Imagen 36" descr="Logotipo&#10;&#10;Descripción generada automáticamente">
            <a:extLst>
              <a:ext uri="{FF2B5EF4-FFF2-40B4-BE49-F238E27FC236}">
                <a16:creationId xmlns:a16="http://schemas.microsoft.com/office/drawing/2014/main" id="{820E2FA2-81DF-0AF9-EAB1-262DE5BD3E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4167" y="2298670"/>
            <a:ext cx="2407710" cy="489567"/>
          </a:xfrm>
          <a:prstGeom prst="rect">
            <a:avLst/>
          </a:prstGeom>
        </p:spPr>
      </p:pic>
      <p:pic>
        <p:nvPicPr>
          <p:cNvPr id="38" name="Imagen 37" descr="Logotipo, nombre de la empresa&#10;&#10;Descripción generada automáticamente">
            <a:extLst>
              <a:ext uri="{FF2B5EF4-FFF2-40B4-BE49-F238E27FC236}">
                <a16:creationId xmlns:a16="http://schemas.microsoft.com/office/drawing/2014/main" id="{60D528A2-148D-143D-AC68-1ABF8DC30183}"/>
              </a:ext>
            </a:extLst>
          </p:cNvPr>
          <p:cNvPicPr>
            <a:picLocks noChangeAspect="1"/>
          </p:cNvPicPr>
          <p:nvPr/>
        </p:nvPicPr>
        <p:blipFill rotWithShape="1">
          <a:blip r:embed="rId8">
            <a:extLst>
              <a:ext uri="{28A0092B-C50C-407E-A947-70E740481C1C}">
                <a14:useLocalDpi xmlns:a14="http://schemas.microsoft.com/office/drawing/2010/main" val="0"/>
              </a:ext>
            </a:extLst>
          </a:blip>
          <a:srcRect l="26414" r="28058"/>
          <a:stretch/>
        </p:blipFill>
        <p:spPr>
          <a:xfrm>
            <a:off x="3515624" y="3299289"/>
            <a:ext cx="1562571" cy="1728863"/>
          </a:xfrm>
          <a:prstGeom prst="rect">
            <a:avLst/>
          </a:prstGeom>
        </p:spPr>
      </p:pic>
      <p:pic>
        <p:nvPicPr>
          <p:cNvPr id="39" name="Imagen 38" descr="Imagen que contiene Diagrama&#10;&#10;Descripción generada automáticamente">
            <a:extLst>
              <a:ext uri="{FF2B5EF4-FFF2-40B4-BE49-F238E27FC236}">
                <a16:creationId xmlns:a16="http://schemas.microsoft.com/office/drawing/2014/main" id="{149799CE-9D5A-A30A-B67B-2D6CA2408A22}"/>
              </a:ext>
            </a:extLst>
          </p:cNvPr>
          <p:cNvPicPr>
            <a:picLocks noChangeAspect="1"/>
          </p:cNvPicPr>
          <p:nvPr/>
        </p:nvPicPr>
        <p:blipFill rotWithShape="1">
          <a:blip r:embed="rId9">
            <a:extLst>
              <a:ext uri="{28A0092B-C50C-407E-A947-70E740481C1C}">
                <a14:useLocalDpi xmlns:a14="http://schemas.microsoft.com/office/drawing/2010/main" val="0"/>
              </a:ext>
            </a:extLst>
          </a:blip>
          <a:srcRect l="28616" r="27145"/>
          <a:stretch/>
        </p:blipFill>
        <p:spPr>
          <a:xfrm>
            <a:off x="9658347" y="3228065"/>
            <a:ext cx="1504953" cy="1713657"/>
          </a:xfrm>
          <a:prstGeom prst="rect">
            <a:avLst/>
          </a:prstGeom>
        </p:spPr>
      </p:pic>
      <p:pic>
        <p:nvPicPr>
          <p:cNvPr id="40" name="Imagen 39" descr="Icono&#10;&#10;Descripción generada automáticamente con confianza media">
            <a:extLst>
              <a:ext uri="{FF2B5EF4-FFF2-40B4-BE49-F238E27FC236}">
                <a16:creationId xmlns:a16="http://schemas.microsoft.com/office/drawing/2014/main" id="{CEA064FA-66D1-B1B5-074F-019E5C527CBD}"/>
              </a:ext>
            </a:extLst>
          </p:cNvPr>
          <p:cNvPicPr>
            <a:picLocks noChangeAspect="1"/>
          </p:cNvPicPr>
          <p:nvPr/>
        </p:nvPicPr>
        <p:blipFill rotWithShape="1">
          <a:blip r:embed="rId10">
            <a:extLst>
              <a:ext uri="{28A0092B-C50C-407E-A947-70E740481C1C}">
                <a14:useLocalDpi xmlns:a14="http://schemas.microsoft.com/office/drawing/2010/main" val="0"/>
              </a:ext>
            </a:extLst>
          </a:blip>
          <a:srcRect l="35251" t="3575" r="24325"/>
          <a:stretch/>
        </p:blipFill>
        <p:spPr>
          <a:xfrm>
            <a:off x="3714145" y="1918937"/>
            <a:ext cx="1248594" cy="1500293"/>
          </a:xfrm>
          <a:prstGeom prst="rect">
            <a:avLst/>
          </a:prstGeom>
        </p:spPr>
      </p:pic>
      <p:pic>
        <p:nvPicPr>
          <p:cNvPr id="41" name="Imagen 40" descr="Imagen que contiene Icono&#10;&#10;Descripción generada automáticamente">
            <a:extLst>
              <a:ext uri="{FF2B5EF4-FFF2-40B4-BE49-F238E27FC236}">
                <a16:creationId xmlns:a16="http://schemas.microsoft.com/office/drawing/2014/main" id="{DD038696-5E12-424C-0D63-BF8A41AD3B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05500" y="5442942"/>
            <a:ext cx="2732531" cy="577864"/>
          </a:xfrm>
          <a:prstGeom prst="rect">
            <a:avLst/>
          </a:prstGeom>
        </p:spPr>
      </p:pic>
    </p:spTree>
    <p:extLst>
      <p:ext uri="{BB962C8B-B14F-4D97-AF65-F5344CB8AC3E}">
        <p14:creationId xmlns:p14="http://schemas.microsoft.com/office/powerpoint/2010/main" val="2838279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7DB14-F734-EE4E-8EC9-9A8326163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54A99-D808-83E2-1DE4-5D97914F3C69}"/>
              </a:ext>
            </a:extLst>
          </p:cNvPr>
          <p:cNvSpPr>
            <a:spLocks noGrp="1"/>
          </p:cNvSpPr>
          <p:nvPr>
            <p:ph type="title"/>
          </p:nvPr>
        </p:nvSpPr>
        <p:spPr>
          <a:xfrm>
            <a:off x="780010" y="195391"/>
            <a:ext cx="10515600" cy="602631"/>
          </a:xfrm>
        </p:spPr>
        <p:txBody>
          <a:bodyPr/>
          <a:lstStyle/>
          <a:p>
            <a:pPr algn="ctr"/>
            <a:r>
              <a:rPr lang="en-ZA" sz="2400" dirty="0"/>
              <a:t>Botswana Public Universities: Graduates by ISCED Field of Study, 2021 to 2023</a:t>
            </a:r>
          </a:p>
        </p:txBody>
      </p:sp>
      <p:pic>
        <p:nvPicPr>
          <p:cNvPr id="6" name="Content Placeholder 5">
            <a:extLst>
              <a:ext uri="{FF2B5EF4-FFF2-40B4-BE49-F238E27FC236}">
                <a16:creationId xmlns:a16="http://schemas.microsoft.com/office/drawing/2014/main" id="{9C1A55D4-EBA3-EB52-5B1A-7C1897321A17}"/>
              </a:ext>
            </a:extLst>
          </p:cNvPr>
          <p:cNvPicPr>
            <a:picLocks noGrp="1" noChangeAspect="1"/>
          </p:cNvPicPr>
          <p:nvPr>
            <p:ph idx="1"/>
          </p:nvPr>
        </p:nvPicPr>
        <p:blipFill>
          <a:blip r:embed="rId2"/>
          <a:stretch>
            <a:fillRect/>
          </a:stretch>
        </p:blipFill>
        <p:spPr>
          <a:xfrm>
            <a:off x="1729048" y="1211264"/>
            <a:ext cx="8080826" cy="4903689"/>
          </a:xfrm>
          <a:prstGeom prst="rect">
            <a:avLst/>
          </a:prstGeom>
        </p:spPr>
      </p:pic>
    </p:spTree>
    <p:extLst>
      <p:ext uri="{BB962C8B-B14F-4D97-AF65-F5344CB8AC3E}">
        <p14:creationId xmlns:p14="http://schemas.microsoft.com/office/powerpoint/2010/main" val="694235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BD539-36BE-F7D9-AEB9-E7AB40F00F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AE6325-8EFA-8510-8ACC-82D12565BBEE}"/>
              </a:ext>
            </a:extLst>
          </p:cNvPr>
          <p:cNvSpPr>
            <a:spLocks noGrp="1"/>
          </p:cNvSpPr>
          <p:nvPr>
            <p:ph type="title"/>
          </p:nvPr>
        </p:nvSpPr>
        <p:spPr>
          <a:xfrm>
            <a:off x="780010" y="195391"/>
            <a:ext cx="10515600" cy="602631"/>
          </a:xfrm>
        </p:spPr>
        <p:txBody>
          <a:bodyPr/>
          <a:lstStyle/>
          <a:p>
            <a:pPr algn="ctr"/>
            <a:r>
              <a:rPr lang="en-ZA" sz="2400" dirty="0"/>
              <a:t>Botswana: Enrolments in Public and Private Universities and International Enrolments, 2021 - 2023</a:t>
            </a:r>
          </a:p>
        </p:txBody>
      </p:sp>
      <p:pic>
        <p:nvPicPr>
          <p:cNvPr id="7" name="Content Placeholder 6">
            <a:extLst>
              <a:ext uri="{FF2B5EF4-FFF2-40B4-BE49-F238E27FC236}">
                <a16:creationId xmlns:a16="http://schemas.microsoft.com/office/drawing/2014/main" id="{6FAAA2AD-6A2A-2EBD-BD8F-B8A4F909AD53}"/>
              </a:ext>
            </a:extLst>
          </p:cNvPr>
          <p:cNvPicPr>
            <a:picLocks noGrp="1" noChangeAspect="1"/>
          </p:cNvPicPr>
          <p:nvPr>
            <p:ph idx="1"/>
          </p:nvPr>
        </p:nvPicPr>
        <p:blipFill>
          <a:blip r:embed="rId2"/>
          <a:stretch>
            <a:fillRect/>
          </a:stretch>
        </p:blipFill>
        <p:spPr>
          <a:xfrm>
            <a:off x="923166" y="1361245"/>
            <a:ext cx="9356678" cy="2285834"/>
          </a:xfrm>
          <a:prstGeom prst="rect">
            <a:avLst/>
          </a:prstGeom>
        </p:spPr>
      </p:pic>
      <p:pic>
        <p:nvPicPr>
          <p:cNvPr id="8" name="Picture 7">
            <a:extLst>
              <a:ext uri="{FF2B5EF4-FFF2-40B4-BE49-F238E27FC236}">
                <a16:creationId xmlns:a16="http://schemas.microsoft.com/office/drawing/2014/main" id="{8B38636C-0280-1597-BB31-46D97EF08C6D}"/>
              </a:ext>
            </a:extLst>
          </p:cNvPr>
          <p:cNvPicPr>
            <a:picLocks noChangeAspect="1"/>
          </p:cNvPicPr>
          <p:nvPr/>
        </p:nvPicPr>
        <p:blipFill>
          <a:blip r:embed="rId3"/>
          <a:stretch>
            <a:fillRect/>
          </a:stretch>
        </p:blipFill>
        <p:spPr>
          <a:xfrm>
            <a:off x="2912875" y="3918039"/>
            <a:ext cx="4718209" cy="2005410"/>
          </a:xfrm>
          <a:prstGeom prst="rect">
            <a:avLst/>
          </a:prstGeom>
        </p:spPr>
      </p:pic>
    </p:spTree>
    <p:extLst>
      <p:ext uri="{BB962C8B-B14F-4D97-AF65-F5344CB8AC3E}">
        <p14:creationId xmlns:p14="http://schemas.microsoft.com/office/powerpoint/2010/main" val="2977009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CCA82-D966-C6CD-3841-874DEF8EF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65046C-A1AF-20B7-CDEC-E445D567904C}"/>
              </a:ext>
            </a:extLst>
          </p:cNvPr>
          <p:cNvSpPr>
            <a:spLocks noGrp="1"/>
          </p:cNvSpPr>
          <p:nvPr>
            <p:ph type="title"/>
          </p:nvPr>
        </p:nvSpPr>
        <p:spPr>
          <a:xfrm>
            <a:off x="780010" y="195391"/>
            <a:ext cx="10515600" cy="602631"/>
          </a:xfrm>
        </p:spPr>
        <p:txBody>
          <a:bodyPr/>
          <a:lstStyle/>
          <a:p>
            <a:pPr algn="ctr"/>
            <a:r>
              <a:rPr lang="en-ZA" sz="2400" dirty="0"/>
              <a:t>Great Zimbabwe University graduates by ICED sub-field 2021 - 2023</a:t>
            </a:r>
          </a:p>
        </p:txBody>
      </p:sp>
      <p:pic>
        <p:nvPicPr>
          <p:cNvPr id="6" name="Content Placeholder 5">
            <a:extLst>
              <a:ext uri="{FF2B5EF4-FFF2-40B4-BE49-F238E27FC236}">
                <a16:creationId xmlns:a16="http://schemas.microsoft.com/office/drawing/2014/main" id="{BC9BF668-DD45-7F81-B452-D23B9ED31C33}"/>
              </a:ext>
            </a:extLst>
          </p:cNvPr>
          <p:cNvPicPr>
            <a:picLocks noGrp="1" noChangeAspect="1"/>
          </p:cNvPicPr>
          <p:nvPr>
            <p:ph idx="1"/>
          </p:nvPr>
        </p:nvPicPr>
        <p:blipFill>
          <a:blip r:embed="rId2"/>
          <a:stretch>
            <a:fillRect/>
          </a:stretch>
        </p:blipFill>
        <p:spPr>
          <a:xfrm>
            <a:off x="1539932" y="798022"/>
            <a:ext cx="7676804" cy="5644342"/>
          </a:xfrm>
          <a:prstGeom prst="rect">
            <a:avLst/>
          </a:prstGeom>
        </p:spPr>
      </p:pic>
    </p:spTree>
    <p:extLst>
      <p:ext uri="{BB962C8B-B14F-4D97-AF65-F5344CB8AC3E}">
        <p14:creationId xmlns:p14="http://schemas.microsoft.com/office/powerpoint/2010/main" val="3355604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4D49B-5B99-E781-8EAC-F1F245830E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48D4AB-A603-6774-A53B-F4F4E59FBDE8}"/>
              </a:ext>
            </a:extLst>
          </p:cNvPr>
          <p:cNvSpPr>
            <a:spLocks noGrp="1"/>
          </p:cNvSpPr>
          <p:nvPr>
            <p:ph type="title"/>
          </p:nvPr>
        </p:nvSpPr>
        <p:spPr>
          <a:xfrm>
            <a:off x="780010" y="195391"/>
            <a:ext cx="10515600" cy="602631"/>
          </a:xfrm>
        </p:spPr>
        <p:txBody>
          <a:bodyPr/>
          <a:lstStyle/>
          <a:p>
            <a:pPr algn="ctr"/>
            <a:r>
              <a:rPr lang="en-ZA" sz="2400" dirty="0"/>
              <a:t>Great Zimbabwe University graduates by ICED sub-field 2021 - 2023</a:t>
            </a:r>
          </a:p>
        </p:txBody>
      </p:sp>
      <p:pic>
        <p:nvPicPr>
          <p:cNvPr id="7" name="Content Placeholder 6">
            <a:extLst>
              <a:ext uri="{FF2B5EF4-FFF2-40B4-BE49-F238E27FC236}">
                <a16:creationId xmlns:a16="http://schemas.microsoft.com/office/drawing/2014/main" id="{C4B548AF-490D-5510-1B0A-28F9C2BDC8FE}"/>
              </a:ext>
            </a:extLst>
          </p:cNvPr>
          <p:cNvPicPr>
            <a:picLocks noGrp="1" noChangeAspect="1"/>
          </p:cNvPicPr>
          <p:nvPr>
            <p:ph idx="1"/>
          </p:nvPr>
        </p:nvPicPr>
        <p:blipFill>
          <a:blip r:embed="rId2"/>
          <a:stretch>
            <a:fillRect/>
          </a:stretch>
        </p:blipFill>
        <p:spPr>
          <a:xfrm>
            <a:off x="1920240" y="868201"/>
            <a:ext cx="7024255" cy="5657289"/>
          </a:xfrm>
          <a:prstGeom prst="rect">
            <a:avLst/>
          </a:prstGeom>
        </p:spPr>
      </p:pic>
    </p:spTree>
    <p:extLst>
      <p:ext uri="{BB962C8B-B14F-4D97-AF65-F5344CB8AC3E}">
        <p14:creationId xmlns:p14="http://schemas.microsoft.com/office/powerpoint/2010/main" val="1308949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76DFC-FAC6-53A6-A213-CEA0C0C5CA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FAAE3-9F22-4F73-4BF7-478EB8F08082}"/>
              </a:ext>
            </a:extLst>
          </p:cNvPr>
          <p:cNvSpPr>
            <a:spLocks noGrp="1"/>
          </p:cNvSpPr>
          <p:nvPr>
            <p:ph type="title"/>
          </p:nvPr>
        </p:nvSpPr>
        <p:spPr>
          <a:xfrm>
            <a:off x="780010" y="195391"/>
            <a:ext cx="10515600" cy="602631"/>
          </a:xfrm>
        </p:spPr>
        <p:txBody>
          <a:bodyPr/>
          <a:lstStyle/>
          <a:p>
            <a:pPr algn="ctr"/>
            <a:r>
              <a:rPr lang="en-ZA" sz="2400" dirty="0"/>
              <a:t>Great Zimbabwe Academic Staff by Highest Qualification and Rank, 2021 - 2023</a:t>
            </a:r>
          </a:p>
        </p:txBody>
      </p:sp>
      <p:graphicFrame>
        <p:nvGraphicFramePr>
          <p:cNvPr id="5" name="Content Placeholder 8">
            <a:extLst>
              <a:ext uri="{FF2B5EF4-FFF2-40B4-BE49-F238E27FC236}">
                <a16:creationId xmlns:a16="http://schemas.microsoft.com/office/drawing/2014/main" id="{188047E2-ABA8-578B-FEC8-1D2818C05B15}"/>
              </a:ext>
            </a:extLst>
          </p:cNvPr>
          <p:cNvGraphicFramePr>
            <a:graphicFrameLocks noGrp="1"/>
          </p:cNvGraphicFramePr>
          <p:nvPr>
            <p:ph idx="1"/>
            <p:extLst>
              <p:ext uri="{D42A27DB-BD31-4B8C-83A1-F6EECF244321}">
                <p14:modId xmlns:p14="http://schemas.microsoft.com/office/powerpoint/2010/main" val="1506321573"/>
              </p:ext>
            </p:extLst>
          </p:nvPr>
        </p:nvGraphicFramePr>
        <p:xfrm>
          <a:off x="838200" y="877974"/>
          <a:ext cx="9574876" cy="32617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6C505E04-9111-723F-A7E2-A67DE512C2EB}"/>
              </a:ext>
            </a:extLst>
          </p:cNvPr>
          <p:cNvGraphicFramePr>
            <a:graphicFrameLocks noGrp="1"/>
          </p:cNvGraphicFramePr>
          <p:nvPr>
            <p:extLst>
              <p:ext uri="{D42A27DB-BD31-4B8C-83A1-F6EECF244321}">
                <p14:modId xmlns:p14="http://schemas.microsoft.com/office/powerpoint/2010/main" val="16062621"/>
              </p:ext>
            </p:extLst>
          </p:nvPr>
        </p:nvGraphicFramePr>
        <p:xfrm>
          <a:off x="2028305" y="4347556"/>
          <a:ext cx="7232066" cy="2036617"/>
        </p:xfrm>
        <a:graphic>
          <a:graphicData uri="http://schemas.openxmlformats.org/drawingml/2006/table">
            <a:tbl>
              <a:tblPr>
                <a:tableStyleId>{775DCB02-9BB8-47FD-8907-85C794F793BA}</a:tableStyleId>
              </a:tblPr>
              <a:tblGrid>
                <a:gridCol w="1709747">
                  <a:extLst>
                    <a:ext uri="{9D8B030D-6E8A-4147-A177-3AD203B41FA5}">
                      <a16:colId xmlns:a16="http://schemas.microsoft.com/office/drawing/2014/main" val="439834833"/>
                    </a:ext>
                  </a:extLst>
                </a:gridCol>
                <a:gridCol w="613591">
                  <a:extLst>
                    <a:ext uri="{9D8B030D-6E8A-4147-A177-3AD203B41FA5}">
                      <a16:colId xmlns:a16="http://schemas.microsoft.com/office/drawing/2014/main" val="543263829"/>
                    </a:ext>
                  </a:extLst>
                </a:gridCol>
                <a:gridCol w="613591">
                  <a:extLst>
                    <a:ext uri="{9D8B030D-6E8A-4147-A177-3AD203B41FA5}">
                      <a16:colId xmlns:a16="http://schemas.microsoft.com/office/drawing/2014/main" val="2433154090"/>
                    </a:ext>
                  </a:extLst>
                </a:gridCol>
                <a:gridCol w="613591">
                  <a:extLst>
                    <a:ext uri="{9D8B030D-6E8A-4147-A177-3AD203B41FA5}">
                      <a16:colId xmlns:a16="http://schemas.microsoft.com/office/drawing/2014/main" val="4091272525"/>
                    </a:ext>
                  </a:extLst>
                </a:gridCol>
                <a:gridCol w="613591">
                  <a:extLst>
                    <a:ext uri="{9D8B030D-6E8A-4147-A177-3AD203B41FA5}">
                      <a16:colId xmlns:a16="http://schemas.microsoft.com/office/drawing/2014/main" val="2459144029"/>
                    </a:ext>
                  </a:extLst>
                </a:gridCol>
                <a:gridCol w="613591">
                  <a:extLst>
                    <a:ext uri="{9D8B030D-6E8A-4147-A177-3AD203B41FA5}">
                      <a16:colId xmlns:a16="http://schemas.microsoft.com/office/drawing/2014/main" val="710796873"/>
                    </a:ext>
                  </a:extLst>
                </a:gridCol>
                <a:gridCol w="613591">
                  <a:extLst>
                    <a:ext uri="{9D8B030D-6E8A-4147-A177-3AD203B41FA5}">
                      <a16:colId xmlns:a16="http://schemas.microsoft.com/office/drawing/2014/main" val="1195023398"/>
                    </a:ext>
                  </a:extLst>
                </a:gridCol>
                <a:gridCol w="613591">
                  <a:extLst>
                    <a:ext uri="{9D8B030D-6E8A-4147-A177-3AD203B41FA5}">
                      <a16:colId xmlns:a16="http://schemas.microsoft.com/office/drawing/2014/main" val="2217781671"/>
                    </a:ext>
                  </a:extLst>
                </a:gridCol>
                <a:gridCol w="613591">
                  <a:extLst>
                    <a:ext uri="{9D8B030D-6E8A-4147-A177-3AD203B41FA5}">
                      <a16:colId xmlns:a16="http://schemas.microsoft.com/office/drawing/2014/main" val="2919480623"/>
                    </a:ext>
                  </a:extLst>
                </a:gridCol>
                <a:gridCol w="613591">
                  <a:extLst>
                    <a:ext uri="{9D8B030D-6E8A-4147-A177-3AD203B41FA5}">
                      <a16:colId xmlns:a16="http://schemas.microsoft.com/office/drawing/2014/main" val="3070160316"/>
                    </a:ext>
                  </a:extLst>
                </a:gridCol>
              </a:tblGrid>
              <a:tr h="253359">
                <a:tc rowSpan="3">
                  <a:txBody>
                    <a:bodyPr/>
                    <a:lstStyle/>
                    <a:p>
                      <a:pPr algn="ctr" fontAlgn="b"/>
                      <a:r>
                        <a:rPr lang="en-ZA" sz="1200" b="1" u="none" strike="noStrike" dirty="0">
                          <a:solidFill>
                            <a:srgbClr val="000000"/>
                          </a:solidFill>
                          <a:effectLst/>
                        </a:rPr>
                        <a:t> </a:t>
                      </a:r>
                      <a:endParaRPr lang="en-ZA" sz="1200" b="1" i="0" u="none" strike="noStrike" dirty="0">
                        <a:solidFill>
                          <a:srgbClr val="000000"/>
                        </a:solidFill>
                        <a:effectLst/>
                        <a:latin typeface="Aptos Narrow" panose="020B0004020202020204" pitchFamily="34" charset="0"/>
                      </a:endParaRPr>
                    </a:p>
                  </a:txBody>
                  <a:tcPr marL="7620" marR="7620" marT="7620" marB="0" anchor="b"/>
                </a:tc>
                <a:tc gridSpan="3">
                  <a:txBody>
                    <a:bodyPr/>
                    <a:lstStyle/>
                    <a:p>
                      <a:pPr algn="ctr" fontAlgn="b"/>
                      <a:r>
                        <a:rPr lang="en-ZA" sz="1200" b="1" u="none" strike="noStrike">
                          <a:solidFill>
                            <a:srgbClr val="000000"/>
                          </a:solidFill>
                          <a:effectLst/>
                        </a:rPr>
                        <a:t>Headcounts</a:t>
                      </a:r>
                      <a:endParaRPr lang="en-ZA" sz="1200" b="1" i="0" u="none" strike="noStrike">
                        <a:solidFill>
                          <a:srgbClr val="000000"/>
                        </a:solidFill>
                        <a:effectLst/>
                        <a:latin typeface="Aptos Narrow" panose="020B0004020202020204" pitchFamily="34" charset="0"/>
                      </a:endParaRPr>
                    </a:p>
                  </a:txBody>
                  <a:tcPr marL="7620" marR="7620" marT="7620" marB="0" anchor="b"/>
                </a:tc>
                <a:tc hMerge="1">
                  <a:txBody>
                    <a:bodyPr/>
                    <a:lstStyle/>
                    <a:p>
                      <a:endParaRPr lang="en-ZA"/>
                    </a:p>
                  </a:txBody>
                  <a:tcPr/>
                </a:tc>
                <a:tc hMerge="1">
                  <a:txBody>
                    <a:bodyPr/>
                    <a:lstStyle/>
                    <a:p>
                      <a:endParaRPr lang="en-ZA"/>
                    </a:p>
                  </a:txBody>
                  <a:tcPr/>
                </a:tc>
                <a:tc gridSpan="3">
                  <a:txBody>
                    <a:bodyPr/>
                    <a:lstStyle/>
                    <a:p>
                      <a:pPr algn="ctr" fontAlgn="ctr"/>
                      <a:r>
                        <a:rPr lang="en-ZA" sz="1200" b="1" u="none" strike="noStrike">
                          <a:solidFill>
                            <a:srgbClr val="000000"/>
                          </a:solidFill>
                          <a:effectLst/>
                        </a:rPr>
                        <a:t>Headcounts</a:t>
                      </a:r>
                      <a:endParaRPr lang="en-ZA" sz="1200" b="1" i="0" u="none" strike="noStrike">
                        <a:solidFill>
                          <a:srgbClr val="000000"/>
                        </a:solidFill>
                        <a:effectLst/>
                        <a:latin typeface="Aptos Narrow" panose="020B0004020202020204" pitchFamily="34" charset="0"/>
                      </a:endParaRPr>
                    </a:p>
                  </a:txBody>
                  <a:tcPr marL="7620" marR="7620" marT="7620" marB="0" anchor="ctr"/>
                </a:tc>
                <a:tc hMerge="1">
                  <a:txBody>
                    <a:bodyPr/>
                    <a:lstStyle/>
                    <a:p>
                      <a:endParaRPr lang="en-ZA"/>
                    </a:p>
                  </a:txBody>
                  <a:tcPr/>
                </a:tc>
                <a:tc hMerge="1">
                  <a:txBody>
                    <a:bodyPr/>
                    <a:lstStyle/>
                    <a:p>
                      <a:endParaRPr lang="en-ZA"/>
                    </a:p>
                  </a:txBody>
                  <a:tcPr/>
                </a:tc>
                <a:tc gridSpan="3">
                  <a:txBody>
                    <a:bodyPr/>
                    <a:lstStyle/>
                    <a:p>
                      <a:pPr algn="ctr" fontAlgn="ctr"/>
                      <a:r>
                        <a:rPr lang="en-ZA" sz="1200" b="1" u="none" strike="noStrike" dirty="0">
                          <a:solidFill>
                            <a:srgbClr val="000000"/>
                          </a:solidFill>
                          <a:effectLst/>
                        </a:rPr>
                        <a:t>Headcounts</a:t>
                      </a:r>
                      <a:endParaRPr lang="en-ZA" sz="1200" b="1" i="0" u="none" strike="noStrike" dirty="0">
                        <a:solidFill>
                          <a:srgbClr val="000000"/>
                        </a:solidFill>
                        <a:effectLst/>
                        <a:latin typeface="Aptos Narrow" panose="020B0004020202020204" pitchFamily="34" charset="0"/>
                      </a:endParaRPr>
                    </a:p>
                  </a:txBody>
                  <a:tcPr marL="7620" marR="7620" marT="7620" marB="0" anchor="ct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074272282"/>
                  </a:ext>
                </a:extLst>
              </a:tr>
              <a:tr h="253359">
                <a:tc vMerge="1">
                  <a:txBody>
                    <a:bodyPr/>
                    <a:lstStyle/>
                    <a:p>
                      <a:endParaRPr lang="en-ZA"/>
                    </a:p>
                  </a:txBody>
                  <a:tcPr/>
                </a:tc>
                <a:tc gridSpan="3">
                  <a:txBody>
                    <a:bodyPr/>
                    <a:lstStyle/>
                    <a:p>
                      <a:pPr algn="ctr" fontAlgn="ctr"/>
                      <a:r>
                        <a:rPr lang="en-ZA" sz="1200" b="1" u="none" strike="noStrike">
                          <a:solidFill>
                            <a:srgbClr val="000000"/>
                          </a:solidFill>
                          <a:effectLst/>
                        </a:rPr>
                        <a:t>2021</a:t>
                      </a:r>
                      <a:endParaRPr lang="en-ZA" sz="1200" b="1" i="0" u="none" strike="noStrike">
                        <a:solidFill>
                          <a:srgbClr val="000000"/>
                        </a:solidFill>
                        <a:effectLst/>
                        <a:latin typeface="Aptos Narrow" panose="020B0004020202020204" pitchFamily="34" charset="0"/>
                      </a:endParaRPr>
                    </a:p>
                  </a:txBody>
                  <a:tcPr marL="7620" marR="7620" marT="7620" marB="0" anchor="ctr"/>
                </a:tc>
                <a:tc hMerge="1">
                  <a:txBody>
                    <a:bodyPr/>
                    <a:lstStyle/>
                    <a:p>
                      <a:endParaRPr lang="en-ZA"/>
                    </a:p>
                  </a:txBody>
                  <a:tcPr/>
                </a:tc>
                <a:tc hMerge="1">
                  <a:txBody>
                    <a:bodyPr/>
                    <a:lstStyle/>
                    <a:p>
                      <a:endParaRPr lang="en-ZA"/>
                    </a:p>
                  </a:txBody>
                  <a:tcPr/>
                </a:tc>
                <a:tc gridSpan="3">
                  <a:txBody>
                    <a:bodyPr/>
                    <a:lstStyle/>
                    <a:p>
                      <a:pPr algn="ctr" fontAlgn="ctr"/>
                      <a:r>
                        <a:rPr lang="en-ZA" sz="1200" b="1" u="none" strike="noStrike">
                          <a:solidFill>
                            <a:srgbClr val="000000"/>
                          </a:solidFill>
                          <a:effectLst/>
                        </a:rPr>
                        <a:t>2022</a:t>
                      </a:r>
                      <a:endParaRPr lang="en-ZA" sz="1200" b="1" i="0" u="none" strike="noStrike">
                        <a:solidFill>
                          <a:srgbClr val="000000"/>
                        </a:solidFill>
                        <a:effectLst/>
                        <a:latin typeface="Aptos Narrow" panose="020B0004020202020204" pitchFamily="34" charset="0"/>
                      </a:endParaRPr>
                    </a:p>
                  </a:txBody>
                  <a:tcPr marL="7620" marR="7620" marT="7620" marB="0" anchor="ctr"/>
                </a:tc>
                <a:tc hMerge="1">
                  <a:txBody>
                    <a:bodyPr/>
                    <a:lstStyle/>
                    <a:p>
                      <a:endParaRPr lang="en-ZA"/>
                    </a:p>
                  </a:txBody>
                  <a:tcPr/>
                </a:tc>
                <a:tc hMerge="1">
                  <a:txBody>
                    <a:bodyPr/>
                    <a:lstStyle/>
                    <a:p>
                      <a:endParaRPr lang="en-ZA"/>
                    </a:p>
                  </a:txBody>
                  <a:tcPr/>
                </a:tc>
                <a:tc gridSpan="3">
                  <a:txBody>
                    <a:bodyPr/>
                    <a:lstStyle/>
                    <a:p>
                      <a:pPr algn="ctr" fontAlgn="ctr"/>
                      <a:r>
                        <a:rPr lang="en-ZA" sz="1200" b="1" u="none" strike="noStrike">
                          <a:solidFill>
                            <a:srgbClr val="000000"/>
                          </a:solidFill>
                          <a:effectLst/>
                        </a:rPr>
                        <a:t>2023</a:t>
                      </a:r>
                      <a:endParaRPr lang="en-ZA" sz="1200" b="1" i="0" u="none" strike="noStrike">
                        <a:solidFill>
                          <a:srgbClr val="000000"/>
                        </a:solidFill>
                        <a:effectLst/>
                        <a:latin typeface="Aptos Narrow" panose="020B0004020202020204" pitchFamily="34" charset="0"/>
                      </a:endParaRPr>
                    </a:p>
                  </a:txBody>
                  <a:tcPr marL="7620" marR="7620" marT="7620" marB="0" anchor="ctr"/>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535138494"/>
                  </a:ext>
                </a:extLst>
              </a:tr>
              <a:tr h="253359">
                <a:tc vMerge="1">
                  <a:txBody>
                    <a:bodyPr/>
                    <a:lstStyle/>
                    <a:p>
                      <a:endParaRPr lang="en-ZA"/>
                    </a:p>
                  </a:txBody>
                  <a:tcPr/>
                </a:tc>
                <a:tc>
                  <a:txBody>
                    <a:bodyPr/>
                    <a:lstStyle/>
                    <a:p>
                      <a:pPr algn="ctr" fontAlgn="b"/>
                      <a:r>
                        <a:rPr lang="en-ZA" sz="1200" b="1" u="none" strike="noStrike">
                          <a:solidFill>
                            <a:srgbClr val="000000"/>
                          </a:solidFill>
                          <a:effectLst/>
                        </a:rPr>
                        <a:t>Female</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r>
                        <a:rPr lang="en-ZA" sz="1200" b="1" u="none" strike="noStrike">
                          <a:solidFill>
                            <a:srgbClr val="000000"/>
                          </a:solidFill>
                          <a:effectLst/>
                        </a:rPr>
                        <a:t>Male </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b"/>
                      <a:r>
                        <a:rPr lang="en-ZA" sz="1200" b="1" u="none" strike="noStrike">
                          <a:solidFill>
                            <a:srgbClr val="000000"/>
                          </a:solidFill>
                          <a:effectLst/>
                        </a:rPr>
                        <a:t>Total</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ctr" fontAlgn="ctr"/>
                      <a:r>
                        <a:rPr lang="en-ZA" sz="1200" b="1" u="none" strike="noStrike">
                          <a:solidFill>
                            <a:srgbClr val="000000"/>
                          </a:solidFill>
                          <a:effectLst/>
                        </a:rPr>
                        <a:t>Female</a:t>
                      </a:r>
                      <a:endParaRPr lang="en-ZA" sz="12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ZA" sz="1200" b="1" u="none" strike="noStrike">
                          <a:solidFill>
                            <a:srgbClr val="000000"/>
                          </a:solidFill>
                          <a:effectLst/>
                        </a:rPr>
                        <a:t>Male </a:t>
                      </a:r>
                      <a:endParaRPr lang="en-ZA" sz="12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ZA" sz="1200" b="1" u="none" strike="noStrike">
                          <a:solidFill>
                            <a:srgbClr val="000000"/>
                          </a:solidFill>
                          <a:effectLst/>
                        </a:rPr>
                        <a:t>Total</a:t>
                      </a:r>
                      <a:endParaRPr lang="en-ZA" sz="12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ZA" sz="1200" b="1" u="none" strike="noStrike">
                          <a:solidFill>
                            <a:srgbClr val="000000"/>
                          </a:solidFill>
                          <a:effectLst/>
                        </a:rPr>
                        <a:t>Female</a:t>
                      </a:r>
                      <a:endParaRPr lang="en-ZA" sz="12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ZA" sz="1200" b="1" u="none" strike="noStrike">
                          <a:solidFill>
                            <a:srgbClr val="000000"/>
                          </a:solidFill>
                          <a:effectLst/>
                        </a:rPr>
                        <a:t>Male </a:t>
                      </a:r>
                      <a:endParaRPr lang="en-ZA" sz="1200" b="1" i="0" u="none" strike="noStrike">
                        <a:solidFill>
                          <a:srgbClr val="000000"/>
                        </a:solidFill>
                        <a:effectLst/>
                        <a:latin typeface="Aptos Narrow" panose="020B0004020202020204" pitchFamily="34" charset="0"/>
                      </a:endParaRPr>
                    </a:p>
                  </a:txBody>
                  <a:tcPr marL="7620" marR="7620" marT="7620" marB="0" anchor="ctr"/>
                </a:tc>
                <a:tc>
                  <a:txBody>
                    <a:bodyPr/>
                    <a:lstStyle/>
                    <a:p>
                      <a:pPr algn="ctr" fontAlgn="ctr"/>
                      <a:r>
                        <a:rPr lang="en-ZA" sz="1200" b="1" u="none" strike="noStrike">
                          <a:solidFill>
                            <a:srgbClr val="000000"/>
                          </a:solidFill>
                          <a:effectLst/>
                        </a:rPr>
                        <a:t>Total</a:t>
                      </a:r>
                      <a:endParaRPr lang="en-ZA" sz="1200" b="1" i="0" u="none" strike="noStrike">
                        <a:solidFill>
                          <a:srgbClr val="000000"/>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317652062"/>
                  </a:ext>
                </a:extLst>
              </a:tr>
              <a:tr h="253359">
                <a:tc>
                  <a:txBody>
                    <a:bodyPr/>
                    <a:lstStyle/>
                    <a:p>
                      <a:pPr algn="l" fontAlgn="b"/>
                      <a:r>
                        <a:rPr lang="en-ZA" sz="1200" b="0" u="none" strike="noStrike">
                          <a:solidFill>
                            <a:srgbClr val="000000"/>
                          </a:solidFill>
                          <a:effectLst/>
                        </a:rPr>
                        <a:t>Professors</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3</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13</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16</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3</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16</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19</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3</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16</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19</a:t>
                      </a:r>
                      <a:endParaRPr lang="en-ZA" sz="1200" b="1"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47584521"/>
                  </a:ext>
                </a:extLst>
              </a:tr>
              <a:tr h="253359">
                <a:tc>
                  <a:txBody>
                    <a:bodyPr/>
                    <a:lstStyle/>
                    <a:p>
                      <a:pPr algn="l" fontAlgn="b"/>
                      <a:r>
                        <a:rPr lang="en-ZA" sz="1200" b="0" u="none" strike="noStrike" dirty="0">
                          <a:solidFill>
                            <a:srgbClr val="000000"/>
                          </a:solidFill>
                          <a:effectLst/>
                        </a:rPr>
                        <a:t>Associate professors</a:t>
                      </a:r>
                      <a:endParaRPr lang="en-ZA"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4</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16</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20</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4</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21</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25</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3</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20</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23</a:t>
                      </a:r>
                      <a:endParaRPr lang="en-ZA" sz="1200" b="1"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733178638"/>
                  </a:ext>
                </a:extLst>
              </a:tr>
              <a:tr h="253359">
                <a:tc>
                  <a:txBody>
                    <a:bodyPr/>
                    <a:lstStyle/>
                    <a:p>
                      <a:pPr algn="l" fontAlgn="b"/>
                      <a:r>
                        <a:rPr lang="en-ZA" sz="1200" b="0" u="none" strike="noStrike">
                          <a:solidFill>
                            <a:srgbClr val="000000"/>
                          </a:solidFill>
                          <a:effectLst/>
                        </a:rPr>
                        <a:t>Senior lecturers</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12</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57</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69</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12</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60</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72</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16</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89</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105</a:t>
                      </a:r>
                      <a:endParaRPr lang="en-ZA" sz="1200" b="1"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147125623"/>
                  </a:ext>
                </a:extLst>
              </a:tr>
              <a:tr h="253359">
                <a:tc>
                  <a:txBody>
                    <a:bodyPr/>
                    <a:lstStyle/>
                    <a:p>
                      <a:pPr algn="l" fontAlgn="b"/>
                      <a:r>
                        <a:rPr lang="en-ZA" sz="1200" b="0" u="none" strike="noStrike">
                          <a:solidFill>
                            <a:srgbClr val="000000"/>
                          </a:solidFill>
                          <a:effectLst/>
                        </a:rPr>
                        <a:t>Lecturers</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70</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205</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275</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90</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215</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305</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79</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0" u="none" strike="noStrike">
                          <a:solidFill>
                            <a:srgbClr val="000000"/>
                          </a:solidFill>
                          <a:effectLst/>
                        </a:rPr>
                        <a:t>176</a:t>
                      </a:r>
                      <a:endParaRPr lang="en-ZA"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255</a:t>
                      </a:r>
                      <a:endParaRPr lang="en-ZA" sz="1200" b="1"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816575663"/>
                  </a:ext>
                </a:extLst>
              </a:tr>
              <a:tr h="263104">
                <a:tc>
                  <a:txBody>
                    <a:bodyPr/>
                    <a:lstStyle/>
                    <a:p>
                      <a:pPr algn="l" fontAlgn="b"/>
                      <a:r>
                        <a:rPr lang="en-ZA" sz="1200" b="1" u="none" strike="noStrike">
                          <a:solidFill>
                            <a:srgbClr val="000000"/>
                          </a:solidFill>
                          <a:effectLst/>
                        </a:rPr>
                        <a:t>Total</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100" b="1" u="none" strike="noStrike">
                          <a:solidFill>
                            <a:srgbClr val="000000"/>
                          </a:solidFill>
                          <a:effectLst/>
                        </a:rPr>
                        <a:t>89</a:t>
                      </a:r>
                      <a:endParaRPr lang="en-ZA" sz="11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100" b="1" u="none" strike="noStrike">
                          <a:solidFill>
                            <a:srgbClr val="000000"/>
                          </a:solidFill>
                          <a:effectLst/>
                        </a:rPr>
                        <a:t>291</a:t>
                      </a:r>
                      <a:endParaRPr lang="en-ZA" sz="11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100" b="1" u="none" strike="noStrike">
                          <a:solidFill>
                            <a:srgbClr val="000000"/>
                          </a:solidFill>
                          <a:effectLst/>
                        </a:rPr>
                        <a:t>380</a:t>
                      </a:r>
                      <a:endParaRPr lang="en-ZA" sz="11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100" b="1" u="none" strike="noStrike">
                          <a:solidFill>
                            <a:srgbClr val="000000"/>
                          </a:solidFill>
                          <a:effectLst/>
                        </a:rPr>
                        <a:t>109</a:t>
                      </a:r>
                      <a:endParaRPr lang="en-ZA" sz="11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100" b="1" u="none" strike="noStrike">
                          <a:solidFill>
                            <a:srgbClr val="000000"/>
                          </a:solidFill>
                          <a:effectLst/>
                        </a:rPr>
                        <a:t>312</a:t>
                      </a:r>
                      <a:endParaRPr lang="en-ZA" sz="11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200" b="1" u="none" strike="noStrike">
                          <a:solidFill>
                            <a:srgbClr val="000000"/>
                          </a:solidFill>
                          <a:effectLst/>
                        </a:rPr>
                        <a:t>421</a:t>
                      </a:r>
                      <a:endParaRPr lang="en-ZA" sz="12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100" b="1" u="none" strike="noStrike">
                          <a:solidFill>
                            <a:srgbClr val="000000"/>
                          </a:solidFill>
                          <a:effectLst/>
                        </a:rPr>
                        <a:t>101</a:t>
                      </a:r>
                      <a:endParaRPr lang="en-ZA" sz="11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100" b="1" u="none" strike="noStrike">
                          <a:solidFill>
                            <a:srgbClr val="000000"/>
                          </a:solidFill>
                          <a:effectLst/>
                        </a:rPr>
                        <a:t>301</a:t>
                      </a:r>
                      <a:endParaRPr lang="en-ZA" sz="1100" b="1"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r>
                        <a:rPr lang="en-ZA" sz="1100" b="1" u="none" strike="noStrike" dirty="0">
                          <a:solidFill>
                            <a:srgbClr val="000000"/>
                          </a:solidFill>
                          <a:effectLst/>
                        </a:rPr>
                        <a:t>402</a:t>
                      </a:r>
                      <a:endParaRPr lang="en-ZA" sz="1100" b="1"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08309704"/>
                  </a:ext>
                </a:extLst>
              </a:tr>
            </a:tbl>
          </a:graphicData>
        </a:graphic>
      </p:graphicFrame>
    </p:spTree>
    <p:extLst>
      <p:ext uri="{BB962C8B-B14F-4D97-AF65-F5344CB8AC3E}">
        <p14:creationId xmlns:p14="http://schemas.microsoft.com/office/powerpoint/2010/main" val="2022588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BE55A-9C41-BC2E-5C91-102161264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05AC4-9682-CCFB-2F7C-AED1AFA8FB18}"/>
              </a:ext>
            </a:extLst>
          </p:cNvPr>
          <p:cNvSpPr>
            <a:spLocks noGrp="1"/>
          </p:cNvSpPr>
          <p:nvPr>
            <p:ph type="title"/>
          </p:nvPr>
        </p:nvSpPr>
        <p:spPr>
          <a:xfrm>
            <a:off x="780010" y="195391"/>
            <a:ext cx="10515600" cy="602631"/>
          </a:xfrm>
        </p:spPr>
        <p:txBody>
          <a:bodyPr/>
          <a:lstStyle/>
          <a:p>
            <a:pPr algn="ctr"/>
            <a:r>
              <a:rPr lang="en-ZA" sz="2400" dirty="0"/>
              <a:t>University of Seychelles , Graduates in 2022 and 2023 by ISCED Field of Study</a:t>
            </a:r>
          </a:p>
        </p:txBody>
      </p:sp>
      <p:pic>
        <p:nvPicPr>
          <p:cNvPr id="8" name="Content Placeholder 7">
            <a:extLst>
              <a:ext uri="{FF2B5EF4-FFF2-40B4-BE49-F238E27FC236}">
                <a16:creationId xmlns:a16="http://schemas.microsoft.com/office/drawing/2014/main" id="{7B71E180-ED37-16A6-1425-315C7E53019F}"/>
              </a:ext>
            </a:extLst>
          </p:cNvPr>
          <p:cNvPicPr>
            <a:picLocks noGrp="1" noChangeAspect="1"/>
          </p:cNvPicPr>
          <p:nvPr>
            <p:ph idx="1"/>
          </p:nvPr>
        </p:nvPicPr>
        <p:blipFill>
          <a:blip r:embed="rId2"/>
          <a:stretch>
            <a:fillRect/>
          </a:stretch>
        </p:blipFill>
        <p:spPr>
          <a:xfrm>
            <a:off x="1398416" y="904887"/>
            <a:ext cx="9308377" cy="2766374"/>
          </a:xfrm>
          <a:prstGeom prst="rect">
            <a:avLst/>
          </a:prstGeom>
        </p:spPr>
      </p:pic>
      <p:pic>
        <p:nvPicPr>
          <p:cNvPr id="9" name="Picture 8">
            <a:extLst>
              <a:ext uri="{FF2B5EF4-FFF2-40B4-BE49-F238E27FC236}">
                <a16:creationId xmlns:a16="http://schemas.microsoft.com/office/drawing/2014/main" id="{AB90A84E-868A-980A-3F9F-EBF887947D37}"/>
              </a:ext>
            </a:extLst>
          </p:cNvPr>
          <p:cNvPicPr>
            <a:picLocks noChangeAspect="1"/>
          </p:cNvPicPr>
          <p:nvPr/>
        </p:nvPicPr>
        <p:blipFill>
          <a:blip r:embed="rId3"/>
          <a:stretch>
            <a:fillRect/>
          </a:stretch>
        </p:blipFill>
        <p:spPr>
          <a:xfrm>
            <a:off x="1398416" y="3671260"/>
            <a:ext cx="9308377" cy="2497545"/>
          </a:xfrm>
          <a:prstGeom prst="rect">
            <a:avLst/>
          </a:prstGeom>
        </p:spPr>
      </p:pic>
    </p:spTree>
    <p:extLst>
      <p:ext uri="{BB962C8B-B14F-4D97-AF65-F5344CB8AC3E}">
        <p14:creationId xmlns:p14="http://schemas.microsoft.com/office/powerpoint/2010/main" val="337459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B450A-977E-C441-595E-F50A4E6737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1F3836-70EE-B122-9D86-735E2D8C030B}"/>
              </a:ext>
            </a:extLst>
          </p:cNvPr>
          <p:cNvSpPr>
            <a:spLocks noGrp="1"/>
          </p:cNvSpPr>
          <p:nvPr>
            <p:ph type="title"/>
          </p:nvPr>
        </p:nvSpPr>
        <p:spPr>
          <a:xfrm>
            <a:off x="780010" y="195391"/>
            <a:ext cx="10515600" cy="602631"/>
          </a:xfrm>
        </p:spPr>
        <p:txBody>
          <a:bodyPr/>
          <a:lstStyle/>
          <a:p>
            <a:pPr algn="ctr"/>
            <a:r>
              <a:rPr lang="en-ZA" sz="2400" dirty="0"/>
              <a:t>Eswatini: Enrolments and Graduates in Public and Private Institutions, 2023</a:t>
            </a:r>
          </a:p>
        </p:txBody>
      </p:sp>
      <p:pic>
        <p:nvPicPr>
          <p:cNvPr id="7" name="Content Placeholder 6">
            <a:extLst>
              <a:ext uri="{FF2B5EF4-FFF2-40B4-BE49-F238E27FC236}">
                <a16:creationId xmlns:a16="http://schemas.microsoft.com/office/drawing/2014/main" id="{F2D2023D-BC65-57B1-8493-8E3939F1561D}"/>
              </a:ext>
            </a:extLst>
          </p:cNvPr>
          <p:cNvPicPr>
            <a:picLocks noGrp="1" noChangeAspect="1"/>
          </p:cNvPicPr>
          <p:nvPr>
            <p:ph idx="1"/>
          </p:nvPr>
        </p:nvPicPr>
        <p:blipFill>
          <a:blip r:embed="rId2"/>
          <a:stretch>
            <a:fillRect/>
          </a:stretch>
        </p:blipFill>
        <p:spPr>
          <a:xfrm>
            <a:off x="2099003" y="798022"/>
            <a:ext cx="5648459" cy="2755631"/>
          </a:xfrm>
          <a:prstGeom prst="rect">
            <a:avLst/>
          </a:prstGeom>
        </p:spPr>
      </p:pic>
      <p:pic>
        <p:nvPicPr>
          <p:cNvPr id="8" name="Picture 7">
            <a:extLst>
              <a:ext uri="{FF2B5EF4-FFF2-40B4-BE49-F238E27FC236}">
                <a16:creationId xmlns:a16="http://schemas.microsoft.com/office/drawing/2014/main" id="{517C339C-0C3C-33D2-6142-28088D2D3B1B}"/>
              </a:ext>
            </a:extLst>
          </p:cNvPr>
          <p:cNvPicPr>
            <a:picLocks noChangeAspect="1"/>
          </p:cNvPicPr>
          <p:nvPr/>
        </p:nvPicPr>
        <p:blipFill>
          <a:blip r:embed="rId3"/>
          <a:stretch>
            <a:fillRect/>
          </a:stretch>
        </p:blipFill>
        <p:spPr>
          <a:xfrm>
            <a:off x="2103199" y="3739949"/>
            <a:ext cx="5648459" cy="2755631"/>
          </a:xfrm>
          <a:prstGeom prst="rect">
            <a:avLst/>
          </a:prstGeom>
        </p:spPr>
      </p:pic>
    </p:spTree>
    <p:extLst>
      <p:ext uri="{BB962C8B-B14F-4D97-AF65-F5344CB8AC3E}">
        <p14:creationId xmlns:p14="http://schemas.microsoft.com/office/powerpoint/2010/main" val="4278147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C0B6A-1A1B-B69C-BA32-3CA245060F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C2CE3D-388A-D1B0-D87A-745B59884533}"/>
              </a:ext>
            </a:extLst>
          </p:cNvPr>
          <p:cNvSpPr>
            <a:spLocks noGrp="1"/>
          </p:cNvSpPr>
          <p:nvPr>
            <p:ph type="title"/>
          </p:nvPr>
        </p:nvSpPr>
        <p:spPr>
          <a:xfrm>
            <a:off x="780010" y="195391"/>
            <a:ext cx="10515600" cy="602631"/>
          </a:xfrm>
        </p:spPr>
        <p:txBody>
          <a:bodyPr/>
          <a:lstStyle/>
          <a:p>
            <a:pPr algn="ctr"/>
            <a:r>
              <a:rPr lang="en-ZA" sz="2400" dirty="0"/>
              <a:t>South Africa Public Universities: Changes in student success rates, 2022 to 2023</a:t>
            </a:r>
          </a:p>
        </p:txBody>
      </p:sp>
      <p:pic>
        <p:nvPicPr>
          <p:cNvPr id="6" name="Content Placeholder 5">
            <a:extLst>
              <a:ext uri="{FF2B5EF4-FFF2-40B4-BE49-F238E27FC236}">
                <a16:creationId xmlns:a16="http://schemas.microsoft.com/office/drawing/2014/main" id="{058DD2AF-EB65-0037-FCBA-C4AEA95FF4B5}"/>
              </a:ext>
            </a:extLst>
          </p:cNvPr>
          <p:cNvPicPr>
            <a:picLocks noGrp="1" noChangeAspect="1"/>
          </p:cNvPicPr>
          <p:nvPr>
            <p:ph idx="1"/>
          </p:nvPr>
        </p:nvPicPr>
        <p:blipFill>
          <a:blip r:embed="rId2"/>
          <a:stretch>
            <a:fillRect/>
          </a:stretch>
        </p:blipFill>
        <p:spPr>
          <a:xfrm>
            <a:off x="3316778" y="798022"/>
            <a:ext cx="5536277" cy="5864587"/>
          </a:xfrm>
          <a:prstGeom prst="rect">
            <a:avLst/>
          </a:prstGeom>
        </p:spPr>
      </p:pic>
    </p:spTree>
    <p:extLst>
      <p:ext uri="{BB962C8B-B14F-4D97-AF65-F5344CB8AC3E}">
        <p14:creationId xmlns:p14="http://schemas.microsoft.com/office/powerpoint/2010/main" val="3014491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4E67F-6509-EC2B-68D6-2FFB8549F1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9BF55E-6D1D-DD98-7292-A7D18A7731F7}"/>
              </a:ext>
            </a:extLst>
          </p:cNvPr>
          <p:cNvSpPr>
            <a:spLocks noGrp="1"/>
          </p:cNvSpPr>
          <p:nvPr>
            <p:ph type="title"/>
          </p:nvPr>
        </p:nvSpPr>
        <p:spPr>
          <a:xfrm>
            <a:off x="780010" y="195391"/>
            <a:ext cx="10515600" cy="602631"/>
          </a:xfrm>
        </p:spPr>
        <p:txBody>
          <a:bodyPr/>
          <a:lstStyle/>
          <a:p>
            <a:pPr algn="ctr"/>
            <a:r>
              <a:rPr lang="en-ZA" sz="2400" dirty="0"/>
              <a:t>South Africa: Throughput rates, 2017 Cohort (Excluding UNISA)</a:t>
            </a:r>
          </a:p>
        </p:txBody>
      </p:sp>
      <p:pic>
        <p:nvPicPr>
          <p:cNvPr id="7" name="Content Placeholder 6">
            <a:extLst>
              <a:ext uri="{FF2B5EF4-FFF2-40B4-BE49-F238E27FC236}">
                <a16:creationId xmlns:a16="http://schemas.microsoft.com/office/drawing/2014/main" id="{6174DAC4-633F-0616-F891-BB85B12F8826}"/>
              </a:ext>
            </a:extLst>
          </p:cNvPr>
          <p:cNvPicPr>
            <a:picLocks noGrp="1" noChangeAspect="1"/>
          </p:cNvPicPr>
          <p:nvPr>
            <p:ph idx="1"/>
          </p:nvPr>
        </p:nvPicPr>
        <p:blipFill>
          <a:blip r:embed="rId2"/>
          <a:stretch>
            <a:fillRect/>
          </a:stretch>
        </p:blipFill>
        <p:spPr>
          <a:xfrm>
            <a:off x="2552007" y="975467"/>
            <a:ext cx="6982691" cy="4834171"/>
          </a:xfrm>
          <a:prstGeom prst="rect">
            <a:avLst/>
          </a:prstGeom>
        </p:spPr>
      </p:pic>
    </p:spTree>
    <p:extLst>
      <p:ext uri="{BB962C8B-B14F-4D97-AF65-F5344CB8AC3E}">
        <p14:creationId xmlns:p14="http://schemas.microsoft.com/office/powerpoint/2010/main" val="4060410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94513-B103-5BC2-6D7C-DC2742E63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5348A-6BC0-7582-AB08-72C82D21B4AB}"/>
              </a:ext>
            </a:extLst>
          </p:cNvPr>
          <p:cNvSpPr>
            <a:spLocks noGrp="1"/>
          </p:cNvSpPr>
          <p:nvPr>
            <p:ph type="title"/>
          </p:nvPr>
        </p:nvSpPr>
        <p:spPr>
          <a:xfrm>
            <a:off x="780010" y="195391"/>
            <a:ext cx="10515600" cy="342879"/>
          </a:xfrm>
        </p:spPr>
        <p:txBody>
          <a:bodyPr/>
          <a:lstStyle/>
          <a:p>
            <a:pPr algn="ctr"/>
            <a:r>
              <a:rPr lang="en-ZA" sz="2400" dirty="0"/>
              <a:t>Zambia: Graduates according to ISCED field, 2024 </a:t>
            </a:r>
          </a:p>
        </p:txBody>
      </p:sp>
      <p:graphicFrame>
        <p:nvGraphicFramePr>
          <p:cNvPr id="5" name="Content Placeholder 4">
            <a:extLst>
              <a:ext uri="{FF2B5EF4-FFF2-40B4-BE49-F238E27FC236}">
                <a16:creationId xmlns:a16="http://schemas.microsoft.com/office/drawing/2014/main" id="{7B1E9BB1-A02E-8F92-30D5-56913D1EB2B9}"/>
              </a:ext>
            </a:extLst>
          </p:cNvPr>
          <p:cNvGraphicFramePr>
            <a:graphicFrameLocks noGrp="1"/>
          </p:cNvGraphicFramePr>
          <p:nvPr>
            <p:ph idx="1"/>
            <p:extLst>
              <p:ext uri="{D42A27DB-BD31-4B8C-83A1-F6EECF244321}">
                <p14:modId xmlns:p14="http://schemas.microsoft.com/office/powerpoint/2010/main" val="2606075459"/>
              </p:ext>
            </p:extLst>
          </p:nvPr>
        </p:nvGraphicFramePr>
        <p:xfrm>
          <a:off x="3008745" y="538270"/>
          <a:ext cx="4946534" cy="2278380"/>
        </p:xfrm>
        <a:graphic>
          <a:graphicData uri="http://schemas.openxmlformats.org/drawingml/2006/table">
            <a:tbl>
              <a:tblPr>
                <a:tableStyleId>{125E5076-3810-47DD-B79F-674D7AD40C01}</a:tableStyleId>
              </a:tblPr>
              <a:tblGrid>
                <a:gridCol w="3396829">
                  <a:extLst>
                    <a:ext uri="{9D8B030D-6E8A-4147-A177-3AD203B41FA5}">
                      <a16:colId xmlns:a16="http://schemas.microsoft.com/office/drawing/2014/main" val="715139624"/>
                    </a:ext>
                  </a:extLst>
                </a:gridCol>
                <a:gridCol w="798333">
                  <a:extLst>
                    <a:ext uri="{9D8B030D-6E8A-4147-A177-3AD203B41FA5}">
                      <a16:colId xmlns:a16="http://schemas.microsoft.com/office/drawing/2014/main" val="946972905"/>
                    </a:ext>
                  </a:extLst>
                </a:gridCol>
                <a:gridCol w="751372">
                  <a:extLst>
                    <a:ext uri="{9D8B030D-6E8A-4147-A177-3AD203B41FA5}">
                      <a16:colId xmlns:a16="http://schemas.microsoft.com/office/drawing/2014/main" val="3121667452"/>
                    </a:ext>
                  </a:extLst>
                </a:gridCol>
              </a:tblGrid>
              <a:tr h="171648">
                <a:tc>
                  <a:txBody>
                    <a:bodyPr/>
                    <a:lstStyle/>
                    <a:p>
                      <a:pPr algn="l" fontAlgn="b">
                        <a:buNone/>
                      </a:pPr>
                      <a:r>
                        <a:rPr lang="en-ZA" sz="1100" u="none" strike="noStrike" dirty="0">
                          <a:effectLst/>
                        </a:rPr>
                        <a:t>Field of study</a:t>
                      </a:r>
                      <a:endParaRPr lang="en-ZA" sz="1100" b="1"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ZA" sz="1100" u="none" strike="noStrike">
                          <a:effectLst/>
                        </a:rPr>
                        <a:t>Graduates</a:t>
                      </a:r>
                      <a:endParaRPr lang="en-ZA" sz="1100" b="1"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ZA" sz="1100" u="none" strike="noStrike">
                          <a:effectLst/>
                        </a:rPr>
                        <a:t>% of Total</a:t>
                      </a:r>
                      <a:endParaRPr lang="en-ZA" sz="1100" b="1"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543152366"/>
                  </a:ext>
                </a:extLst>
              </a:tr>
              <a:tr h="171648">
                <a:tc>
                  <a:txBody>
                    <a:bodyPr/>
                    <a:lstStyle/>
                    <a:p>
                      <a:pPr algn="l" fontAlgn="b">
                        <a:buNone/>
                      </a:pPr>
                      <a:r>
                        <a:rPr lang="en-ZA" sz="1100" u="none" strike="noStrike" dirty="0">
                          <a:effectLst/>
                        </a:rPr>
                        <a:t>01 Education </a:t>
                      </a:r>
                      <a:endParaRPr lang="en-ZA"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4515</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15.7%</a:t>
                      </a:r>
                      <a:endParaRPr lang="en-ZA"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979605659"/>
                  </a:ext>
                </a:extLst>
              </a:tr>
              <a:tr h="171648">
                <a:tc>
                  <a:txBody>
                    <a:bodyPr/>
                    <a:lstStyle/>
                    <a:p>
                      <a:pPr algn="l" fontAlgn="b">
                        <a:buNone/>
                      </a:pPr>
                      <a:r>
                        <a:rPr lang="en-ZA" sz="1100" u="none" strike="noStrike">
                          <a:effectLst/>
                        </a:rPr>
                        <a:t>02 Arts and humanities</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1219</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4.2%</a:t>
                      </a:r>
                      <a:endParaRPr lang="en-ZA"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610898544"/>
                  </a:ext>
                </a:extLst>
              </a:tr>
              <a:tr h="171648">
                <a:tc>
                  <a:txBody>
                    <a:bodyPr/>
                    <a:lstStyle/>
                    <a:p>
                      <a:pPr algn="l" fontAlgn="b">
                        <a:buNone/>
                      </a:pPr>
                      <a:r>
                        <a:rPr lang="en-ZA" sz="1100" u="none" strike="noStrike" dirty="0">
                          <a:effectLst/>
                        </a:rPr>
                        <a:t>03 Social sciences, journalism and information</a:t>
                      </a:r>
                      <a:endParaRPr lang="en-ZA"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956</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3.3%</a:t>
                      </a:r>
                      <a:endParaRPr lang="en-ZA"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06165666"/>
                  </a:ext>
                </a:extLst>
              </a:tr>
              <a:tr h="171648">
                <a:tc>
                  <a:txBody>
                    <a:bodyPr/>
                    <a:lstStyle/>
                    <a:p>
                      <a:pPr algn="l" fontAlgn="b">
                        <a:buNone/>
                      </a:pPr>
                      <a:r>
                        <a:rPr lang="en-ZA" sz="1100" u="none" strike="noStrike">
                          <a:effectLst/>
                        </a:rPr>
                        <a:t>04 Business, administration and law</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3221</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11.2%</a:t>
                      </a:r>
                      <a:endParaRPr lang="en-ZA"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078387475"/>
                  </a:ext>
                </a:extLst>
              </a:tr>
              <a:tr h="171648">
                <a:tc>
                  <a:txBody>
                    <a:bodyPr/>
                    <a:lstStyle/>
                    <a:p>
                      <a:pPr algn="l" fontAlgn="b">
                        <a:buNone/>
                      </a:pPr>
                      <a:r>
                        <a:rPr lang="en-ZA" sz="1100" u="none" strike="noStrike" dirty="0">
                          <a:effectLst/>
                        </a:rPr>
                        <a:t>05 Natural sciences, mathematics and statistics</a:t>
                      </a:r>
                      <a:endParaRPr lang="en-ZA"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780</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2.7%</a:t>
                      </a:r>
                      <a:endParaRPr lang="en-ZA"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884334927"/>
                  </a:ext>
                </a:extLst>
              </a:tr>
              <a:tr h="171648">
                <a:tc>
                  <a:txBody>
                    <a:bodyPr/>
                    <a:lstStyle/>
                    <a:p>
                      <a:pPr algn="l" fontAlgn="b">
                        <a:buNone/>
                      </a:pPr>
                      <a:r>
                        <a:rPr lang="fr-FR" sz="1100" u="none" strike="noStrike">
                          <a:effectLst/>
                        </a:rPr>
                        <a:t>06 Information and communication technologies</a:t>
                      </a:r>
                      <a:endParaRPr lang="fr-FR"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dirty="0">
                          <a:effectLst/>
                        </a:rPr>
                        <a:t>880</a:t>
                      </a:r>
                      <a:endParaRPr lang="en-ZA"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3.1%</a:t>
                      </a:r>
                      <a:endParaRPr lang="en-ZA"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953018020"/>
                  </a:ext>
                </a:extLst>
              </a:tr>
              <a:tr h="171648">
                <a:tc>
                  <a:txBody>
                    <a:bodyPr/>
                    <a:lstStyle/>
                    <a:p>
                      <a:pPr algn="l" fontAlgn="b">
                        <a:buNone/>
                      </a:pPr>
                      <a:r>
                        <a:rPr lang="en-ZA" sz="1100" u="none" strike="noStrike">
                          <a:effectLst/>
                        </a:rPr>
                        <a:t>07 Engineering, manufacturing and construction</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990</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3.4%</a:t>
                      </a:r>
                      <a:endParaRPr lang="en-ZA"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063232694"/>
                  </a:ext>
                </a:extLst>
              </a:tr>
              <a:tr h="171648">
                <a:tc>
                  <a:txBody>
                    <a:bodyPr/>
                    <a:lstStyle/>
                    <a:p>
                      <a:pPr algn="l" fontAlgn="b">
                        <a:buNone/>
                      </a:pPr>
                      <a:r>
                        <a:rPr lang="en-ZA" sz="1100" u="none" strike="noStrike">
                          <a:effectLst/>
                        </a:rPr>
                        <a:t>08 Agriculture, forestry. Fisheries and veterinary</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220</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dirty="0">
                          <a:effectLst/>
                        </a:rPr>
                        <a:t>0.8%</a:t>
                      </a:r>
                      <a:endParaRPr lang="en-ZA" sz="11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572031568"/>
                  </a:ext>
                </a:extLst>
              </a:tr>
              <a:tr h="171648">
                <a:tc>
                  <a:txBody>
                    <a:bodyPr/>
                    <a:lstStyle/>
                    <a:p>
                      <a:pPr algn="l" fontAlgn="b">
                        <a:buNone/>
                      </a:pPr>
                      <a:r>
                        <a:rPr lang="en-ZA" sz="1100" u="none" strike="noStrike">
                          <a:effectLst/>
                        </a:rPr>
                        <a:t>09 Health and Welfare</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15803</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55.0%</a:t>
                      </a:r>
                      <a:endParaRPr lang="en-ZA"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356502012"/>
                  </a:ext>
                </a:extLst>
              </a:tr>
              <a:tr h="171648">
                <a:tc>
                  <a:txBody>
                    <a:bodyPr/>
                    <a:lstStyle/>
                    <a:p>
                      <a:pPr algn="l" fontAlgn="b">
                        <a:buNone/>
                      </a:pPr>
                      <a:r>
                        <a:rPr lang="en-ZA" sz="1100" u="none" strike="noStrike">
                          <a:effectLst/>
                        </a:rPr>
                        <a:t>10 Services</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145</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dirty="0">
                          <a:effectLst/>
                        </a:rPr>
                        <a:t>0.5%</a:t>
                      </a:r>
                      <a:endParaRPr lang="en-ZA" sz="11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885949435"/>
                  </a:ext>
                </a:extLst>
              </a:tr>
              <a:tr h="171648">
                <a:tc>
                  <a:txBody>
                    <a:bodyPr/>
                    <a:lstStyle/>
                    <a:p>
                      <a:pPr algn="l" fontAlgn="b">
                        <a:buNone/>
                      </a:pPr>
                      <a:r>
                        <a:rPr lang="en-ZA" sz="1100" u="none" strike="noStrike" dirty="0">
                          <a:effectLst/>
                        </a:rPr>
                        <a:t>Not Known of unspecified</a:t>
                      </a:r>
                      <a:endParaRPr lang="en-ZA"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0</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dirty="0">
                          <a:effectLst/>
                        </a:rPr>
                        <a:t>0.0%</a:t>
                      </a:r>
                      <a:endParaRPr lang="en-ZA" sz="11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658127643"/>
                  </a:ext>
                </a:extLst>
              </a:tr>
              <a:tr h="171648">
                <a:tc>
                  <a:txBody>
                    <a:bodyPr/>
                    <a:lstStyle/>
                    <a:p>
                      <a:pPr algn="l" fontAlgn="b">
                        <a:buNone/>
                      </a:pPr>
                      <a:r>
                        <a:rPr lang="en-ZA" sz="1100" u="none" strike="noStrike">
                          <a:effectLst/>
                        </a:rPr>
                        <a:t>Total: All fields of education </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a:effectLst/>
                        </a:rPr>
                        <a:t>28729</a:t>
                      </a:r>
                      <a:endParaRPr lang="en-ZA"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r" fontAlgn="b">
                        <a:buNone/>
                      </a:pPr>
                      <a:r>
                        <a:rPr lang="en-ZA" sz="1100" u="none" strike="noStrike" dirty="0">
                          <a:effectLst/>
                        </a:rPr>
                        <a:t>100.0%</a:t>
                      </a:r>
                      <a:endParaRPr lang="en-ZA" sz="11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384195466"/>
                  </a:ext>
                </a:extLst>
              </a:tr>
            </a:tbl>
          </a:graphicData>
        </a:graphic>
      </p:graphicFrame>
      <p:graphicFrame>
        <p:nvGraphicFramePr>
          <p:cNvPr id="6" name="Chart 5">
            <a:extLst>
              <a:ext uri="{FF2B5EF4-FFF2-40B4-BE49-F238E27FC236}">
                <a16:creationId xmlns:a16="http://schemas.microsoft.com/office/drawing/2014/main" id="{DB58B044-525B-9DF0-8D0D-6F46AB22FDB7}"/>
              </a:ext>
            </a:extLst>
          </p:cNvPr>
          <p:cNvGraphicFramePr>
            <a:graphicFrameLocks/>
          </p:cNvGraphicFramePr>
          <p:nvPr>
            <p:extLst>
              <p:ext uri="{D42A27DB-BD31-4B8C-83A1-F6EECF244321}">
                <p14:modId xmlns:p14="http://schemas.microsoft.com/office/powerpoint/2010/main" val="2482349353"/>
              </p:ext>
            </p:extLst>
          </p:nvPr>
        </p:nvGraphicFramePr>
        <p:xfrm>
          <a:off x="662248" y="2985959"/>
          <a:ext cx="8929254" cy="36766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2942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95AC7647-2268-D15A-47E3-A7E6EF9B3F72}"/>
              </a:ext>
            </a:extLst>
          </p:cNvPr>
          <p:cNvSpPr/>
          <p:nvPr/>
        </p:nvSpPr>
        <p:spPr>
          <a:xfrm>
            <a:off x="0" y="1644660"/>
            <a:ext cx="12192000" cy="5213340"/>
          </a:xfrm>
          <a:prstGeom prst="rect">
            <a:avLst/>
          </a:prstGeom>
          <a:solidFill>
            <a:srgbClr val="903F98"/>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6" name="Imagen 15" descr="Imagen que contiene pez, oscuro&#10;&#10;Descripción generada automáticamente">
            <a:extLst>
              <a:ext uri="{FF2B5EF4-FFF2-40B4-BE49-F238E27FC236}">
                <a16:creationId xmlns:a16="http://schemas.microsoft.com/office/drawing/2014/main" id="{75AFA66F-D2E8-5BC1-DC2E-4D44C228A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703392">
            <a:off x="3664492" y="835184"/>
            <a:ext cx="13577694" cy="5959133"/>
          </a:xfrm>
          <a:prstGeom prst="rect">
            <a:avLst/>
          </a:prstGeom>
        </p:spPr>
      </p:pic>
      <p:sp>
        <p:nvSpPr>
          <p:cNvPr id="2" name="Título 1">
            <a:extLst>
              <a:ext uri="{FF2B5EF4-FFF2-40B4-BE49-F238E27FC236}">
                <a16:creationId xmlns:a16="http://schemas.microsoft.com/office/drawing/2014/main" id="{00B4555A-38AC-D3B8-414A-06B94AC299F4}"/>
              </a:ext>
            </a:extLst>
          </p:cNvPr>
          <p:cNvSpPr>
            <a:spLocks noGrp="1"/>
          </p:cNvSpPr>
          <p:nvPr>
            <p:ph type="title"/>
          </p:nvPr>
        </p:nvSpPr>
        <p:spPr>
          <a:xfrm>
            <a:off x="838200" y="291231"/>
            <a:ext cx="10515600" cy="1325563"/>
          </a:xfrm>
        </p:spPr>
        <p:txBody>
          <a:bodyPr/>
          <a:lstStyle/>
          <a:p>
            <a:r>
              <a:rPr lang="en-US" dirty="0"/>
              <a:t>Youth Mobility for Africa</a:t>
            </a:r>
          </a:p>
        </p:txBody>
      </p:sp>
      <p:sp>
        <p:nvSpPr>
          <p:cNvPr id="4" name="Marcador de contenido 3">
            <a:extLst>
              <a:ext uri="{FF2B5EF4-FFF2-40B4-BE49-F238E27FC236}">
                <a16:creationId xmlns:a16="http://schemas.microsoft.com/office/drawing/2014/main" id="{AFBB4E4E-BFF1-F984-08CF-1C842FF2A9EC}"/>
              </a:ext>
            </a:extLst>
          </p:cNvPr>
          <p:cNvSpPr>
            <a:spLocks noGrp="1"/>
          </p:cNvSpPr>
          <p:nvPr>
            <p:ph sz="half" idx="1"/>
          </p:nvPr>
        </p:nvSpPr>
        <p:spPr>
          <a:xfrm>
            <a:off x="838200" y="2075661"/>
            <a:ext cx="5181600" cy="4351338"/>
          </a:xfrm>
        </p:spPr>
        <p:txBody>
          <a:bodyPr>
            <a:normAutofit fontScale="47500" lnSpcReduction="20000"/>
          </a:bodyPr>
          <a:lstStyle/>
          <a:p>
            <a:pPr marL="0" indent="0">
              <a:lnSpc>
                <a:spcPct val="170000"/>
              </a:lnSpc>
              <a:buNone/>
            </a:pPr>
            <a:r>
              <a:rPr lang="en-US" dirty="0">
                <a:solidFill>
                  <a:schemeClr val="bg1"/>
                </a:solidFill>
              </a:rPr>
              <a:t>The flagship initiative on </a:t>
            </a:r>
            <a:r>
              <a:rPr lang="en-US" b="1" dirty="0">
                <a:solidFill>
                  <a:srgbClr val="F9B233"/>
                </a:solidFill>
              </a:rPr>
              <a:t>Youth Mobility for Africa </a:t>
            </a:r>
            <a:r>
              <a:rPr lang="en-US" dirty="0">
                <a:solidFill>
                  <a:schemeClr val="bg1"/>
                </a:solidFill>
              </a:rPr>
              <a:t>promotes opportunities for learning mobility on the continent and between Africa and the EU. </a:t>
            </a:r>
          </a:p>
          <a:p>
            <a:pPr marL="0" indent="0">
              <a:lnSpc>
                <a:spcPct val="170000"/>
              </a:lnSpc>
              <a:buNone/>
            </a:pPr>
            <a:r>
              <a:rPr lang="en-US" dirty="0">
                <a:solidFill>
                  <a:schemeClr val="bg1"/>
                </a:solidFill>
              </a:rPr>
              <a:t>It supports cooperation in higher education and skills development, strengthens regional and continental </a:t>
            </a:r>
            <a:r>
              <a:rPr lang="en-US" dirty="0" err="1">
                <a:solidFill>
                  <a:schemeClr val="bg1"/>
                </a:solidFill>
              </a:rPr>
              <a:t>harmonisation</a:t>
            </a:r>
            <a:r>
              <a:rPr lang="en-US" dirty="0">
                <a:solidFill>
                  <a:schemeClr val="bg1"/>
                </a:solidFill>
              </a:rPr>
              <a:t> mechanisms, while promoting Africa as a study destination. Thereby, the initiative contributes to youth empowerment for sustainable employability and active citizenship. </a:t>
            </a:r>
          </a:p>
          <a:p>
            <a:pPr marL="0" indent="0">
              <a:lnSpc>
                <a:spcPct val="170000"/>
              </a:lnSpc>
              <a:buNone/>
            </a:pPr>
            <a:r>
              <a:rPr lang="en-US" b="1" dirty="0">
                <a:solidFill>
                  <a:srgbClr val="F9B233"/>
                </a:solidFill>
              </a:rPr>
              <a:t>The Youth Mobility for Africa flagship initiative is part of the Global Gateway Africa-Europe Investment Package. </a:t>
            </a:r>
          </a:p>
        </p:txBody>
      </p:sp>
      <p:pic>
        <p:nvPicPr>
          <p:cNvPr id="7" name="Marcador de contenido 6">
            <a:extLst>
              <a:ext uri="{FF2B5EF4-FFF2-40B4-BE49-F238E27FC236}">
                <a16:creationId xmlns:a16="http://schemas.microsoft.com/office/drawing/2014/main" id="{1A3F51C9-E4EE-8DA0-11C4-34BEA409691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6385973" y="2452222"/>
            <a:ext cx="3174301" cy="1906747"/>
          </a:xfrm>
        </p:spPr>
      </p:pic>
      <p:pic>
        <p:nvPicPr>
          <p:cNvPr id="6" name="Imagen 5" descr="Un dibujo con letras&#10;&#10;Descripción generada automáticamente con confianza baja">
            <a:extLst>
              <a:ext uri="{FF2B5EF4-FFF2-40B4-BE49-F238E27FC236}">
                <a16:creationId xmlns:a16="http://schemas.microsoft.com/office/drawing/2014/main" id="{14283892-2D10-F484-D0DD-F27BD09DA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2517" y="6061235"/>
            <a:ext cx="1805763" cy="543577"/>
          </a:xfrm>
          <a:prstGeom prst="rect">
            <a:avLst/>
          </a:prstGeom>
        </p:spPr>
      </p:pic>
      <p:pic>
        <p:nvPicPr>
          <p:cNvPr id="8" name="Picture 7" descr="A black flag with white stars&#10;&#10;Description automatically generated">
            <a:extLst>
              <a:ext uri="{FF2B5EF4-FFF2-40B4-BE49-F238E27FC236}">
                <a16:creationId xmlns:a16="http://schemas.microsoft.com/office/drawing/2014/main" id="{4C3A1915-76EE-DD47-02AE-FF6CE9444C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67214" y="3162300"/>
            <a:ext cx="1291066" cy="876147"/>
          </a:xfrm>
          <a:prstGeom prst="rect">
            <a:avLst/>
          </a:prstGeom>
        </p:spPr>
      </p:pic>
    </p:spTree>
    <p:extLst>
      <p:ext uri="{BB962C8B-B14F-4D97-AF65-F5344CB8AC3E}">
        <p14:creationId xmlns:p14="http://schemas.microsoft.com/office/powerpoint/2010/main" val="608573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CBF26-271D-71FF-F8BA-9EA652FC221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767135F-8BD5-5DA7-28E4-C965D827464D}"/>
              </a:ext>
            </a:extLst>
          </p:cNvPr>
          <p:cNvSpPr>
            <a:spLocks noGrp="1"/>
          </p:cNvSpPr>
          <p:nvPr>
            <p:ph type="title"/>
          </p:nvPr>
        </p:nvSpPr>
        <p:spPr>
          <a:xfrm>
            <a:off x="838200" y="2460955"/>
            <a:ext cx="10515600" cy="1374977"/>
          </a:xfrm>
        </p:spPr>
        <p:txBody>
          <a:bodyPr>
            <a:normAutofit/>
          </a:bodyPr>
          <a:lstStyle/>
          <a:p>
            <a:pPr algn="ctr"/>
            <a:r>
              <a:rPr lang="en-GB" sz="4000" dirty="0"/>
              <a:t>Performance indicators</a:t>
            </a:r>
          </a:p>
        </p:txBody>
      </p:sp>
    </p:spTree>
    <p:extLst>
      <p:ext uri="{BB962C8B-B14F-4D97-AF65-F5344CB8AC3E}">
        <p14:creationId xmlns:p14="http://schemas.microsoft.com/office/powerpoint/2010/main" val="1004368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8705E-ABEE-CCD2-0B81-43E9F0FD6B6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55B92B6-204D-8211-C97E-4E72ACC3CBCD}"/>
              </a:ext>
            </a:extLst>
          </p:cNvPr>
          <p:cNvSpPr>
            <a:spLocks noGrp="1"/>
          </p:cNvSpPr>
          <p:nvPr>
            <p:ph type="title"/>
          </p:nvPr>
        </p:nvSpPr>
        <p:spPr>
          <a:xfrm>
            <a:off x="838200" y="117676"/>
            <a:ext cx="10515600" cy="929727"/>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77598908-96D0-5F84-20EF-B0B4F3A25235}"/>
              </a:ext>
            </a:extLst>
          </p:cNvPr>
          <p:cNvSpPr>
            <a:spLocks noGrp="1"/>
          </p:cNvSpPr>
          <p:nvPr>
            <p:ph idx="1"/>
          </p:nvPr>
        </p:nvSpPr>
        <p:spPr>
          <a:xfrm>
            <a:off x="838200" y="1238293"/>
            <a:ext cx="10515600" cy="4381414"/>
          </a:xfrm>
        </p:spPr>
        <p:txBody>
          <a:bodyPr>
            <a:normAutofit/>
          </a:bodyPr>
          <a:lstStyle/>
          <a:p>
            <a:pPr marL="457200" lvl="1" indent="0">
              <a:buNone/>
            </a:pPr>
            <a:r>
              <a:rPr lang="en-ZA" sz="1800" dirty="0"/>
              <a:t>Higher Education indicators that can be developed from the data templates:</a:t>
            </a:r>
          </a:p>
          <a:p>
            <a:pPr marL="457200" lvl="1" indent="0">
              <a:buNone/>
            </a:pPr>
            <a:r>
              <a:rPr lang="en-ZA" sz="1800" u="sng" dirty="0"/>
              <a:t>UNESCO Indicators</a:t>
            </a:r>
            <a:r>
              <a:rPr lang="en-ZA" sz="1800" dirty="0"/>
              <a:t>:</a:t>
            </a:r>
          </a:p>
          <a:p>
            <a:pPr lvl="1">
              <a:buFont typeface="Wingdings" panose="05000000000000000000" pitchFamily="2" charset="2"/>
              <a:buChar char="§"/>
            </a:pPr>
            <a:r>
              <a:rPr lang="en-ZA" sz="1800" dirty="0"/>
              <a:t>Higher Education Gross Enrolment Ratio (GER).</a:t>
            </a:r>
          </a:p>
          <a:p>
            <a:pPr lvl="1">
              <a:buFont typeface="Wingdings" panose="05000000000000000000" pitchFamily="2" charset="2"/>
              <a:buChar char="§"/>
            </a:pPr>
            <a:r>
              <a:rPr lang="en-ZA" sz="1800" dirty="0"/>
              <a:t>Total public expenditure on public higher education (current and capital) expressed as a percentage of Gross National Income (GNI). GNI is also referred to as the Gross National Product (GDP).</a:t>
            </a:r>
          </a:p>
          <a:p>
            <a:pPr lvl="1">
              <a:buFont typeface="Wingdings" panose="05000000000000000000" pitchFamily="2" charset="2"/>
              <a:buChar char="§"/>
            </a:pPr>
            <a:r>
              <a:rPr lang="en-ZA" sz="1800" dirty="0"/>
              <a:t>Public current expenditure per student as % of Gross National Income (GNI) per capita. GNI is also referred to as Gross National Product (GNP).</a:t>
            </a:r>
          </a:p>
          <a:p>
            <a:pPr lvl="1">
              <a:buFont typeface="Wingdings" panose="05000000000000000000" pitchFamily="2" charset="2"/>
              <a:buChar char="§"/>
            </a:pPr>
            <a:r>
              <a:rPr lang="en-ZA" sz="1800" dirty="0"/>
              <a:t>Percentage distribution of students in higher education by ISCED sub-fields of education.</a:t>
            </a:r>
          </a:p>
          <a:p>
            <a:pPr lvl="1">
              <a:buFont typeface="Wingdings" panose="05000000000000000000" pitchFamily="2" charset="2"/>
              <a:buChar char="§"/>
            </a:pPr>
            <a:r>
              <a:rPr lang="en-ZA" sz="1800" dirty="0"/>
              <a:t>Percentage distribution of graduates in higher education by ISCED sub-fields of education.</a:t>
            </a:r>
          </a:p>
          <a:p>
            <a:pPr lvl="1">
              <a:buFont typeface="Wingdings" panose="05000000000000000000" pitchFamily="2" charset="2"/>
              <a:buChar char="§"/>
            </a:pPr>
            <a:r>
              <a:rPr lang="en-ZA" sz="1800" dirty="0"/>
              <a:t>Percentage enrolment in private higher education institutions.</a:t>
            </a:r>
          </a:p>
          <a:p>
            <a:pPr lvl="1">
              <a:buFont typeface="Wingdings" panose="05000000000000000000" pitchFamily="2" charset="2"/>
              <a:buChar char="§"/>
            </a:pPr>
            <a:r>
              <a:rPr lang="en-ZA" sz="1800" dirty="0"/>
              <a:t>Percentage of academic staff in private higher education institutions.</a:t>
            </a:r>
          </a:p>
          <a:p>
            <a:endParaRPr lang="en-GB" dirty="0"/>
          </a:p>
        </p:txBody>
      </p:sp>
    </p:spTree>
    <p:extLst>
      <p:ext uri="{BB962C8B-B14F-4D97-AF65-F5344CB8AC3E}">
        <p14:creationId xmlns:p14="http://schemas.microsoft.com/office/powerpoint/2010/main" val="4109649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F33BD-F287-2145-91AB-B539D26A6E8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055FC9F-E652-C358-4866-13E192FADCEB}"/>
              </a:ext>
            </a:extLst>
          </p:cNvPr>
          <p:cNvSpPr>
            <a:spLocks noGrp="1"/>
          </p:cNvSpPr>
          <p:nvPr>
            <p:ph type="title"/>
          </p:nvPr>
        </p:nvSpPr>
        <p:spPr>
          <a:xfrm>
            <a:off x="838200" y="500062"/>
            <a:ext cx="10515600" cy="929727"/>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B283A80C-6D60-F2E8-9A72-574959A28E83}"/>
              </a:ext>
            </a:extLst>
          </p:cNvPr>
          <p:cNvSpPr>
            <a:spLocks noGrp="1"/>
          </p:cNvSpPr>
          <p:nvPr>
            <p:ph idx="1"/>
          </p:nvPr>
        </p:nvSpPr>
        <p:spPr>
          <a:xfrm>
            <a:off x="838200" y="1654233"/>
            <a:ext cx="10515600" cy="3965474"/>
          </a:xfrm>
        </p:spPr>
        <p:txBody>
          <a:bodyPr>
            <a:normAutofit/>
          </a:bodyPr>
          <a:lstStyle/>
          <a:p>
            <a:pPr marL="457200" lvl="1" indent="0">
              <a:buNone/>
            </a:pPr>
            <a:r>
              <a:rPr lang="en-ZA" sz="1800" u="sng" dirty="0"/>
              <a:t>Additional Higher Education Indicators that can be developed from the data collected</a:t>
            </a:r>
            <a:r>
              <a:rPr lang="en-ZA" sz="1800" dirty="0"/>
              <a:t>:</a:t>
            </a:r>
          </a:p>
          <a:p>
            <a:pPr marL="457200" lvl="1" indent="0">
              <a:buNone/>
            </a:pPr>
            <a:endParaRPr lang="en-ZA" sz="1800" dirty="0"/>
          </a:p>
          <a:p>
            <a:pPr lvl="1">
              <a:buFont typeface="Wingdings" panose="05000000000000000000" pitchFamily="2" charset="2"/>
              <a:buChar char="Ø"/>
            </a:pPr>
            <a:r>
              <a:rPr lang="en-ZA" sz="1800" dirty="0"/>
              <a:t>Percentage international students in higher education.</a:t>
            </a:r>
          </a:p>
          <a:p>
            <a:pPr lvl="1">
              <a:buFont typeface="Wingdings" panose="05000000000000000000" pitchFamily="2" charset="2"/>
              <a:buChar char="Ø"/>
            </a:pPr>
            <a:r>
              <a:rPr lang="en-ZA" sz="1800" dirty="0"/>
              <a:t>Percentage international academic staff in higher education.</a:t>
            </a:r>
          </a:p>
          <a:p>
            <a:pPr lvl="1">
              <a:buFont typeface="Wingdings" panose="05000000000000000000" pitchFamily="2" charset="2"/>
              <a:buChar char="Ø"/>
            </a:pPr>
            <a:r>
              <a:rPr lang="en-ZA" sz="1800" dirty="0"/>
              <a:t>Percentage academic staff by sub-field of education.</a:t>
            </a:r>
          </a:p>
          <a:p>
            <a:pPr lvl="1">
              <a:buFont typeface="Wingdings" panose="05000000000000000000" pitchFamily="2" charset="2"/>
              <a:buChar char="Ø"/>
            </a:pPr>
            <a:r>
              <a:rPr lang="en-ZA" sz="1800" dirty="0"/>
              <a:t>Percentage academic staff by highest qualification.</a:t>
            </a:r>
          </a:p>
          <a:p>
            <a:pPr lvl="1">
              <a:buFont typeface="Wingdings" panose="05000000000000000000" pitchFamily="2" charset="2"/>
              <a:buChar char="Ø"/>
            </a:pPr>
            <a:r>
              <a:rPr lang="en-ZA" sz="1800" dirty="0"/>
              <a:t>Percentage academic staff by rank.</a:t>
            </a:r>
          </a:p>
          <a:p>
            <a:pPr lvl="1">
              <a:buFont typeface="Wingdings" panose="05000000000000000000" pitchFamily="2" charset="2"/>
              <a:buChar char="Ø"/>
            </a:pPr>
            <a:endParaRPr lang="en-ZA" sz="1400" dirty="0"/>
          </a:p>
          <a:p>
            <a:endParaRPr lang="en-GB" dirty="0"/>
          </a:p>
        </p:txBody>
      </p:sp>
    </p:spTree>
    <p:extLst>
      <p:ext uri="{BB962C8B-B14F-4D97-AF65-F5344CB8AC3E}">
        <p14:creationId xmlns:p14="http://schemas.microsoft.com/office/powerpoint/2010/main" val="4097785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CDA04-B017-6371-91DD-CF3C0367FA4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18445D7-144F-6D56-3E4F-DBF4E68E5592}"/>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CE8AD8D9-9A1C-A405-261A-7B9845572F4E}"/>
              </a:ext>
            </a:extLst>
          </p:cNvPr>
          <p:cNvSpPr>
            <a:spLocks noGrp="1"/>
          </p:cNvSpPr>
          <p:nvPr>
            <p:ph idx="1"/>
          </p:nvPr>
        </p:nvSpPr>
        <p:spPr>
          <a:xfrm>
            <a:off x="389313" y="881149"/>
            <a:ext cx="11190316" cy="5295815"/>
          </a:xfrm>
        </p:spPr>
        <p:txBody>
          <a:bodyPr>
            <a:normAutofit/>
          </a:bodyPr>
          <a:lstStyle/>
          <a:p>
            <a:pPr marL="0" indent="0">
              <a:buNone/>
            </a:pPr>
            <a:endParaRPr lang="en-ZA" sz="1900" dirty="0"/>
          </a:p>
          <a:p>
            <a:pPr lvl="1">
              <a:lnSpc>
                <a:spcPct val="100000"/>
              </a:lnSpc>
              <a:spcBef>
                <a:spcPts val="0"/>
              </a:spcBef>
            </a:pPr>
            <a:endParaRPr lang="en-ZA" sz="1500" dirty="0"/>
          </a:p>
          <a:p>
            <a:pPr marL="266700" indent="-84138">
              <a:lnSpc>
                <a:spcPct val="100000"/>
              </a:lnSpc>
              <a:spcBef>
                <a:spcPts val="600"/>
              </a:spcBef>
              <a:buNone/>
            </a:pPr>
            <a:r>
              <a:rPr lang="en-ZA" sz="1200" dirty="0"/>
              <a:t>Source of definitions and method of calculation: UNESCO Institute for Statistics (2009). Education Indicators Technical Guidelines</a:t>
            </a:r>
          </a:p>
          <a:p>
            <a:pPr marL="266700" indent="-84138">
              <a:buNone/>
            </a:pPr>
            <a:endParaRPr lang="en-ZA" sz="1200" dirty="0"/>
          </a:p>
          <a:p>
            <a:pPr marL="266700" indent="-84138">
              <a:buNone/>
            </a:pPr>
            <a:endParaRPr lang="en-GB" sz="1200" dirty="0"/>
          </a:p>
        </p:txBody>
      </p:sp>
      <p:sp>
        <p:nvSpPr>
          <p:cNvPr id="6" name="TextBox 5">
            <a:extLst>
              <a:ext uri="{FF2B5EF4-FFF2-40B4-BE49-F238E27FC236}">
                <a16:creationId xmlns:a16="http://schemas.microsoft.com/office/drawing/2014/main" id="{68BD432C-CFEE-B1CB-0EB3-565EA88CE047}"/>
              </a:ext>
            </a:extLst>
          </p:cNvPr>
          <p:cNvSpPr txBox="1"/>
          <p:nvPr/>
        </p:nvSpPr>
        <p:spPr>
          <a:xfrm>
            <a:off x="389313" y="963968"/>
            <a:ext cx="11413374" cy="369332"/>
          </a:xfrm>
          <a:prstGeom prst="rect">
            <a:avLst/>
          </a:prstGeom>
          <a:noFill/>
        </p:spPr>
        <p:txBody>
          <a:bodyPr wrap="square">
            <a:spAutoFit/>
          </a:bodyPr>
          <a:lstStyle/>
          <a:p>
            <a:pPr marL="182563" indent="-182563"/>
            <a:r>
              <a:rPr lang="en-ZA" dirty="0"/>
              <a:t>1. </a:t>
            </a:r>
            <a:r>
              <a:rPr lang="en-ZA" sz="1600" dirty="0"/>
              <a:t>UNESCO Higher Education Indicators that can be calculated from the data collected for the SADC Higher Education Data Base</a:t>
            </a:r>
          </a:p>
        </p:txBody>
      </p:sp>
      <p:graphicFrame>
        <p:nvGraphicFramePr>
          <p:cNvPr id="9" name="Table 8">
            <a:extLst>
              <a:ext uri="{FF2B5EF4-FFF2-40B4-BE49-F238E27FC236}">
                <a16:creationId xmlns:a16="http://schemas.microsoft.com/office/drawing/2014/main" id="{7EBF941E-4E1B-753E-BCDB-E818C27B4FC2}"/>
              </a:ext>
            </a:extLst>
          </p:cNvPr>
          <p:cNvGraphicFramePr>
            <a:graphicFrameLocks noGrp="1"/>
          </p:cNvGraphicFramePr>
          <p:nvPr>
            <p:extLst>
              <p:ext uri="{D42A27DB-BD31-4B8C-83A1-F6EECF244321}">
                <p14:modId xmlns:p14="http://schemas.microsoft.com/office/powerpoint/2010/main" val="233066010"/>
              </p:ext>
            </p:extLst>
          </p:nvPr>
        </p:nvGraphicFramePr>
        <p:xfrm>
          <a:off x="612371" y="1778568"/>
          <a:ext cx="10676312" cy="4078356"/>
        </p:xfrm>
        <a:graphic>
          <a:graphicData uri="http://schemas.openxmlformats.org/drawingml/2006/table">
            <a:tbl>
              <a:tblPr/>
              <a:tblGrid>
                <a:gridCol w="2669078">
                  <a:extLst>
                    <a:ext uri="{9D8B030D-6E8A-4147-A177-3AD203B41FA5}">
                      <a16:colId xmlns:a16="http://schemas.microsoft.com/office/drawing/2014/main" val="3361435723"/>
                    </a:ext>
                  </a:extLst>
                </a:gridCol>
                <a:gridCol w="2669078">
                  <a:extLst>
                    <a:ext uri="{9D8B030D-6E8A-4147-A177-3AD203B41FA5}">
                      <a16:colId xmlns:a16="http://schemas.microsoft.com/office/drawing/2014/main" val="4268643113"/>
                    </a:ext>
                  </a:extLst>
                </a:gridCol>
                <a:gridCol w="2669078">
                  <a:extLst>
                    <a:ext uri="{9D8B030D-6E8A-4147-A177-3AD203B41FA5}">
                      <a16:colId xmlns:a16="http://schemas.microsoft.com/office/drawing/2014/main" val="2184035758"/>
                    </a:ext>
                  </a:extLst>
                </a:gridCol>
                <a:gridCol w="2669078">
                  <a:extLst>
                    <a:ext uri="{9D8B030D-6E8A-4147-A177-3AD203B41FA5}">
                      <a16:colId xmlns:a16="http://schemas.microsoft.com/office/drawing/2014/main" val="3345979"/>
                    </a:ext>
                  </a:extLst>
                </a:gridCol>
              </a:tblGrid>
              <a:tr h="141561">
                <a:tc>
                  <a:txBody>
                    <a:bodyPr/>
                    <a:lstStyle/>
                    <a:p>
                      <a:pPr algn="ctr" fontAlgn="b">
                        <a:buNone/>
                      </a:pPr>
                      <a:r>
                        <a:rPr lang="en-ZA" sz="1400" b="1" i="0" u="none" strike="noStrike" dirty="0">
                          <a:solidFill>
                            <a:srgbClr val="000000"/>
                          </a:solidFill>
                          <a:effectLst/>
                          <a:latin typeface="Calibri" panose="020F0502020204030204" pitchFamily="34" charset="0"/>
                        </a:rPr>
                        <a:t>Indicator</a:t>
                      </a:r>
                    </a:p>
                  </a:txBody>
                  <a:tcPr marL="6129" marR="6129" marT="61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Definition </a:t>
                      </a:r>
                    </a:p>
                  </a:txBody>
                  <a:tcPr marL="6129" marR="6129" marT="61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Formula</a:t>
                      </a:r>
                    </a:p>
                  </a:txBody>
                  <a:tcPr marL="6129" marR="6129" marT="61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Purpose</a:t>
                      </a:r>
                    </a:p>
                  </a:txBody>
                  <a:tcPr marL="6129" marR="6129" marT="61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408624024"/>
                  </a:ext>
                </a:extLst>
              </a:tr>
              <a:tr h="885526">
                <a:tc>
                  <a:txBody>
                    <a:bodyPr/>
                    <a:lstStyle/>
                    <a:p>
                      <a:pPr marL="108000" algn="l" fontAlgn="t">
                        <a:buNone/>
                      </a:pPr>
                      <a:r>
                        <a:rPr lang="en-ZA" sz="1200" b="0" i="0" u="none" strike="noStrike" dirty="0">
                          <a:solidFill>
                            <a:srgbClr val="000000"/>
                          </a:solidFill>
                          <a:effectLst/>
                          <a:latin typeface="Calibri" panose="020F0502020204030204" pitchFamily="34" charset="0"/>
                        </a:rPr>
                        <a:t>Higher Education Gross Enrolment Ratio (GER).</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Total enrolment in higher education, regardless of age, expressed as a percentage of the eligible population corresponding to higher education.</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dirty="0">
                          <a:solidFill>
                            <a:srgbClr val="000000"/>
                          </a:solidFill>
                          <a:effectLst/>
                          <a:latin typeface="Calibri" panose="020F0502020204030204" pitchFamily="34" charset="0"/>
                        </a:rPr>
                        <a:t>GER=(Enrolments in higher education in university year n /Population in age group corresponding to higher education in year n)*100</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dirty="0">
                          <a:solidFill>
                            <a:srgbClr val="000000"/>
                          </a:solidFill>
                          <a:effectLst/>
                          <a:latin typeface="Calibri" panose="020F0502020204030204" pitchFamily="34" charset="0"/>
                        </a:rPr>
                        <a:t>It shows the general level of participation in higher education. It indicates the capacity of the higher education system to enrol students of the age group eligible for higher education.</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781669"/>
                  </a:ext>
                </a:extLst>
              </a:tr>
              <a:tr h="885526">
                <a:tc>
                  <a:txBody>
                    <a:bodyPr/>
                    <a:lstStyle/>
                    <a:p>
                      <a:pPr marL="108000" algn="l" fontAlgn="t">
                        <a:buNone/>
                      </a:pPr>
                      <a:r>
                        <a:rPr lang="en-ZA" sz="1200" b="0" i="0" u="none" strike="noStrike" dirty="0">
                          <a:solidFill>
                            <a:srgbClr val="000000"/>
                          </a:solidFill>
                          <a:effectLst/>
                          <a:latin typeface="Calibri" panose="020F0502020204030204" pitchFamily="34" charset="0"/>
                        </a:rPr>
                        <a:t>Total public expenditure on public higher education (current and capital) expressed as a percentage of Gross National Income (GNI). GNI is also referred to as the Gross National Product (GDP).</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Public Expenditure on public Higher Education as % of Gross National Income (GNI) in a given financial year. </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Percentage public expenditure on public higher education in financial year n = (Total public expenditure on public higher education in financial year n/GNI in financial year n)*100</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Proportion of GNI of a given financial year that has been spent by government authorities on public higher education.</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8421512"/>
                  </a:ext>
                </a:extLst>
              </a:tr>
              <a:tr h="1556969">
                <a:tc>
                  <a:txBody>
                    <a:bodyPr/>
                    <a:lstStyle/>
                    <a:p>
                      <a:pPr marL="108000" algn="l" fontAlgn="t">
                        <a:buNone/>
                      </a:pPr>
                      <a:r>
                        <a:rPr lang="en-ZA" sz="1200" b="0" i="0" u="none" strike="noStrike" dirty="0">
                          <a:solidFill>
                            <a:srgbClr val="000000"/>
                          </a:solidFill>
                          <a:effectLst/>
                          <a:latin typeface="Calibri" panose="020F0502020204030204" pitchFamily="34" charset="0"/>
                        </a:rPr>
                        <a:t>Public current expenditure per student as % of Gross National Income (GNI) per capita. GNI is also referred to as Gross National Product (GNP).</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dirty="0">
                          <a:solidFill>
                            <a:srgbClr val="000000"/>
                          </a:solidFill>
                          <a:effectLst/>
                          <a:latin typeface="Calibri" panose="020F0502020204030204" pitchFamily="34" charset="0"/>
                        </a:rPr>
                        <a:t>Public current expenditure per student expressed as a percentage of GNI per capita in a given financial year.</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dirty="0">
                          <a:solidFill>
                            <a:srgbClr val="000000"/>
                          </a:solidFill>
                          <a:effectLst/>
                          <a:latin typeface="Calibri" panose="020F0502020204030204" pitchFamily="34" charset="0"/>
                        </a:rPr>
                        <a:t>Public current expenditure per student in public higher education as a percentage of GNI per capita in the financial year n = ((Public current expenditure on public higher education in year n/ Total enrolment in public higher education in year n)/(Gross National Product in financial year n/Total population in year n))*100.</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dirty="0">
                          <a:solidFill>
                            <a:srgbClr val="000000"/>
                          </a:solidFill>
                          <a:effectLst/>
                          <a:latin typeface="Calibri" panose="020F0502020204030204" pitchFamily="34" charset="0"/>
                        </a:rPr>
                        <a:t>To measure the share of per capita income spent on each student in public higher education and it helps in assessing a country's level of investment in human capital.</a:t>
                      </a:r>
                    </a:p>
                  </a:txBody>
                  <a:tcPr marL="6129" marR="6129" marT="612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8412785"/>
                  </a:ext>
                </a:extLst>
              </a:tr>
            </a:tbl>
          </a:graphicData>
        </a:graphic>
      </p:graphicFrame>
    </p:spTree>
    <p:extLst>
      <p:ext uri="{BB962C8B-B14F-4D97-AF65-F5344CB8AC3E}">
        <p14:creationId xmlns:p14="http://schemas.microsoft.com/office/powerpoint/2010/main" val="2943061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A07E9-5ED5-78E6-5FB5-77143D71272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39AB90B-289E-9C3D-7679-A182D44A199C}"/>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04CD011D-24FB-6A53-96C9-543536C385F9}"/>
              </a:ext>
            </a:extLst>
          </p:cNvPr>
          <p:cNvSpPr>
            <a:spLocks noGrp="1"/>
          </p:cNvSpPr>
          <p:nvPr>
            <p:ph idx="1"/>
          </p:nvPr>
        </p:nvSpPr>
        <p:spPr>
          <a:xfrm>
            <a:off x="389313" y="881149"/>
            <a:ext cx="11190316" cy="5295815"/>
          </a:xfrm>
        </p:spPr>
        <p:txBody>
          <a:bodyPr>
            <a:normAutofit/>
          </a:bodyPr>
          <a:lstStyle/>
          <a:p>
            <a:pPr marL="0" indent="0">
              <a:buNone/>
            </a:pPr>
            <a:endParaRPr lang="en-ZA" sz="1900" dirty="0"/>
          </a:p>
          <a:p>
            <a:pPr lvl="1">
              <a:lnSpc>
                <a:spcPct val="100000"/>
              </a:lnSpc>
              <a:spcBef>
                <a:spcPts val="0"/>
              </a:spcBef>
            </a:pPr>
            <a:endParaRPr lang="en-ZA" sz="1500" dirty="0"/>
          </a:p>
          <a:p>
            <a:pPr marL="266700" indent="-84138">
              <a:buNone/>
            </a:pPr>
            <a:endParaRPr lang="en-ZA" sz="1200" dirty="0"/>
          </a:p>
          <a:p>
            <a:pPr marL="266700" indent="-84138">
              <a:buNone/>
            </a:pPr>
            <a:endParaRPr lang="en-GB" sz="1200" dirty="0"/>
          </a:p>
        </p:txBody>
      </p:sp>
      <p:graphicFrame>
        <p:nvGraphicFramePr>
          <p:cNvPr id="5" name="Table 4">
            <a:extLst>
              <a:ext uri="{FF2B5EF4-FFF2-40B4-BE49-F238E27FC236}">
                <a16:creationId xmlns:a16="http://schemas.microsoft.com/office/drawing/2014/main" id="{65A30B50-7579-D341-36FC-054AB6FE4082}"/>
              </a:ext>
            </a:extLst>
          </p:cNvPr>
          <p:cNvGraphicFramePr>
            <a:graphicFrameLocks noGrp="1"/>
          </p:cNvGraphicFramePr>
          <p:nvPr>
            <p:extLst>
              <p:ext uri="{D42A27DB-BD31-4B8C-83A1-F6EECF244321}">
                <p14:modId xmlns:p14="http://schemas.microsoft.com/office/powerpoint/2010/main" val="1809991611"/>
              </p:ext>
            </p:extLst>
          </p:nvPr>
        </p:nvGraphicFramePr>
        <p:xfrm>
          <a:off x="612371" y="863917"/>
          <a:ext cx="10568248" cy="5902620"/>
        </p:xfrm>
        <a:graphic>
          <a:graphicData uri="http://schemas.openxmlformats.org/drawingml/2006/table">
            <a:tbl>
              <a:tblPr/>
              <a:tblGrid>
                <a:gridCol w="2642062">
                  <a:extLst>
                    <a:ext uri="{9D8B030D-6E8A-4147-A177-3AD203B41FA5}">
                      <a16:colId xmlns:a16="http://schemas.microsoft.com/office/drawing/2014/main" val="1094436895"/>
                    </a:ext>
                  </a:extLst>
                </a:gridCol>
                <a:gridCol w="2642062">
                  <a:extLst>
                    <a:ext uri="{9D8B030D-6E8A-4147-A177-3AD203B41FA5}">
                      <a16:colId xmlns:a16="http://schemas.microsoft.com/office/drawing/2014/main" val="1402202589"/>
                    </a:ext>
                  </a:extLst>
                </a:gridCol>
                <a:gridCol w="2642062">
                  <a:extLst>
                    <a:ext uri="{9D8B030D-6E8A-4147-A177-3AD203B41FA5}">
                      <a16:colId xmlns:a16="http://schemas.microsoft.com/office/drawing/2014/main" val="899144001"/>
                    </a:ext>
                  </a:extLst>
                </a:gridCol>
                <a:gridCol w="2642062">
                  <a:extLst>
                    <a:ext uri="{9D8B030D-6E8A-4147-A177-3AD203B41FA5}">
                      <a16:colId xmlns:a16="http://schemas.microsoft.com/office/drawing/2014/main" val="4043130132"/>
                    </a:ext>
                  </a:extLst>
                </a:gridCol>
              </a:tblGrid>
              <a:tr h="154704">
                <a:tc>
                  <a:txBody>
                    <a:bodyPr/>
                    <a:lstStyle/>
                    <a:p>
                      <a:pPr algn="ctr" fontAlgn="b">
                        <a:buNone/>
                      </a:pPr>
                      <a:r>
                        <a:rPr lang="en-ZA" sz="1400" b="1" i="0" u="none" strike="noStrike" dirty="0">
                          <a:solidFill>
                            <a:srgbClr val="000000"/>
                          </a:solidFill>
                          <a:effectLst/>
                          <a:latin typeface="Calibri" panose="020F0502020204030204" pitchFamily="34" charset="0"/>
                        </a:rPr>
                        <a:t>Indicator</a:t>
                      </a:r>
                    </a:p>
                  </a:txBody>
                  <a:tcPr marL="3996" marR="3996" marT="3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Definition </a:t>
                      </a:r>
                    </a:p>
                  </a:txBody>
                  <a:tcPr marL="3996" marR="3996" marT="3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Formula</a:t>
                      </a:r>
                    </a:p>
                  </a:txBody>
                  <a:tcPr marL="3996" marR="3996" marT="3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dirty="0">
                          <a:solidFill>
                            <a:srgbClr val="000000"/>
                          </a:solidFill>
                          <a:effectLst/>
                          <a:latin typeface="Calibri" panose="020F0502020204030204" pitchFamily="34" charset="0"/>
                        </a:rPr>
                        <a:t>Purpose</a:t>
                      </a:r>
                    </a:p>
                  </a:txBody>
                  <a:tcPr marL="3996" marR="3996" marT="39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77268946"/>
                  </a:ext>
                </a:extLst>
              </a:tr>
              <a:tr h="1220719">
                <a:tc>
                  <a:txBody>
                    <a:bodyPr/>
                    <a:lstStyle/>
                    <a:p>
                      <a:pPr marL="108000" algn="l" fontAlgn="t">
                        <a:spcBef>
                          <a:spcPts val="0"/>
                        </a:spcBef>
                        <a:buNone/>
                      </a:pPr>
                      <a:r>
                        <a:rPr lang="en-ZA" sz="1200" b="0" i="0" u="none" strike="noStrike" dirty="0">
                          <a:solidFill>
                            <a:srgbClr val="000000"/>
                          </a:solidFill>
                          <a:effectLst/>
                          <a:latin typeface="Calibri" panose="020F0502020204030204" pitchFamily="34" charset="0"/>
                        </a:rPr>
                        <a:t>Percentage distribution of students in higher education by ISCED sub-fields of education.</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Enrolment in each ISCED sub-field of education at higher education level, expressed as a percentage of the total enrolment in higher education. </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Percentage of students enrolled in sub-field of education f in academic year n = (Number of students enrolled in sub-field of education f in academic year n/ Total enrolment in higher education in year n)*100.</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dirty="0">
                          <a:solidFill>
                            <a:srgbClr val="000000"/>
                          </a:solidFill>
                          <a:effectLst/>
                          <a:latin typeface="Calibri" panose="020F0502020204030204" pitchFamily="34" charset="0"/>
                        </a:rPr>
                        <a:t>To gauge the level of development of higher education in terms of the range of sub-fields offered, the capacity in each sub-field as well as student preferences, thus reflecting both the potential demand and supply of qualified human resources in different specialisations.</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8261199"/>
                  </a:ext>
                </a:extLst>
              </a:tr>
              <a:tr h="1220719">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Percentage distribution of graduates in higher education by ISCED sub-fields of education.</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Graduates in each ISCED sub-field of education at higher education level, expressed as a percentage of the total number of graduates in higher education. </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Percentage of students graduating from the sub-field of education f in academic year n = (Number of students graduating from the sub-field of education f in academic year n/ Total number of graduates in higher education in year n)*100.</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To show the distribution of higher education graduates over different sub-fields of education. It also reflects the development of higher education in terms of the range of sub-fields offered as well as the supply of qualified human resources in different specialisations.</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9600061"/>
                  </a:ext>
                </a:extLst>
              </a:tr>
              <a:tr h="1262974">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Percentage enrolment in private higher education institutions.</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dirty="0">
                          <a:solidFill>
                            <a:srgbClr val="000000"/>
                          </a:solidFill>
                          <a:effectLst/>
                          <a:latin typeface="Calibri" panose="020F0502020204030204" pitchFamily="34" charset="0"/>
                        </a:rPr>
                        <a:t>Enrolment in private higher education institutions expressed as a percentage of total higher education enrolment.</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Percentage of students enrolled in private higher education institutions in academic year n = (Number of students enrolled in private higher education institutions in academic year n/ Total number of enrolments in public and private higher education institutions in year n)*100.</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To measure the relative weight of private higher education in terms of enrolment, hence the scale and capacity of private higher education within a country.</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7743080"/>
                  </a:ext>
                </a:extLst>
              </a:tr>
              <a:tr h="1286450">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Percentage of academic staff in private higher education institutions.</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Number of academic staff in private higher education institutions expressed as a percentage of the total academic staff in public and private higher education institutions.</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a:solidFill>
                            <a:srgbClr val="000000"/>
                          </a:solidFill>
                          <a:effectLst/>
                          <a:latin typeface="Calibri" panose="020F0502020204030204" pitchFamily="34" charset="0"/>
                        </a:rPr>
                        <a:t>Percentage of academic staff in private higher education institutions in academic year n = (Number of academic staff in private higher education institutions in academic year n/ Number of academic staff in public and private higher education inctitutions in academic year n)*100.</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spcBef>
                          <a:spcPts val="0"/>
                        </a:spcBef>
                        <a:buNone/>
                      </a:pPr>
                      <a:r>
                        <a:rPr lang="en-ZA" sz="1200" b="0" i="0" u="none" strike="noStrike" dirty="0">
                          <a:solidFill>
                            <a:srgbClr val="000000"/>
                          </a:solidFill>
                          <a:effectLst/>
                          <a:latin typeface="Calibri" panose="020F0502020204030204" pitchFamily="34" charset="0"/>
                        </a:rPr>
                        <a:t>To measure the relative weight of private higher education in terms of academic staff.</a:t>
                      </a:r>
                    </a:p>
                  </a:txBody>
                  <a:tcPr marL="3996" marR="3996" marT="399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8957020"/>
                  </a:ext>
                </a:extLst>
              </a:tr>
            </a:tbl>
          </a:graphicData>
        </a:graphic>
      </p:graphicFrame>
    </p:spTree>
    <p:extLst>
      <p:ext uri="{BB962C8B-B14F-4D97-AF65-F5344CB8AC3E}">
        <p14:creationId xmlns:p14="http://schemas.microsoft.com/office/powerpoint/2010/main" val="640140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A1667-2E03-1964-8377-60527621AF7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5E1BE6C-EA95-B48F-8F71-BA3E2D248B1F}"/>
              </a:ext>
            </a:extLst>
          </p:cNvPr>
          <p:cNvSpPr>
            <a:spLocks noGrp="1"/>
          </p:cNvSpPr>
          <p:nvPr>
            <p:ph type="title"/>
          </p:nvPr>
        </p:nvSpPr>
        <p:spPr>
          <a:xfrm>
            <a:off x="838200" y="324196"/>
            <a:ext cx="10515600" cy="556953"/>
          </a:xfrm>
        </p:spPr>
        <p:txBody>
          <a:bodyPr/>
          <a:lstStyle/>
          <a:p>
            <a:pPr algn="ctr"/>
            <a:r>
              <a:rPr lang="en-GB" sz="2800" dirty="0"/>
              <a:t>Performance indicators</a:t>
            </a:r>
          </a:p>
        </p:txBody>
      </p:sp>
      <p:sp>
        <p:nvSpPr>
          <p:cNvPr id="3" name="Marcador de contenido 2">
            <a:extLst>
              <a:ext uri="{FF2B5EF4-FFF2-40B4-BE49-F238E27FC236}">
                <a16:creationId xmlns:a16="http://schemas.microsoft.com/office/drawing/2014/main" id="{B47EB4FD-1188-120B-B512-63BBFE30A56A}"/>
              </a:ext>
            </a:extLst>
          </p:cNvPr>
          <p:cNvSpPr>
            <a:spLocks noGrp="1"/>
          </p:cNvSpPr>
          <p:nvPr>
            <p:ph idx="1"/>
          </p:nvPr>
        </p:nvSpPr>
        <p:spPr>
          <a:xfrm>
            <a:off x="389313" y="881149"/>
            <a:ext cx="11190316" cy="5295815"/>
          </a:xfrm>
        </p:spPr>
        <p:txBody>
          <a:bodyPr>
            <a:normAutofit/>
          </a:bodyPr>
          <a:lstStyle/>
          <a:p>
            <a:pPr marL="0" indent="0">
              <a:buNone/>
            </a:pPr>
            <a:endParaRPr lang="en-ZA" sz="1900" dirty="0"/>
          </a:p>
          <a:p>
            <a:pPr lvl="1">
              <a:lnSpc>
                <a:spcPct val="100000"/>
              </a:lnSpc>
              <a:spcBef>
                <a:spcPts val="0"/>
              </a:spcBef>
            </a:pPr>
            <a:endParaRPr lang="en-ZA" sz="1500" dirty="0"/>
          </a:p>
          <a:p>
            <a:pPr marL="266700" indent="-84138">
              <a:buNone/>
            </a:pPr>
            <a:endParaRPr lang="en-GB" sz="1200" dirty="0"/>
          </a:p>
        </p:txBody>
      </p:sp>
      <p:sp>
        <p:nvSpPr>
          <p:cNvPr id="6" name="TextBox 5">
            <a:extLst>
              <a:ext uri="{FF2B5EF4-FFF2-40B4-BE49-F238E27FC236}">
                <a16:creationId xmlns:a16="http://schemas.microsoft.com/office/drawing/2014/main" id="{7362B030-9525-CC3D-B212-E728A83C9073}"/>
              </a:ext>
            </a:extLst>
          </p:cNvPr>
          <p:cNvSpPr txBox="1"/>
          <p:nvPr/>
        </p:nvSpPr>
        <p:spPr>
          <a:xfrm>
            <a:off x="389313" y="963968"/>
            <a:ext cx="11413374" cy="369332"/>
          </a:xfrm>
          <a:prstGeom prst="rect">
            <a:avLst/>
          </a:prstGeom>
          <a:noFill/>
        </p:spPr>
        <p:txBody>
          <a:bodyPr wrap="square">
            <a:spAutoFit/>
          </a:bodyPr>
          <a:lstStyle/>
          <a:p>
            <a:pPr marL="182563" indent="-182563"/>
            <a:r>
              <a:rPr lang="en-ZA" dirty="0"/>
              <a:t>2. Additional Higher Education Indicators that can be developed from the data collected</a:t>
            </a:r>
            <a:endParaRPr lang="en-ZA" sz="1600" dirty="0"/>
          </a:p>
        </p:txBody>
      </p:sp>
      <p:graphicFrame>
        <p:nvGraphicFramePr>
          <p:cNvPr id="8" name="Table 7">
            <a:extLst>
              <a:ext uri="{FF2B5EF4-FFF2-40B4-BE49-F238E27FC236}">
                <a16:creationId xmlns:a16="http://schemas.microsoft.com/office/drawing/2014/main" id="{15395A2C-6642-9246-7A65-798BC9AB865E}"/>
              </a:ext>
            </a:extLst>
          </p:cNvPr>
          <p:cNvGraphicFramePr>
            <a:graphicFrameLocks noGrp="1"/>
          </p:cNvGraphicFramePr>
          <p:nvPr>
            <p:extLst>
              <p:ext uri="{D42A27DB-BD31-4B8C-83A1-F6EECF244321}">
                <p14:modId xmlns:p14="http://schemas.microsoft.com/office/powerpoint/2010/main" val="1495004458"/>
              </p:ext>
            </p:extLst>
          </p:nvPr>
        </p:nvGraphicFramePr>
        <p:xfrm>
          <a:off x="532014" y="1416119"/>
          <a:ext cx="10821784" cy="4819901"/>
        </p:xfrm>
        <a:graphic>
          <a:graphicData uri="http://schemas.openxmlformats.org/drawingml/2006/table">
            <a:tbl>
              <a:tblPr/>
              <a:tblGrid>
                <a:gridCol w="2705446">
                  <a:extLst>
                    <a:ext uri="{9D8B030D-6E8A-4147-A177-3AD203B41FA5}">
                      <a16:colId xmlns:a16="http://schemas.microsoft.com/office/drawing/2014/main" val="221598025"/>
                    </a:ext>
                  </a:extLst>
                </a:gridCol>
                <a:gridCol w="2705446">
                  <a:extLst>
                    <a:ext uri="{9D8B030D-6E8A-4147-A177-3AD203B41FA5}">
                      <a16:colId xmlns:a16="http://schemas.microsoft.com/office/drawing/2014/main" val="1488931905"/>
                    </a:ext>
                  </a:extLst>
                </a:gridCol>
                <a:gridCol w="2705446">
                  <a:extLst>
                    <a:ext uri="{9D8B030D-6E8A-4147-A177-3AD203B41FA5}">
                      <a16:colId xmlns:a16="http://schemas.microsoft.com/office/drawing/2014/main" val="1538058168"/>
                    </a:ext>
                  </a:extLst>
                </a:gridCol>
                <a:gridCol w="2705446">
                  <a:extLst>
                    <a:ext uri="{9D8B030D-6E8A-4147-A177-3AD203B41FA5}">
                      <a16:colId xmlns:a16="http://schemas.microsoft.com/office/drawing/2014/main" val="2429282026"/>
                    </a:ext>
                  </a:extLst>
                </a:gridCol>
              </a:tblGrid>
              <a:tr h="159925">
                <a:tc>
                  <a:txBody>
                    <a:bodyPr/>
                    <a:lstStyle/>
                    <a:p>
                      <a:pPr algn="ctr" fontAlgn="b">
                        <a:buNone/>
                      </a:pPr>
                      <a:r>
                        <a:rPr lang="en-ZA" sz="1400" b="1" i="0" u="none" strike="noStrike" dirty="0">
                          <a:solidFill>
                            <a:srgbClr val="000000"/>
                          </a:solidFill>
                          <a:effectLst/>
                          <a:latin typeface="Calibri" panose="020F0502020204030204" pitchFamily="34" charset="0"/>
                        </a:rPr>
                        <a:t>Indicator</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Definition </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Formula</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dirty="0">
                          <a:solidFill>
                            <a:srgbClr val="000000"/>
                          </a:solidFill>
                          <a:effectLst/>
                          <a:latin typeface="Calibri" panose="020F0502020204030204" pitchFamily="34" charset="0"/>
                        </a:rPr>
                        <a:t>Purpose</a:t>
                      </a:r>
                    </a:p>
                  </a:txBody>
                  <a:tcPr marL="5622" marR="5622" marT="56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67292812"/>
                  </a:ext>
                </a:extLst>
              </a:tr>
              <a:tr h="1506985">
                <a:tc>
                  <a:txBody>
                    <a:bodyPr/>
                    <a:lstStyle/>
                    <a:p>
                      <a:pPr marL="108000" algn="l" fontAlgn="t">
                        <a:buNone/>
                      </a:pPr>
                      <a:r>
                        <a:rPr lang="en-ZA" sz="1200" b="0" i="0" u="none" strike="noStrike">
                          <a:solidFill>
                            <a:srgbClr val="000000"/>
                          </a:solidFill>
                          <a:effectLst/>
                          <a:latin typeface="Calibri" panose="020F0502020204030204" pitchFamily="34" charset="0"/>
                        </a:rPr>
                        <a:t>Percentage international students in higher education.</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Number of international students in higher education expressed as a percentage of total enrolled students in higher education.</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Percentage of international students in higher education institutions in academic year n = (Number of international students in higher education institutions in academic year n/ Number of all students in higher education institutions in academic year n)*100.</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dirty="0">
                          <a:solidFill>
                            <a:srgbClr val="000000"/>
                          </a:solidFill>
                          <a:effectLst/>
                          <a:latin typeface="Calibri" panose="020F0502020204030204" pitchFamily="34" charset="0"/>
                        </a:rPr>
                        <a:t>To measure the relative weight of international student enrolments in higher education.</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5957819"/>
                  </a:ext>
                </a:extLst>
              </a:tr>
              <a:tr h="1599250">
                <a:tc>
                  <a:txBody>
                    <a:bodyPr/>
                    <a:lstStyle/>
                    <a:p>
                      <a:pPr marL="108000" algn="l" fontAlgn="t">
                        <a:buNone/>
                      </a:pPr>
                      <a:r>
                        <a:rPr lang="en-ZA" sz="1200" b="0" i="0" u="none" strike="noStrike">
                          <a:solidFill>
                            <a:srgbClr val="000000"/>
                          </a:solidFill>
                          <a:effectLst/>
                          <a:latin typeface="Calibri" panose="020F0502020204030204" pitchFamily="34" charset="0"/>
                        </a:rPr>
                        <a:t>Percentage international academic staff in higher education.</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Number of international academic staff expressed as a percentage of total academic staff.</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Percentage of international academic staff in higher education institutions in academic year n = (Number of international academic staff in higher education institutions in academic year n/ Number of all academic staff members in higher education institutions in academic year n)*100.</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To measure the relative weight of international academic staff in higher education.</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1255655"/>
                  </a:ext>
                </a:extLst>
              </a:tr>
              <a:tr h="1494684">
                <a:tc>
                  <a:txBody>
                    <a:bodyPr/>
                    <a:lstStyle/>
                    <a:p>
                      <a:pPr marL="108000" algn="l" fontAlgn="t">
                        <a:buNone/>
                      </a:pPr>
                      <a:r>
                        <a:rPr lang="en-ZA" sz="1200" b="0" i="0" u="none" strike="noStrike" dirty="0">
                          <a:solidFill>
                            <a:srgbClr val="000000"/>
                          </a:solidFill>
                          <a:effectLst/>
                          <a:latin typeface="Calibri" panose="020F0502020204030204" pitchFamily="34" charset="0"/>
                        </a:rPr>
                        <a:t>Percentage academic staff by sub-field of education.</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Academic staff in each ISCED sub-field of education at higher education level, expressed as a percentage of the total number of academic staff in higher education. </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a:solidFill>
                            <a:srgbClr val="000000"/>
                          </a:solidFill>
                          <a:effectLst/>
                          <a:latin typeface="Calibri" panose="020F0502020204030204" pitchFamily="34" charset="0"/>
                        </a:rPr>
                        <a:t>Percentage of academic staff in each sub-field of education in academic year n = (Number of academic staff in each sub-field in higher education institutions in academic year n/ Number of all academic staff members in higher education institutions in academic year n)*100.</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200" b="0" i="0" u="none" strike="noStrike" dirty="0">
                          <a:solidFill>
                            <a:srgbClr val="000000"/>
                          </a:solidFill>
                          <a:effectLst/>
                          <a:latin typeface="Calibri" panose="020F0502020204030204" pitchFamily="34" charset="0"/>
                        </a:rPr>
                        <a:t>To show the distribution of academic staff over different sub-fields of education. It also reflects the supply of academic staff across the various sub-fields of education and can be compared to the students enrolled in these sub-fields.</a:t>
                      </a:r>
                    </a:p>
                  </a:txBody>
                  <a:tcPr marL="5622" marR="5622" marT="562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5309654"/>
                  </a:ext>
                </a:extLst>
              </a:tr>
            </a:tbl>
          </a:graphicData>
        </a:graphic>
      </p:graphicFrame>
    </p:spTree>
    <p:extLst>
      <p:ext uri="{BB962C8B-B14F-4D97-AF65-F5344CB8AC3E}">
        <p14:creationId xmlns:p14="http://schemas.microsoft.com/office/powerpoint/2010/main" val="4136497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EA439-852A-7CAD-5EC7-7D98BCA5363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C9AA683-4FED-74B5-D8E0-F504BA2353F7}"/>
              </a:ext>
            </a:extLst>
          </p:cNvPr>
          <p:cNvSpPr>
            <a:spLocks noGrp="1"/>
          </p:cNvSpPr>
          <p:nvPr>
            <p:ph type="title"/>
          </p:nvPr>
        </p:nvSpPr>
        <p:spPr>
          <a:xfrm>
            <a:off x="838200" y="324196"/>
            <a:ext cx="10515600" cy="556953"/>
          </a:xfrm>
        </p:spPr>
        <p:txBody>
          <a:bodyPr/>
          <a:lstStyle/>
          <a:p>
            <a:pPr algn="ctr"/>
            <a:r>
              <a:rPr lang="en-GB" sz="2800" dirty="0"/>
              <a:t>Performance indicators</a:t>
            </a:r>
          </a:p>
        </p:txBody>
      </p:sp>
      <p:graphicFrame>
        <p:nvGraphicFramePr>
          <p:cNvPr id="4" name="Content Placeholder 3">
            <a:extLst>
              <a:ext uri="{FF2B5EF4-FFF2-40B4-BE49-F238E27FC236}">
                <a16:creationId xmlns:a16="http://schemas.microsoft.com/office/drawing/2014/main" id="{53C5A920-6C1A-BD62-B433-0BA45E4F829C}"/>
              </a:ext>
            </a:extLst>
          </p:cNvPr>
          <p:cNvGraphicFramePr>
            <a:graphicFrameLocks noGrp="1"/>
          </p:cNvGraphicFramePr>
          <p:nvPr>
            <p:ph idx="1"/>
            <p:extLst>
              <p:ext uri="{D42A27DB-BD31-4B8C-83A1-F6EECF244321}">
                <p14:modId xmlns:p14="http://schemas.microsoft.com/office/powerpoint/2010/main" val="3418448309"/>
              </p:ext>
            </p:extLst>
          </p:nvPr>
        </p:nvGraphicFramePr>
        <p:xfrm>
          <a:off x="906087" y="1082300"/>
          <a:ext cx="10349348" cy="3985260"/>
        </p:xfrm>
        <a:graphic>
          <a:graphicData uri="http://schemas.openxmlformats.org/drawingml/2006/table">
            <a:tbl>
              <a:tblPr/>
              <a:tblGrid>
                <a:gridCol w="2587337">
                  <a:extLst>
                    <a:ext uri="{9D8B030D-6E8A-4147-A177-3AD203B41FA5}">
                      <a16:colId xmlns:a16="http://schemas.microsoft.com/office/drawing/2014/main" val="2239697100"/>
                    </a:ext>
                  </a:extLst>
                </a:gridCol>
                <a:gridCol w="2587337">
                  <a:extLst>
                    <a:ext uri="{9D8B030D-6E8A-4147-A177-3AD203B41FA5}">
                      <a16:colId xmlns:a16="http://schemas.microsoft.com/office/drawing/2014/main" val="2410692698"/>
                    </a:ext>
                  </a:extLst>
                </a:gridCol>
                <a:gridCol w="2587337">
                  <a:extLst>
                    <a:ext uri="{9D8B030D-6E8A-4147-A177-3AD203B41FA5}">
                      <a16:colId xmlns:a16="http://schemas.microsoft.com/office/drawing/2014/main" val="601418136"/>
                    </a:ext>
                  </a:extLst>
                </a:gridCol>
                <a:gridCol w="2587337">
                  <a:extLst>
                    <a:ext uri="{9D8B030D-6E8A-4147-A177-3AD203B41FA5}">
                      <a16:colId xmlns:a16="http://schemas.microsoft.com/office/drawing/2014/main" val="1942149786"/>
                    </a:ext>
                  </a:extLst>
                </a:gridCol>
              </a:tblGrid>
              <a:tr h="198120">
                <a:tc>
                  <a:txBody>
                    <a:bodyPr/>
                    <a:lstStyle/>
                    <a:p>
                      <a:pPr algn="l" fontAlgn="b">
                        <a:buNone/>
                      </a:pPr>
                      <a:r>
                        <a:rPr lang="en-ZA" sz="1400" b="1" i="0" u="none" strike="noStrike">
                          <a:solidFill>
                            <a:srgbClr val="000000"/>
                          </a:solidFill>
                          <a:effectLst/>
                          <a:latin typeface="Calibri" panose="020F0502020204030204" pitchFamily="34" charset="0"/>
                        </a:rPr>
                        <a:t>Indicator</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Definition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Formula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buNone/>
                      </a:pPr>
                      <a:r>
                        <a:rPr lang="en-ZA" sz="1400" b="1" i="0" u="none" strike="noStrike">
                          <a:solidFill>
                            <a:srgbClr val="000000"/>
                          </a:solidFill>
                          <a:effectLst/>
                          <a:latin typeface="Calibri" panose="020F0502020204030204" pitchFamily="34" charset="0"/>
                        </a:rPr>
                        <a:t>Purpose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558935534"/>
                  </a:ext>
                </a:extLst>
              </a:tr>
              <a:tr h="1981200">
                <a:tc>
                  <a:txBody>
                    <a:bodyPr/>
                    <a:lstStyle/>
                    <a:p>
                      <a:pPr marL="108000" algn="l" fontAlgn="t">
                        <a:buNone/>
                      </a:pPr>
                      <a:r>
                        <a:rPr lang="en-ZA" sz="1300" b="0" i="0" u="none" strike="noStrike" dirty="0">
                          <a:solidFill>
                            <a:srgbClr val="000000"/>
                          </a:solidFill>
                          <a:effectLst/>
                          <a:latin typeface="Calibri" panose="020F0502020204030204" pitchFamily="34" charset="0"/>
                        </a:rPr>
                        <a:t>Percentage academic staff by highest qualification.</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300" b="0" i="0" u="none" strike="noStrike" dirty="0">
                          <a:solidFill>
                            <a:srgbClr val="000000"/>
                          </a:solidFill>
                          <a:effectLst/>
                          <a:latin typeface="Calibri" panose="020F0502020204030204" pitchFamily="34" charset="0"/>
                        </a:rPr>
                        <a:t>Academic staff in each qualification type (doctorate, masters, other) expressed as a percentage of the total number of academic staff in higher education.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300" b="0" i="0" u="none" strike="noStrike">
                          <a:solidFill>
                            <a:srgbClr val="000000"/>
                          </a:solidFill>
                          <a:effectLst/>
                          <a:latin typeface="Calibri" panose="020F0502020204030204" pitchFamily="34" charset="0"/>
                        </a:rPr>
                        <a:t>Percentage of academic staff in each qualification type in academic year n = (Number of academic staff in each qualification type in higher education institutions in academic year n/ Number of all academic staff members in higher education institutions in academic year n)*100.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300" b="0" i="0" u="none" strike="noStrike">
                          <a:solidFill>
                            <a:srgbClr val="000000"/>
                          </a:solidFill>
                          <a:effectLst/>
                          <a:latin typeface="Calibri" panose="020F0502020204030204" pitchFamily="34" charset="0"/>
                        </a:rPr>
                        <a:t>To show the distribution of academic staff according to highest qualification and it also shows the supervisory capacity of staff for postgraduate students.</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6591057"/>
                  </a:ext>
                </a:extLst>
              </a:tr>
              <a:tr h="1783080">
                <a:tc>
                  <a:txBody>
                    <a:bodyPr/>
                    <a:lstStyle/>
                    <a:p>
                      <a:pPr marL="108000" algn="l" fontAlgn="t">
                        <a:buNone/>
                      </a:pPr>
                      <a:r>
                        <a:rPr lang="en-ZA" sz="1300" b="0" i="0" u="none" strike="noStrike">
                          <a:solidFill>
                            <a:srgbClr val="000000"/>
                          </a:solidFill>
                          <a:effectLst/>
                          <a:latin typeface="Calibri" panose="020F0502020204030204" pitchFamily="34" charset="0"/>
                        </a:rPr>
                        <a:t>Percentage academic staff by rank.</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300" b="0" i="0" u="none" strike="noStrike" dirty="0">
                          <a:solidFill>
                            <a:srgbClr val="000000"/>
                          </a:solidFill>
                          <a:effectLst/>
                          <a:latin typeface="Calibri" panose="020F0502020204030204" pitchFamily="34" charset="0"/>
                        </a:rPr>
                        <a:t>Academic staff in each rank (professors, associate professors, senior lecturers, lecturers) expressed as a percentage of the total number of academic staff in higher education.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300" b="0" i="0" u="none" strike="noStrike" dirty="0">
                          <a:solidFill>
                            <a:srgbClr val="000000"/>
                          </a:solidFill>
                          <a:effectLst/>
                          <a:latin typeface="Calibri" panose="020F0502020204030204" pitchFamily="34" charset="0"/>
                        </a:rPr>
                        <a:t>Percentage of academic staff in each rank in academic year n = (Number of academic staff in each rank in higher education institutions in academic year n/ Number of all academic staff members in higher education institutions in academic year n)*100.</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108000" algn="l" fontAlgn="t">
                        <a:buNone/>
                      </a:pPr>
                      <a:r>
                        <a:rPr lang="en-ZA" sz="1300" b="0" i="0" u="none" strike="noStrike" dirty="0">
                          <a:solidFill>
                            <a:srgbClr val="000000"/>
                          </a:solidFill>
                          <a:effectLst/>
                          <a:latin typeface="Calibri" panose="020F0502020204030204" pitchFamily="34" charset="0"/>
                        </a:rPr>
                        <a:t>To show the distribution of academic staff according to rank and it also shows the seniority of academic staff in the higher education system.</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9635963"/>
                  </a:ext>
                </a:extLst>
              </a:tr>
            </a:tbl>
          </a:graphicData>
        </a:graphic>
      </p:graphicFrame>
    </p:spTree>
    <p:extLst>
      <p:ext uri="{BB962C8B-B14F-4D97-AF65-F5344CB8AC3E}">
        <p14:creationId xmlns:p14="http://schemas.microsoft.com/office/powerpoint/2010/main" val="1945381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cono&#10;&#10;Descripción generada automáticamente">
            <a:extLst>
              <a:ext uri="{FF2B5EF4-FFF2-40B4-BE49-F238E27FC236}">
                <a16:creationId xmlns:a16="http://schemas.microsoft.com/office/drawing/2014/main" id="{4D83C7D1-C367-CEBE-7CA5-ED6B907E3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75294" cy="6858000"/>
          </a:xfrm>
          <a:prstGeom prst="rect">
            <a:avLst/>
          </a:prstGeom>
        </p:spPr>
      </p:pic>
      <p:sp>
        <p:nvSpPr>
          <p:cNvPr id="3" name="Título 1">
            <a:extLst>
              <a:ext uri="{FF2B5EF4-FFF2-40B4-BE49-F238E27FC236}">
                <a16:creationId xmlns:a16="http://schemas.microsoft.com/office/drawing/2014/main" id="{EA573DAC-7D93-BA74-83AE-5CC4AF1153A3}"/>
              </a:ext>
            </a:extLst>
          </p:cNvPr>
          <p:cNvSpPr txBox="1">
            <a:spLocks/>
          </p:cNvSpPr>
          <p:nvPr/>
        </p:nvSpPr>
        <p:spPr>
          <a:xfrm>
            <a:off x="2634916" y="576263"/>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THANK YOU!</a:t>
            </a:r>
          </a:p>
        </p:txBody>
      </p:sp>
      <p:sp>
        <p:nvSpPr>
          <p:cNvPr id="2" name="Título 1">
            <a:extLst>
              <a:ext uri="{FF2B5EF4-FFF2-40B4-BE49-F238E27FC236}">
                <a16:creationId xmlns:a16="http://schemas.microsoft.com/office/drawing/2014/main" id="{7EDE08BD-C3D2-4F4D-418A-D5A81FD362AB}"/>
              </a:ext>
            </a:extLst>
          </p:cNvPr>
          <p:cNvSpPr txBox="1">
            <a:spLocks/>
          </p:cNvSpPr>
          <p:nvPr/>
        </p:nvSpPr>
        <p:spPr>
          <a:xfrm>
            <a:off x="2634916" y="2799748"/>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sz="2000" b="0" dirty="0"/>
              <a:t>More </a:t>
            </a:r>
            <a:r>
              <a:rPr lang="es-ES" sz="2000" b="0" dirty="0" err="1"/>
              <a:t>information</a:t>
            </a:r>
            <a:r>
              <a:rPr lang="es-ES" sz="2000" b="0" dirty="0"/>
              <a:t> at</a:t>
            </a:r>
          </a:p>
          <a:p>
            <a:endParaRPr lang="es-ES" sz="2000" b="0" dirty="0"/>
          </a:p>
          <a:p>
            <a:r>
              <a:rPr lang="es-ES" sz="2000" dirty="0"/>
              <a:t>www.haqaa3.obreal.org</a:t>
            </a:r>
          </a:p>
        </p:txBody>
      </p:sp>
    </p:spTree>
    <p:extLst>
      <p:ext uri="{BB962C8B-B14F-4D97-AF65-F5344CB8AC3E}">
        <p14:creationId xmlns:p14="http://schemas.microsoft.com/office/powerpoint/2010/main" val="255231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8B15B-B330-7560-DDA2-66DC4B44891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87FD345-5894-3E81-8E7F-35798EFDF6AB}"/>
              </a:ext>
            </a:extLst>
          </p:cNvPr>
          <p:cNvSpPr>
            <a:spLocks noGrp="1"/>
          </p:cNvSpPr>
          <p:nvPr>
            <p:ph type="title"/>
          </p:nvPr>
        </p:nvSpPr>
        <p:spPr>
          <a:xfrm>
            <a:off x="838200" y="2176284"/>
            <a:ext cx="10515600" cy="2852737"/>
          </a:xfrm>
        </p:spPr>
        <p:txBody>
          <a:bodyPr>
            <a:normAutofit/>
          </a:bodyPr>
          <a:lstStyle/>
          <a:p>
            <a:r>
              <a:rPr lang="en-GB" sz="4000" dirty="0"/>
              <a:t>HEMIS Capacity Building Programme: Case Study of a Regional HEMIS System – Southern African Development Community (SADC)</a:t>
            </a:r>
            <a:br>
              <a:rPr lang="en-GB" sz="4000" dirty="0"/>
            </a:br>
            <a:r>
              <a:rPr lang="en-GB" sz="4000" dirty="0"/>
              <a:t>Prepared by Dr Charles Sheppard</a:t>
            </a:r>
          </a:p>
        </p:txBody>
      </p:sp>
    </p:spTree>
    <p:extLst>
      <p:ext uri="{BB962C8B-B14F-4D97-AF65-F5344CB8AC3E}">
        <p14:creationId xmlns:p14="http://schemas.microsoft.com/office/powerpoint/2010/main" val="1295753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FCC02-943E-2E99-6339-22655346B9D8}"/>
              </a:ext>
            </a:extLst>
          </p:cNvPr>
          <p:cNvSpPr>
            <a:spLocks noGrp="1"/>
          </p:cNvSpPr>
          <p:nvPr>
            <p:ph type="title"/>
          </p:nvPr>
        </p:nvSpPr>
        <p:spPr>
          <a:xfrm>
            <a:off x="838200" y="500062"/>
            <a:ext cx="10515600" cy="929727"/>
          </a:xfrm>
        </p:spPr>
        <p:txBody>
          <a:bodyPr/>
          <a:lstStyle/>
          <a:p>
            <a:pPr algn="ctr"/>
            <a:r>
              <a:rPr lang="en-GB" sz="2400" dirty="0"/>
              <a:t>Background to the development of the SADC Higher Education Database</a:t>
            </a:r>
          </a:p>
        </p:txBody>
      </p:sp>
      <p:sp>
        <p:nvSpPr>
          <p:cNvPr id="3" name="Marcador de contenido 2">
            <a:extLst>
              <a:ext uri="{FF2B5EF4-FFF2-40B4-BE49-F238E27FC236}">
                <a16:creationId xmlns:a16="http://schemas.microsoft.com/office/drawing/2014/main" id="{D8FAECF0-0C39-8312-9FA7-30540FA4C88B}"/>
              </a:ext>
            </a:extLst>
          </p:cNvPr>
          <p:cNvSpPr>
            <a:spLocks noGrp="1"/>
          </p:cNvSpPr>
          <p:nvPr>
            <p:ph idx="1"/>
          </p:nvPr>
        </p:nvSpPr>
        <p:spPr>
          <a:xfrm>
            <a:off x="838200" y="1429788"/>
            <a:ext cx="10515600" cy="4928149"/>
          </a:xfrm>
        </p:spPr>
        <p:txBody>
          <a:bodyPr>
            <a:normAutofit fontScale="70000" lnSpcReduction="20000"/>
          </a:bodyPr>
          <a:lstStyle/>
          <a:p>
            <a:pPr>
              <a:lnSpc>
                <a:spcPct val="120000"/>
              </a:lnSpc>
            </a:pPr>
            <a:r>
              <a:rPr lang="en-ZA" sz="2600" dirty="0"/>
              <a:t>SADC Ministers, at their joint meeting of Education and Training and Science, Technology and Innovation, in 2019, endorsed that a comprehensive profile and database of Higher Education for the SADC Region should be developed.</a:t>
            </a:r>
          </a:p>
          <a:p>
            <a:pPr>
              <a:lnSpc>
                <a:spcPct val="120000"/>
              </a:lnSpc>
            </a:pPr>
            <a:r>
              <a:rPr lang="en-ZA" sz="2600" dirty="0"/>
              <a:t>Requirements: </a:t>
            </a:r>
          </a:p>
          <a:p>
            <a:pPr lvl="1">
              <a:lnSpc>
                <a:spcPct val="120000"/>
              </a:lnSpc>
            </a:pPr>
            <a:r>
              <a:rPr lang="en-ZA" sz="2200" dirty="0"/>
              <a:t>Include public and private education sectors.</a:t>
            </a:r>
          </a:p>
          <a:p>
            <a:pPr lvl="1">
              <a:lnSpc>
                <a:spcPct val="120000"/>
              </a:lnSpc>
            </a:pPr>
            <a:r>
              <a:rPr lang="en-ZA" sz="2200" dirty="0"/>
              <a:t>Developed in consultation with all key stakeholders in the region. </a:t>
            </a:r>
          </a:p>
          <a:p>
            <a:pPr lvl="1">
              <a:lnSpc>
                <a:spcPct val="120000"/>
              </a:lnSpc>
            </a:pPr>
            <a:r>
              <a:rPr lang="en-ZA" sz="2200" dirty="0"/>
              <a:t>Development in a phased approach.</a:t>
            </a:r>
          </a:p>
          <a:p>
            <a:pPr lvl="1">
              <a:lnSpc>
                <a:spcPct val="120000"/>
              </a:lnSpc>
            </a:pPr>
            <a:r>
              <a:rPr lang="en-ZA" sz="2200" dirty="0"/>
              <a:t>Complement existing databases.</a:t>
            </a:r>
          </a:p>
          <a:p>
            <a:pPr lvl="1">
              <a:lnSpc>
                <a:spcPct val="120000"/>
              </a:lnSpc>
            </a:pPr>
            <a:r>
              <a:rPr lang="en-ZA" sz="2200" dirty="0"/>
              <a:t>In long term should contains data at institutional, national and regional level.</a:t>
            </a:r>
          </a:p>
          <a:p>
            <a:pPr lvl="1">
              <a:lnSpc>
                <a:spcPct val="120000"/>
              </a:lnSpc>
            </a:pPr>
            <a:r>
              <a:rPr lang="en-ZA" sz="2200" dirty="0"/>
              <a:t>Access as an open-source database.</a:t>
            </a:r>
          </a:p>
          <a:p>
            <a:pPr>
              <a:lnSpc>
                <a:spcPct val="120000"/>
              </a:lnSpc>
            </a:pPr>
            <a:r>
              <a:rPr lang="en-ZA" sz="2600" dirty="0"/>
              <a:t>Goals and usefulness: </a:t>
            </a:r>
          </a:p>
          <a:p>
            <a:pPr lvl="1">
              <a:lnSpc>
                <a:spcPct val="120000"/>
              </a:lnSpc>
            </a:pPr>
            <a:r>
              <a:rPr lang="en-ZA" sz="2200" dirty="0"/>
              <a:t>Regional data for informed policy decisions. </a:t>
            </a:r>
          </a:p>
          <a:p>
            <a:pPr lvl="1">
              <a:lnSpc>
                <a:spcPct val="120000"/>
              </a:lnSpc>
            </a:pPr>
            <a:r>
              <a:rPr lang="en-ZA" sz="2200" dirty="0"/>
              <a:t>Evidence planning in support of regional integration.</a:t>
            </a:r>
          </a:p>
          <a:p>
            <a:pPr lvl="1">
              <a:lnSpc>
                <a:spcPct val="120000"/>
              </a:lnSpc>
            </a:pPr>
            <a:r>
              <a:rPr lang="en-ZA" sz="2200" dirty="0"/>
              <a:t>Shared understanding of role of higher education in national and regional development.</a:t>
            </a:r>
          </a:p>
          <a:p>
            <a:pPr lvl="1">
              <a:lnSpc>
                <a:spcPct val="120000"/>
              </a:lnSpc>
            </a:pPr>
            <a:r>
              <a:rPr lang="en-ZA" sz="2200" dirty="0"/>
              <a:t>Assist private sector in economic forecasting – Human Resources Potential of the region</a:t>
            </a:r>
          </a:p>
          <a:p>
            <a:endParaRPr lang="en-ZA" sz="1900" dirty="0"/>
          </a:p>
          <a:p>
            <a:endParaRPr lang="en-ZA" sz="1900" dirty="0"/>
          </a:p>
          <a:p>
            <a:endParaRPr lang="en-GB" dirty="0"/>
          </a:p>
        </p:txBody>
      </p:sp>
    </p:spTree>
    <p:extLst>
      <p:ext uri="{BB962C8B-B14F-4D97-AF65-F5344CB8AC3E}">
        <p14:creationId xmlns:p14="http://schemas.microsoft.com/office/powerpoint/2010/main" val="122960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F0E75-0346-AF33-8D61-4CC5A020BF0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3F70521-2DDC-774E-9DEE-5210341516D9}"/>
              </a:ext>
            </a:extLst>
          </p:cNvPr>
          <p:cNvSpPr>
            <a:spLocks noGrp="1"/>
          </p:cNvSpPr>
          <p:nvPr>
            <p:ph type="title"/>
          </p:nvPr>
        </p:nvSpPr>
        <p:spPr>
          <a:xfrm>
            <a:off x="838200" y="2882828"/>
            <a:ext cx="10515600" cy="1092344"/>
          </a:xfrm>
        </p:spPr>
        <p:txBody>
          <a:bodyPr>
            <a:normAutofit fontScale="90000"/>
          </a:bodyPr>
          <a:lstStyle/>
          <a:p>
            <a:r>
              <a:rPr lang="en-GB" sz="4000" dirty="0"/>
              <a:t>Achievements and data collected through the templates</a:t>
            </a:r>
          </a:p>
        </p:txBody>
      </p:sp>
    </p:spTree>
    <p:extLst>
      <p:ext uri="{BB962C8B-B14F-4D97-AF65-F5344CB8AC3E}">
        <p14:creationId xmlns:p14="http://schemas.microsoft.com/office/powerpoint/2010/main" val="2627856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F18CB-D2D8-B4B3-BC80-D623D7B3449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335D118-57DF-6BED-11B2-5699D0E8E700}"/>
              </a:ext>
            </a:extLst>
          </p:cNvPr>
          <p:cNvSpPr>
            <a:spLocks noGrp="1"/>
          </p:cNvSpPr>
          <p:nvPr>
            <p:ph type="title"/>
          </p:nvPr>
        </p:nvSpPr>
        <p:spPr>
          <a:xfrm>
            <a:off x="838200" y="308566"/>
            <a:ext cx="10515600" cy="929727"/>
          </a:xfrm>
        </p:spPr>
        <p:txBody>
          <a:bodyPr/>
          <a:lstStyle/>
          <a:p>
            <a:pPr algn="ctr"/>
            <a:r>
              <a:rPr lang="en-GB" sz="2400" dirty="0"/>
              <a:t>Achievements and data collected through the templates </a:t>
            </a:r>
          </a:p>
        </p:txBody>
      </p:sp>
      <p:sp>
        <p:nvSpPr>
          <p:cNvPr id="3" name="Marcador de contenido 2">
            <a:extLst>
              <a:ext uri="{FF2B5EF4-FFF2-40B4-BE49-F238E27FC236}">
                <a16:creationId xmlns:a16="http://schemas.microsoft.com/office/drawing/2014/main" id="{E7C09CBE-7EC1-699D-1767-8D45901397E4}"/>
              </a:ext>
            </a:extLst>
          </p:cNvPr>
          <p:cNvSpPr>
            <a:spLocks noGrp="1"/>
          </p:cNvSpPr>
          <p:nvPr>
            <p:ph idx="1"/>
          </p:nvPr>
        </p:nvSpPr>
        <p:spPr>
          <a:xfrm>
            <a:off x="838200" y="1238293"/>
            <a:ext cx="10515600" cy="4381414"/>
          </a:xfrm>
        </p:spPr>
        <p:txBody>
          <a:bodyPr>
            <a:normAutofit fontScale="92500" lnSpcReduction="20000"/>
          </a:bodyPr>
          <a:lstStyle/>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Due to various obstacles the project only commenced in July 2024.</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Higher Education Indicators have been identified and defined. The method of calculation has been defined and the data needed for the calculation of the indicators have been identified.</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Master list of institutions template has been developed</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Classification systems have been agreed upon.</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Data collection </a:t>
            </a:r>
            <a:r>
              <a:rPr lang="en-ZA" sz="1900" kern="100" dirty="0">
                <a:ea typeface="Aptos" panose="020B0004020202020204" pitchFamily="34" charset="0"/>
                <a:cs typeface="Calibri" panose="020F0502020204030204" pitchFamily="34" charset="0"/>
              </a:rPr>
              <a:t>templates</a:t>
            </a:r>
            <a:r>
              <a:rPr lang="en-ZA" sz="1800" kern="100" dirty="0">
                <a:ea typeface="Aptos" panose="020B0004020202020204" pitchFamily="34" charset="0"/>
                <a:cs typeface="Calibri" panose="020F0502020204030204" pitchFamily="34" charset="0"/>
              </a:rPr>
              <a:t> have been developed.</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A survey has been developed to determine:</a:t>
            </a:r>
          </a:p>
          <a:p>
            <a:pPr marL="800100" lvl="1"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Collection processes at national level in countries</a:t>
            </a:r>
          </a:p>
          <a:p>
            <a:pPr marL="800100" lvl="1"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Identify the agencies responsible for the collection of the data at national level</a:t>
            </a:r>
          </a:p>
          <a:p>
            <a:pPr marL="800100" lvl="1"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Contact details of responsible officials </a:t>
            </a:r>
          </a:p>
          <a:p>
            <a:pPr marL="800100" lvl="1"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Data elements that are available at national level needed for the completion of the data templates.</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Notes have been compiled for the completion of the surveys and data collection templates</a:t>
            </a:r>
          </a:p>
          <a:p>
            <a:endParaRPr lang="en-GB" dirty="0"/>
          </a:p>
        </p:txBody>
      </p:sp>
    </p:spTree>
    <p:extLst>
      <p:ext uri="{BB962C8B-B14F-4D97-AF65-F5344CB8AC3E}">
        <p14:creationId xmlns:p14="http://schemas.microsoft.com/office/powerpoint/2010/main" val="1302823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EFCAD-312B-1158-BCF3-F073CEC1824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D0022F9-3338-9287-571E-562E954C76B4}"/>
              </a:ext>
            </a:extLst>
          </p:cNvPr>
          <p:cNvSpPr>
            <a:spLocks noGrp="1"/>
          </p:cNvSpPr>
          <p:nvPr>
            <p:ph type="title"/>
          </p:nvPr>
        </p:nvSpPr>
        <p:spPr>
          <a:xfrm>
            <a:off x="828502" y="225742"/>
            <a:ext cx="10515600" cy="929727"/>
          </a:xfrm>
        </p:spPr>
        <p:txBody>
          <a:bodyPr/>
          <a:lstStyle/>
          <a:p>
            <a:pPr algn="ctr"/>
            <a:r>
              <a:rPr lang="en-GB" sz="2400" dirty="0"/>
              <a:t>Achievements and data collected through the templates</a:t>
            </a:r>
          </a:p>
        </p:txBody>
      </p:sp>
      <p:sp>
        <p:nvSpPr>
          <p:cNvPr id="3" name="Marcador de contenido 2">
            <a:extLst>
              <a:ext uri="{FF2B5EF4-FFF2-40B4-BE49-F238E27FC236}">
                <a16:creationId xmlns:a16="http://schemas.microsoft.com/office/drawing/2014/main" id="{B01DA837-381A-4FC9-D59C-E7ED78BEA561}"/>
              </a:ext>
            </a:extLst>
          </p:cNvPr>
          <p:cNvSpPr>
            <a:spLocks noGrp="1"/>
          </p:cNvSpPr>
          <p:nvPr>
            <p:ph idx="1"/>
          </p:nvPr>
        </p:nvSpPr>
        <p:spPr>
          <a:xfrm>
            <a:off x="838200" y="1238293"/>
            <a:ext cx="10515600" cy="4381414"/>
          </a:xfrm>
        </p:spPr>
        <p:txBody>
          <a:bodyPr>
            <a:normAutofit/>
          </a:bodyPr>
          <a:lstStyle/>
          <a:p>
            <a:pPr marL="457200" lvl="1" indent="0">
              <a:buNone/>
            </a:pPr>
            <a:r>
              <a:rPr lang="en-ZA" sz="1800" dirty="0"/>
              <a:t>The templates collect the following data:</a:t>
            </a:r>
          </a:p>
          <a:p>
            <a:pPr lvl="1"/>
            <a:endParaRPr lang="en-ZA" sz="1800" dirty="0"/>
          </a:p>
          <a:p>
            <a:pPr lvl="1"/>
            <a:r>
              <a:rPr lang="en-ZA" sz="1800" dirty="0"/>
              <a:t>Enrolments and graduates by sub-field of study (ICED), qualification type and gender.</a:t>
            </a:r>
          </a:p>
          <a:p>
            <a:pPr lvl="1"/>
            <a:r>
              <a:rPr lang="en-ZA" sz="1800" dirty="0"/>
              <a:t>International student enrolments by country (UN classification system).</a:t>
            </a:r>
          </a:p>
          <a:p>
            <a:pPr lvl="1"/>
            <a:r>
              <a:rPr lang="en-ZA" sz="1800" dirty="0"/>
              <a:t>Academic staff data by appointment type (permanent and temporarily).</a:t>
            </a:r>
          </a:p>
          <a:p>
            <a:pPr lvl="1"/>
            <a:r>
              <a:rPr lang="en-ZA" sz="1800" dirty="0"/>
              <a:t>Permanent academic staff by highest qualification and rank.</a:t>
            </a:r>
          </a:p>
          <a:p>
            <a:pPr lvl="1"/>
            <a:r>
              <a:rPr lang="en-ZA" sz="1800" dirty="0"/>
              <a:t>International staff by country</a:t>
            </a:r>
          </a:p>
          <a:p>
            <a:pPr lvl="1"/>
            <a:r>
              <a:rPr lang="en-ZA" sz="1800" dirty="0"/>
              <a:t> Public and private university data are collected separately</a:t>
            </a:r>
          </a:p>
          <a:p>
            <a:pPr lvl="1"/>
            <a:r>
              <a:rPr lang="en-ZA" sz="1800" dirty="0"/>
              <a:t>Indicators were selected from UNESCO’s higher education indicators and indicators were added that can be calculated from the data that will be collected.</a:t>
            </a:r>
          </a:p>
          <a:p>
            <a:pPr lvl="1"/>
            <a:r>
              <a:rPr lang="en-ZA" sz="1800" dirty="0"/>
              <a:t>Template for the collection of data needed to establish a Master list of Higher Education Institutions was developed. This will have to be updated quite regularly.</a:t>
            </a:r>
          </a:p>
          <a:p>
            <a:endParaRPr lang="en-GB" dirty="0"/>
          </a:p>
        </p:txBody>
      </p:sp>
    </p:spTree>
    <p:extLst>
      <p:ext uri="{BB962C8B-B14F-4D97-AF65-F5344CB8AC3E}">
        <p14:creationId xmlns:p14="http://schemas.microsoft.com/office/powerpoint/2010/main" val="2485248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57F2A-960C-F834-C9B3-C6744AB472A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374BA8D-ACD9-705A-A9FF-0749D3A7B0FF}"/>
              </a:ext>
            </a:extLst>
          </p:cNvPr>
          <p:cNvSpPr>
            <a:spLocks noGrp="1"/>
          </p:cNvSpPr>
          <p:nvPr>
            <p:ph type="title"/>
          </p:nvPr>
        </p:nvSpPr>
        <p:spPr>
          <a:xfrm>
            <a:off x="838200" y="500062"/>
            <a:ext cx="10515600" cy="929727"/>
          </a:xfrm>
        </p:spPr>
        <p:txBody>
          <a:bodyPr/>
          <a:lstStyle/>
          <a:p>
            <a:pPr algn="ctr"/>
            <a:r>
              <a:rPr lang="en-GB" sz="2400" dirty="0"/>
              <a:t>Achievements and data collected through the templates</a:t>
            </a:r>
          </a:p>
        </p:txBody>
      </p:sp>
      <p:sp>
        <p:nvSpPr>
          <p:cNvPr id="3" name="Marcador de contenido 2">
            <a:extLst>
              <a:ext uri="{FF2B5EF4-FFF2-40B4-BE49-F238E27FC236}">
                <a16:creationId xmlns:a16="http://schemas.microsoft.com/office/drawing/2014/main" id="{D7ED2D2B-3CCA-984F-DB90-D24BBDEBA98D}"/>
              </a:ext>
            </a:extLst>
          </p:cNvPr>
          <p:cNvSpPr>
            <a:spLocks noGrp="1"/>
          </p:cNvSpPr>
          <p:nvPr>
            <p:ph idx="1"/>
          </p:nvPr>
        </p:nvSpPr>
        <p:spPr>
          <a:xfrm>
            <a:off x="838200" y="1362984"/>
            <a:ext cx="10515600" cy="3882347"/>
          </a:xfrm>
        </p:spPr>
        <p:txBody>
          <a:bodyPr>
            <a:noAutofit/>
          </a:bodyPr>
          <a:lstStyle/>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Inputs from country representatives were received at the SADC EMIS Technical Committee that was held on the 7th and 8th of August 2024 in Mauritius in August 2024 and were applied to the documents and templates.</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The templates, definitions, and classification lists were distributed to countries following the workshop for further inputs and refinement.</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With the support of </a:t>
            </a:r>
            <a:r>
              <a:rPr lang="en-ZA" sz="1800" b="1" kern="100" dirty="0">
                <a:ea typeface="Aptos" panose="020B0004020202020204" pitchFamily="34" charset="0"/>
                <a:cs typeface="Calibri" panose="020F0502020204030204" pitchFamily="34" charset="0"/>
              </a:rPr>
              <a:t>OBREAL Global </a:t>
            </a:r>
            <a:r>
              <a:rPr lang="en-ZA" sz="1800" kern="100" dirty="0">
                <a:ea typeface="Aptos" panose="020B0004020202020204" pitchFamily="34" charset="0"/>
                <a:cs typeface="Calibri" panose="020F0502020204030204" pitchFamily="34" charset="0"/>
              </a:rPr>
              <a:t>and </a:t>
            </a:r>
            <a:r>
              <a:rPr lang="en-ZA" sz="1800" b="1" kern="100" dirty="0">
                <a:ea typeface="Aptos" panose="020B0004020202020204" pitchFamily="34" charset="0"/>
                <a:cs typeface="Calibri" panose="020F0502020204030204" pitchFamily="34" charset="0"/>
              </a:rPr>
              <a:t>UNESCO</a:t>
            </a:r>
            <a:r>
              <a:rPr lang="en-ZA" sz="1800" kern="100" dirty="0">
                <a:ea typeface="Aptos" panose="020B0004020202020204" pitchFamily="34" charset="0"/>
                <a:cs typeface="Calibri" panose="020F0502020204030204" pitchFamily="34" charset="0"/>
              </a:rPr>
              <a:t> the gap analysis has been completed and the pilot data collection have been completed.</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The gap analysis has been completed, and responses were received from Botswana, Eswatini, Lesotho, Mauritius, Namibia, Seychelles, South Africa, Zambia and Zimbabwe. The final report is available</a:t>
            </a:r>
          </a:p>
          <a:p>
            <a:pPr marL="342900" lvl="0" indent="-342900" algn="just">
              <a:lnSpc>
                <a:spcPct val="107000"/>
              </a:lnSpc>
              <a:buSzPts val="1100"/>
              <a:buFont typeface="Symbol" panose="05050102010706020507" pitchFamily="18" charset="2"/>
              <a:buChar char=""/>
            </a:pPr>
            <a:r>
              <a:rPr lang="en-ZA" sz="1800" kern="100" dirty="0">
                <a:ea typeface="Aptos" panose="020B0004020202020204" pitchFamily="34" charset="0"/>
                <a:cs typeface="Calibri" panose="020F0502020204030204" pitchFamily="34" charset="0"/>
              </a:rPr>
              <a:t>The data templates for the data collection were also send out for the first collection and data in the format that the countries had available were received from Botswana, Eswatini, Mauritius, Namibia, Seychelles, South Africa Zambia and Zimbabwe. </a:t>
            </a:r>
          </a:p>
          <a:p>
            <a:pPr marL="342900" lvl="0" indent="-342900" algn="just">
              <a:lnSpc>
                <a:spcPct val="107000"/>
              </a:lnSpc>
              <a:buSzPts val="1100"/>
              <a:buFont typeface="Symbol" panose="05050102010706020507" pitchFamily="18" charset="2"/>
              <a:buChar char=""/>
            </a:pPr>
            <a:endParaRPr lang="en-ZA" sz="1800" kern="100" dirty="0">
              <a:latin typeface="Aptos Light" panose="020B0004020202020204" pitchFamily="34" charset="0"/>
              <a:ea typeface="Aptos" panose="020B0004020202020204" pitchFamily="34" charset="0"/>
              <a:cs typeface="Times New Roman" panose="02020603050405020304" pitchFamily="18" charset="0"/>
            </a:endParaRPr>
          </a:p>
          <a:p>
            <a:endParaRPr lang="en-GB" sz="1800" dirty="0"/>
          </a:p>
        </p:txBody>
      </p:sp>
    </p:spTree>
    <p:extLst>
      <p:ext uri="{BB962C8B-B14F-4D97-AF65-F5344CB8AC3E}">
        <p14:creationId xmlns:p14="http://schemas.microsoft.com/office/powerpoint/2010/main" val="351735716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Narrow"/>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4116</TotalTime>
  <Words>3259</Words>
  <Application>Microsoft Office PowerPoint</Application>
  <PresentationFormat>Panorámica</PresentationFormat>
  <Paragraphs>293</Paragraphs>
  <Slides>37</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37</vt:i4>
      </vt:variant>
    </vt:vector>
  </HeadingPairs>
  <TitlesOfParts>
    <vt:vector size="46" baseType="lpstr">
      <vt:lpstr>Aptos</vt:lpstr>
      <vt:lpstr>Aptos Light</vt:lpstr>
      <vt:lpstr>Aptos Narrow</vt:lpstr>
      <vt:lpstr>Arial</vt:lpstr>
      <vt:lpstr>Calibri</vt:lpstr>
      <vt:lpstr>Montserrat</vt:lpstr>
      <vt:lpstr>Symbol</vt:lpstr>
      <vt:lpstr>Wingdings</vt:lpstr>
      <vt:lpstr>Tema de Office</vt:lpstr>
      <vt:lpstr>Presentación de PowerPoint</vt:lpstr>
      <vt:lpstr>Strategic partners</vt:lpstr>
      <vt:lpstr>Youth Mobility for Africa</vt:lpstr>
      <vt:lpstr>HEMIS Capacity Building Programme: Case Study of a Regional HEMIS System – Southern African Development Community (SADC) Prepared by Dr Charles Sheppard</vt:lpstr>
      <vt:lpstr>Background to the development of the SADC Higher Education Database</vt:lpstr>
      <vt:lpstr>Achievements and data collected through the templates</vt:lpstr>
      <vt:lpstr>Achievements and data collected through the templates </vt:lpstr>
      <vt:lpstr>Achievements and data collected through the templates</vt:lpstr>
      <vt:lpstr>Achievements and data collected through the templates</vt:lpstr>
      <vt:lpstr>Next steps in the development of the SADC database</vt:lpstr>
      <vt:lpstr>Conclusions and recommendations from the GAP Analysis Report on the mapping of the state of play of higher education data systems.</vt:lpstr>
      <vt:lpstr>Gap analysis conclusions and recommendations</vt:lpstr>
      <vt:lpstr>Gap analysis conclusions and recommendations</vt:lpstr>
      <vt:lpstr>A few examples of data analyses on the data submitted</vt:lpstr>
      <vt:lpstr>Namibia: Changes in enrolments by field of study, 2013 - 2023</vt:lpstr>
      <vt:lpstr>Namibia: Graduates 2013 to 2023 and the average annual growth rate, 2023 - 2023</vt:lpstr>
      <vt:lpstr>Namibia: Gender distribution of graduates, 2023 to 2023</vt:lpstr>
      <vt:lpstr>Mauritius and South Africa: GER 2022</vt:lpstr>
      <vt:lpstr>Botswana Public Universities: Graduates by ISCED Field of Study, 2022/2023 or 2023</vt:lpstr>
      <vt:lpstr>Botswana Public Universities: Graduates by ISCED Field of Study, 2021 to 2023</vt:lpstr>
      <vt:lpstr>Botswana: Enrolments in Public and Private Universities and International Enrolments, 2021 - 2023</vt:lpstr>
      <vt:lpstr>Great Zimbabwe University graduates by ICED sub-field 2021 - 2023</vt:lpstr>
      <vt:lpstr>Great Zimbabwe University graduates by ICED sub-field 2021 - 2023</vt:lpstr>
      <vt:lpstr>Great Zimbabwe Academic Staff by Highest Qualification and Rank, 2021 - 2023</vt:lpstr>
      <vt:lpstr>University of Seychelles , Graduates in 2022 and 2023 by ISCED Field of Study</vt:lpstr>
      <vt:lpstr>Eswatini: Enrolments and Graduates in Public and Private Institutions, 2023</vt:lpstr>
      <vt:lpstr>South Africa Public Universities: Changes in student success rates, 2022 to 2023</vt:lpstr>
      <vt:lpstr>South Africa: Throughput rates, 2017 Cohort (Excluding UNISA)</vt:lpstr>
      <vt:lpstr>Zambia: Graduates according to ISCED field, 2024 </vt:lpstr>
      <vt:lpstr>Performance indicators</vt:lpstr>
      <vt:lpstr>Performance indicators</vt:lpstr>
      <vt:lpstr>Performance indicators</vt:lpstr>
      <vt:lpstr>Performance indicators</vt:lpstr>
      <vt:lpstr>Performance indicators</vt:lpstr>
      <vt:lpstr>Performance indicators</vt:lpstr>
      <vt:lpstr>Performance indicators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Eloi Espósito</dc:creator>
  <cp:lastModifiedBy>Eloi Esposito</cp:lastModifiedBy>
  <cp:revision>152</cp:revision>
  <dcterms:created xsi:type="dcterms:W3CDTF">2023-06-29T15:28:25Z</dcterms:created>
  <dcterms:modified xsi:type="dcterms:W3CDTF">2026-08-05T10:22:18Z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