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90" r:id="rId2"/>
    <p:sldId id="1020" r:id="rId3"/>
    <p:sldId id="1021" r:id="rId4"/>
    <p:sldId id="1022" r:id="rId5"/>
    <p:sldId id="1023" r:id="rId6"/>
    <p:sldId id="1024" r:id="rId7"/>
    <p:sldId id="1025" r:id="rId8"/>
    <p:sldId id="1026" r:id="rId9"/>
    <p:sldId id="1027" r:id="rId10"/>
    <p:sldId id="1028" r:id="rId11"/>
    <p:sldId id="1029" r:id="rId12"/>
    <p:sldId id="1030" r:id="rId13"/>
    <p:sldId id="1031" r:id="rId14"/>
    <p:sldId id="1032" r:id="rId15"/>
    <p:sldId id="1033" r:id="rId16"/>
    <p:sldId id="1034" r:id="rId17"/>
    <p:sldId id="1035" r:id="rId18"/>
    <p:sldId id="1036" r:id="rId19"/>
    <p:sldId id="1037" r:id="rId20"/>
    <p:sldId id="282" r:id="rId21"/>
    <p:sldId id="1038" r:id="rId22"/>
    <p:sldId id="1039" r:id="rId23"/>
    <p:sldId id="1040" r:id="rId24"/>
    <p:sldId id="1041" r:id="rId25"/>
    <p:sldId id="1042" r:id="rId26"/>
    <p:sldId id="1043" r:id="rId27"/>
    <p:sldId id="1044" r:id="rId28"/>
    <p:sldId id="1045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194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M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5F421-A1AA-F34C-A538-8FF301AE6F2B}" type="datetimeFigureOut">
              <a:rPr lang="en-ZM" smtClean="0"/>
              <a:t>14/07/2026</a:t>
            </a:fld>
            <a:endParaRPr lang="en-ZM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M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Z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M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FC1B9-45C3-1848-B2BA-154CD609E495}" type="slidenum">
              <a:rPr lang="en-ZM" smtClean="0"/>
              <a:t>‹#›</a:t>
            </a:fld>
            <a:endParaRPr lang="en-ZM"/>
          </a:p>
        </p:txBody>
      </p:sp>
    </p:spTree>
    <p:extLst>
      <p:ext uri="{BB962C8B-B14F-4D97-AF65-F5344CB8AC3E}">
        <p14:creationId xmlns:p14="http://schemas.microsoft.com/office/powerpoint/2010/main" val="1481364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up stairs&#10;&#10;Description automatically generated">
            <a:extLst>
              <a:ext uri="{FF2B5EF4-FFF2-40B4-BE49-F238E27FC236}">
                <a16:creationId xmlns:a16="http://schemas.microsoft.com/office/drawing/2014/main" id="{673EA993-C19F-4C4E-1149-6889675C5C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0173" t="10660" b="12119"/>
          <a:stretch/>
        </p:blipFill>
        <p:spPr>
          <a:xfrm>
            <a:off x="6284016" y="-154948"/>
            <a:ext cx="2893672" cy="6656549"/>
          </a:xfrm>
          <a:prstGeom prst="rect">
            <a:avLst/>
          </a:prstGeom>
        </p:spPr>
      </p:pic>
      <p:cxnSp>
        <p:nvCxnSpPr>
          <p:cNvPr id="12" name="Google Shape;12;p2"/>
          <p:cNvCxnSpPr/>
          <p:nvPr/>
        </p:nvCxnSpPr>
        <p:spPr>
          <a:xfrm rot="10800000">
            <a:off x="848075" y="6501600"/>
            <a:ext cx="4996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715150" y="1854800"/>
            <a:ext cx="4281600" cy="26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500" b="0" i="0">
                <a:solidFill>
                  <a:srgbClr val="4A4A4A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Hanken Grotesk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 dirty="0"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459350" y="4457200"/>
            <a:ext cx="3537300" cy="546000"/>
          </a:xfrm>
          <a:prstGeom prst="rect">
            <a:avLst/>
          </a:prstGeom>
          <a:solidFill>
            <a:srgbClr val="606E2D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 b="0" i="0">
                <a:solidFill>
                  <a:schemeClr val="lt1"/>
                </a:solidFill>
                <a:latin typeface="Trebuchet MS" panose="020B0703020202090204" pitchFamily="34" charset="0"/>
                <a:ea typeface="Trebuchet MS" panose="020B0703020202090204" pitchFamily="34" charset="0"/>
                <a:cs typeface="Trebuchet MS" panose="020B0703020202090204" pitchFamily="34" charset="0"/>
                <a:sym typeface="Averag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5171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7"/>
          <p:cNvSpPr txBox="1">
            <a:spLocks noGrp="1"/>
          </p:cNvSpPr>
          <p:nvPr>
            <p:ph type="ctrTitle"/>
          </p:nvPr>
        </p:nvSpPr>
        <p:spPr>
          <a:xfrm>
            <a:off x="364151" y="857250"/>
            <a:ext cx="5548207" cy="103229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algn="ctr"/>
            <a:r>
              <a:rPr lang="en-GB" sz="27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Regional Credit Transfer System in SADC</a:t>
            </a:r>
            <a:br>
              <a:rPr lang="en-GB" sz="2700" b="1" dirty="0">
                <a:solidFill>
                  <a:srgbClr val="7CB551"/>
                </a:solidFill>
                <a:latin typeface="Century Gothic" panose="020B0502020202020204" pitchFamily="34" charset="0"/>
              </a:rPr>
            </a:br>
            <a:br>
              <a:rPr lang="en-GB" sz="2700" b="1" dirty="0">
                <a:solidFill>
                  <a:srgbClr val="7CB551"/>
                </a:solidFill>
                <a:latin typeface="Century Gothic" panose="020B0502020202020204" pitchFamily="34" charset="0"/>
              </a:rPr>
            </a:br>
            <a:r>
              <a:rPr lang="en-GB" sz="2100" b="1" dirty="0">
                <a:solidFill>
                  <a:srgbClr val="81D24A"/>
                </a:solidFill>
                <a:latin typeface="Century Gothic" panose="020B0502020202020204" pitchFamily="34" charset="0"/>
              </a:rPr>
              <a:t>State of Play, Mobility Trends and Regional Mobility Schemes</a:t>
            </a:r>
            <a:br>
              <a:rPr lang="en-GB" sz="2400" dirty="0"/>
            </a:br>
            <a:br>
              <a:rPr lang="en" sz="2400" dirty="0"/>
            </a:br>
            <a:br>
              <a:rPr lang="en" sz="2400" dirty="0">
                <a:solidFill>
                  <a:srgbClr val="0070C0"/>
                </a:solidFill>
              </a:rPr>
            </a:br>
            <a:r>
              <a:rPr lang="en" sz="21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Stephen Simukanga</a:t>
            </a:r>
            <a:br>
              <a:rPr lang="en" sz="2100" b="1" dirty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r>
              <a:rPr lang="en" sz="21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SARUA Executive Director</a:t>
            </a:r>
            <a:br>
              <a:rPr lang="en" sz="2400" dirty="0">
                <a:solidFill>
                  <a:srgbClr val="0070C0"/>
                </a:solidFill>
              </a:rPr>
            </a:br>
            <a:br>
              <a:rPr lang="en" sz="2400" dirty="0"/>
            </a:br>
            <a:r>
              <a:rPr lang="en" sz="2400" dirty="0"/>
              <a:t>ACTS MODULE 2</a:t>
            </a:r>
            <a:br>
              <a:rPr lang="en" sz="2400" dirty="0">
                <a:latin typeface="Century Gothic" panose="020B0502020202020204" pitchFamily="34" charset="0"/>
              </a:rPr>
            </a:br>
            <a:br>
              <a:rPr lang="en-GB" sz="1800" dirty="0">
                <a:latin typeface="Century Gothic" panose="020B0502020202020204" pitchFamily="34" charset="0"/>
              </a:rPr>
            </a:br>
            <a:r>
              <a:rPr lang="en-GB" sz="1800" b="1" dirty="0">
                <a:latin typeface="Century Gothic" panose="020B0502020202020204" pitchFamily="34" charset="0"/>
              </a:rPr>
              <a:t>14 July 2026</a:t>
            </a:r>
            <a:br>
              <a:rPr lang="en-GB" sz="1800" b="1" dirty="0">
                <a:latin typeface="Century Gothic" panose="020B0502020202020204" pitchFamily="34" charset="0"/>
              </a:rPr>
            </a:br>
            <a:br>
              <a:rPr lang="en-GB" sz="1800" b="1" dirty="0">
                <a:latin typeface="Century Gothic" panose="020B0502020202020204" pitchFamily="34" charset="0"/>
              </a:rPr>
            </a:br>
            <a:br>
              <a:rPr lang="en-GB" sz="1800" b="1" dirty="0"/>
            </a:br>
            <a:br>
              <a:rPr lang="en-GB" sz="1800" b="1" dirty="0"/>
            </a:br>
            <a:br>
              <a:rPr lang="en-GB" sz="1800" b="1" dirty="0"/>
            </a:br>
            <a:br>
              <a:rPr lang="en-GB" sz="1800" b="1" dirty="0"/>
            </a:br>
            <a:br>
              <a:rPr lang="en-GB" sz="1800" dirty="0"/>
            </a:br>
            <a:br>
              <a:rPr lang="en-GB" dirty="0"/>
            </a:br>
            <a:br>
              <a:rPr lang="en" sz="4500" dirty="0"/>
            </a:br>
            <a:br>
              <a:rPr lang="en" sz="4500" dirty="0"/>
            </a:br>
            <a:endParaRPr sz="4500" dirty="0"/>
          </a:p>
        </p:txBody>
      </p:sp>
      <p:pic>
        <p:nvPicPr>
          <p:cNvPr id="3" name="Picture 2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93B4753F-489F-B8A5-7BF8-BDE9FEDD86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0204" y="6000750"/>
            <a:ext cx="1192154" cy="203660"/>
          </a:xfrm>
          <a:prstGeom prst="rect">
            <a:avLst/>
          </a:prstGeom>
        </p:spPr>
      </p:pic>
      <p:pic>
        <p:nvPicPr>
          <p:cNvPr id="8" name="Picture 7" descr="A pattern of green lines&#10;&#10;Description automatically generated">
            <a:extLst>
              <a:ext uri="{FF2B5EF4-FFF2-40B4-BE49-F238E27FC236}">
                <a16:creationId xmlns:a16="http://schemas.microsoft.com/office/drawing/2014/main" id="{F0ED9CBD-EE50-BE79-18FA-B21AABDF6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437" y="749674"/>
            <a:ext cx="3638980" cy="5143500"/>
          </a:xfrm>
          <a:prstGeom prst="rect">
            <a:avLst/>
          </a:prstGeom>
        </p:spPr>
      </p:pic>
      <p:pic>
        <p:nvPicPr>
          <p:cNvPr id="2" name="Picture 1" descr="A pattern of green lines&#10;&#10;Description automatically generated">
            <a:extLst>
              <a:ext uri="{FF2B5EF4-FFF2-40B4-BE49-F238E27FC236}">
                <a16:creationId xmlns:a16="http://schemas.microsoft.com/office/drawing/2014/main" id="{7C8346A8-AD60-AB5F-D85F-8A4BB70AD4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437" y="857250"/>
            <a:ext cx="3638980" cy="5143500"/>
          </a:xfrm>
          <a:prstGeom prst="rect">
            <a:avLst/>
          </a:prstGeom>
        </p:spPr>
      </p:pic>
      <p:pic>
        <p:nvPicPr>
          <p:cNvPr id="4" name="Picture 3" descr="A pattern of green lines&#10;&#10;Description automatically generated">
            <a:extLst>
              <a:ext uri="{FF2B5EF4-FFF2-40B4-BE49-F238E27FC236}">
                <a16:creationId xmlns:a16="http://schemas.microsoft.com/office/drawing/2014/main" id="{6E9D3971-D44C-F85F-D9A0-902B81B61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437" y="749675"/>
            <a:ext cx="3638980" cy="5143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F8390-515C-74FF-DEB3-3EB10577B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A2DA22-88B7-E207-682B-439720EDD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E5B5CE-8DA2-D1A2-5EE4-B13F7D138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207228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Quality Assurance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27488-8176-B620-A8F5-7F8E9A8B1B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722478"/>
            <a:ext cx="7886700" cy="45841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M" sz="2000" dirty="0"/>
              <a:t>Most countries now operate national quality assurance agencies. Examples include:</a:t>
            </a:r>
          </a:p>
          <a:p>
            <a:pPr marL="0" indent="0">
              <a:buNone/>
            </a:pPr>
            <a:endParaRPr lang="en-ZM" sz="2000" dirty="0"/>
          </a:p>
          <a:p>
            <a:pPr lvl="0"/>
            <a:r>
              <a:rPr lang="en-ZM" sz="2000" dirty="0"/>
              <a:t>Council on Higher Education (South Africa) </a:t>
            </a:r>
          </a:p>
          <a:p>
            <a:pPr lvl="0"/>
            <a:r>
              <a:rPr lang="en-ZM" sz="2000" dirty="0"/>
              <a:t>Higher Education Authority (Zambia) </a:t>
            </a:r>
          </a:p>
          <a:p>
            <a:pPr lvl="0"/>
            <a:r>
              <a:rPr lang="en-ZM" sz="2000" dirty="0"/>
              <a:t>Namibia Qualifications Authority </a:t>
            </a:r>
          </a:p>
          <a:p>
            <a:pPr lvl="0"/>
            <a:r>
              <a:rPr lang="en-ZM" sz="2000" dirty="0"/>
              <a:t>Botswana Qualifications Authority </a:t>
            </a:r>
          </a:p>
          <a:p>
            <a:pPr marL="0" indent="0">
              <a:buNone/>
            </a:pPr>
            <a:endParaRPr lang="en-ZM" sz="2000" dirty="0"/>
          </a:p>
          <a:p>
            <a:pPr marL="0" indent="0">
              <a:buNone/>
            </a:pPr>
            <a:r>
              <a:rPr lang="en-ZM" sz="2000" dirty="0"/>
              <a:t>Regional collaboration among these agencies is increasing.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B81C05-C542-112F-9EBA-87A551D84674}"/>
              </a:ext>
            </a:extLst>
          </p:cNvPr>
          <p:cNvCxnSpPr>
            <a:cxnSpLocks/>
          </p:cNvCxnSpPr>
          <p:nvPr/>
        </p:nvCxnSpPr>
        <p:spPr>
          <a:xfrm>
            <a:off x="1020536" y="120140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11839448-A453-DE5E-34DC-D4ED976B166C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CD51AB95-AB37-5DA2-1EFA-3FF3923F421F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E846DB36-19C7-05F4-401F-AE1130603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054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A30DC-5ECE-93FC-DDAC-B73ED8DE1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41EB019-C439-25D8-7229-922C1CEE3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19D5B70-9CB0-FAE6-BF6B-8EB40D7CA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207228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Credit Systems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60E9A-AC38-D582-D7DF-2B1055C58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722478"/>
            <a:ext cx="7886700" cy="45841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M" sz="2000" dirty="0"/>
              <a:t>Nearly all universities use credit systems.</a:t>
            </a:r>
          </a:p>
          <a:p>
            <a:pPr marL="0" indent="0">
              <a:buNone/>
            </a:pPr>
            <a:r>
              <a:rPr lang="en-ZM" sz="2000" dirty="0"/>
              <a:t>However, credit definitions differ considerably.</a:t>
            </a:r>
          </a:p>
          <a:p>
            <a:pPr marL="0" indent="0">
              <a:buNone/>
            </a:pPr>
            <a:r>
              <a:rPr lang="en-ZM" sz="2000" dirty="0"/>
              <a:t>For example:</a:t>
            </a:r>
          </a:p>
          <a:p>
            <a:pPr marL="0" indent="0">
              <a:buNone/>
            </a:pPr>
            <a:endParaRPr lang="en-ZM" sz="2000" dirty="0"/>
          </a:p>
          <a:p>
            <a:pPr lvl="0"/>
            <a:r>
              <a:rPr lang="en-ZM" sz="2000" dirty="0"/>
              <a:t>credit hours </a:t>
            </a:r>
          </a:p>
          <a:p>
            <a:pPr lvl="0"/>
            <a:r>
              <a:rPr lang="en-ZM" sz="2000" dirty="0"/>
              <a:t>notional learning hours </a:t>
            </a:r>
          </a:p>
          <a:p>
            <a:pPr lvl="0"/>
            <a:r>
              <a:rPr lang="en-ZM" sz="2000" dirty="0"/>
              <a:t>semester credits </a:t>
            </a:r>
          </a:p>
          <a:p>
            <a:pPr lvl="0"/>
            <a:r>
              <a:rPr lang="en-ZM" sz="2000" dirty="0"/>
              <a:t>annual credits </a:t>
            </a:r>
          </a:p>
          <a:p>
            <a:pPr marL="0" indent="0">
              <a:buNone/>
            </a:pPr>
            <a:endParaRPr lang="en-ZM" sz="2000" dirty="0"/>
          </a:p>
          <a:p>
            <a:pPr marL="0" indent="0">
              <a:buNone/>
            </a:pPr>
            <a:r>
              <a:rPr lang="en-ZM" sz="2000" dirty="0"/>
              <a:t>This makes direct transfer difficult.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3D7636B-1B7B-E58F-95D3-D73FD4985350}"/>
              </a:ext>
            </a:extLst>
          </p:cNvPr>
          <p:cNvCxnSpPr>
            <a:cxnSpLocks/>
          </p:cNvCxnSpPr>
          <p:nvPr/>
        </p:nvCxnSpPr>
        <p:spPr>
          <a:xfrm>
            <a:off x="1020536" y="120140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FFBB4F62-50BE-B9CD-A8AC-12B2E3FF6043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7FB50B1A-1198-7CB2-2627-3A97A15ED352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56B03711-82DB-17B0-CC5E-20FDC0E9B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668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52748-69C8-ED89-B6EB-03B941165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44A4CA-39CF-F8D2-4575-DD449E0B7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27CE43-CC4A-D66E-2D86-7ADA97DEC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207228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Recognition of Qualifications 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2AA7A-FB39-6B88-C9EF-2CB3B8D19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722478"/>
            <a:ext cx="7886700" cy="45841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M" sz="2400" dirty="0"/>
              <a:t>Recognition is still largely based upon:</a:t>
            </a:r>
          </a:p>
          <a:p>
            <a:pPr marL="0" indent="0">
              <a:buNone/>
            </a:pPr>
            <a:endParaRPr lang="en-ZM" sz="2400" dirty="0"/>
          </a:p>
          <a:p>
            <a:pPr lvl="0"/>
            <a:r>
              <a:rPr lang="en-ZM" sz="2400" dirty="0"/>
              <a:t>bilateral agreements </a:t>
            </a:r>
          </a:p>
          <a:p>
            <a:pPr lvl="0"/>
            <a:r>
              <a:rPr lang="en-ZM" sz="2400" dirty="0"/>
              <a:t>institutional memoranda of understanding </a:t>
            </a:r>
          </a:p>
          <a:p>
            <a:pPr lvl="0"/>
            <a:r>
              <a:rPr lang="en-ZM" sz="2400" dirty="0"/>
              <a:t>case-by-case assessments </a:t>
            </a:r>
          </a:p>
          <a:p>
            <a:pPr marL="0" indent="0">
              <a:buNone/>
            </a:pPr>
            <a:endParaRPr lang="en-ZM" sz="2400" dirty="0"/>
          </a:p>
          <a:p>
            <a:pPr marL="0" indent="0">
              <a:buNone/>
            </a:pPr>
            <a:r>
              <a:rPr lang="en-ZM" sz="2400" dirty="0"/>
              <a:t>rather than automatic regional recognition.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C4AF29-4B97-95D4-4E24-23F825488E5B}"/>
              </a:ext>
            </a:extLst>
          </p:cNvPr>
          <p:cNvCxnSpPr>
            <a:cxnSpLocks/>
          </p:cNvCxnSpPr>
          <p:nvPr/>
        </p:nvCxnSpPr>
        <p:spPr>
          <a:xfrm>
            <a:off x="1020536" y="120140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221AEC3A-4E27-919F-81D5-B9D85E3E908F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9290AC3E-9044-A3EC-3E9F-3C4D5FA6DFA9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746D082E-B37C-006C-C5FB-67FA4FFA60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70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F1E0F-2EAA-EC88-55BB-9DFB74F8C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A6CF5E-516B-49AE-6081-577346193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D31172-BCBE-BF88-A9D8-1172DF08B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207228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Progress Towards Regional Credit Transfer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658B3-25F7-BAC8-2C67-DEF7A0201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416617"/>
            <a:ext cx="7886700" cy="47370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M" sz="2000" dirty="0"/>
              <a:t>Current developments include:</a:t>
            </a:r>
          </a:p>
          <a:p>
            <a:pPr marL="0" indent="0">
              <a:buNone/>
            </a:pPr>
            <a:endParaRPr lang="en-ZM" sz="2000" dirty="0"/>
          </a:p>
          <a:p>
            <a:pPr lvl="0"/>
            <a:r>
              <a:rPr lang="en-ZM" sz="2000" dirty="0"/>
              <a:t>increasing curriculum harmonisation; </a:t>
            </a:r>
          </a:p>
          <a:p>
            <a:pPr lvl="0"/>
            <a:r>
              <a:rPr lang="en-ZM" sz="2000" dirty="0"/>
              <a:t>learning outcomes approaches; </a:t>
            </a:r>
          </a:p>
          <a:p>
            <a:pPr lvl="0"/>
            <a:r>
              <a:rPr lang="en-ZM" sz="2000" dirty="0"/>
              <a:t>qualification frameworks; </a:t>
            </a:r>
          </a:p>
          <a:p>
            <a:pPr lvl="0"/>
            <a:r>
              <a:rPr lang="en-ZM" sz="2000" dirty="0"/>
              <a:t>regional benchmarking; </a:t>
            </a:r>
          </a:p>
          <a:p>
            <a:pPr lvl="0"/>
            <a:r>
              <a:rPr lang="en-ZM" sz="2000" dirty="0"/>
              <a:t>collaborative postgraduate programmes; </a:t>
            </a:r>
          </a:p>
          <a:p>
            <a:pPr lvl="0"/>
            <a:r>
              <a:rPr lang="en-ZM" sz="2000" dirty="0"/>
              <a:t>joint supervision; </a:t>
            </a:r>
          </a:p>
          <a:p>
            <a:pPr lvl="0"/>
            <a:r>
              <a:rPr lang="en-ZM" sz="2000" dirty="0"/>
              <a:t>micro-credentials; </a:t>
            </a:r>
          </a:p>
          <a:p>
            <a:pPr lvl="0"/>
            <a:r>
              <a:rPr lang="en-ZM" sz="2000" dirty="0"/>
              <a:t>digital credential initiatives. </a:t>
            </a:r>
          </a:p>
          <a:p>
            <a:pPr marL="0" indent="0">
              <a:buNone/>
            </a:pPr>
            <a:endParaRPr lang="en-ZM" sz="2000" dirty="0"/>
          </a:p>
          <a:p>
            <a:pPr marL="0" indent="0">
              <a:buNone/>
            </a:pPr>
            <a:r>
              <a:rPr lang="en-ZM" sz="2000" dirty="0"/>
              <a:t>Nevertheless, there is </a:t>
            </a:r>
            <a:r>
              <a:rPr lang="en-ZM" sz="2000" b="1" dirty="0"/>
              <a:t>no fully operational SADC-wide credit transfer framework</a:t>
            </a:r>
            <a:r>
              <a:rPr lang="en-ZM" sz="2000" dirty="0"/>
              <a:t> comparable to European Credit Transfer System (ECTS).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3DF84E9-5E97-2E9C-0201-8FE6B0D8A242}"/>
              </a:ext>
            </a:extLst>
          </p:cNvPr>
          <p:cNvCxnSpPr>
            <a:cxnSpLocks/>
          </p:cNvCxnSpPr>
          <p:nvPr/>
        </p:nvCxnSpPr>
        <p:spPr>
          <a:xfrm>
            <a:off x="1020536" y="120140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9C68C886-17E8-5F7D-283D-77FBA5AF6017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9BB4C386-B88B-8B54-C4CA-EBA442F5C84A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B690B1B3-A3FA-83EE-5CB8-014D5D7BF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5455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F7CB3-1213-4A0F-603A-F4BB664C7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0BBDBE8-7E3E-9C22-BC70-F4760DECD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64A879-6C6B-06D6-80A8-B1E9AAA5F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207228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Implementation Challenges - 1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84AC1-78D3-0541-AA03-194084F3C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416617"/>
            <a:ext cx="7886700" cy="47370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M" sz="2400" dirty="0"/>
              <a:t>Several challenges continue to impede implementation.</a:t>
            </a:r>
          </a:p>
          <a:p>
            <a:pPr marL="0" indent="0">
              <a:buNone/>
            </a:pPr>
            <a:endParaRPr lang="en-ZM" sz="2400" b="1" dirty="0"/>
          </a:p>
          <a:p>
            <a:pPr marL="0" indent="0">
              <a:buNone/>
            </a:pPr>
            <a:r>
              <a:rPr lang="en-ZM" sz="2400" b="1" dirty="0"/>
              <a:t>Policy Differences</a:t>
            </a:r>
          </a:p>
          <a:p>
            <a:pPr marL="0" indent="0">
              <a:buNone/>
            </a:pPr>
            <a:r>
              <a:rPr lang="en-ZM" sz="2400" dirty="0"/>
              <a:t>Issues include:</a:t>
            </a:r>
          </a:p>
          <a:p>
            <a:pPr marL="0" indent="0">
              <a:buNone/>
            </a:pPr>
            <a:endParaRPr lang="en-ZM" sz="2400" dirty="0"/>
          </a:p>
          <a:p>
            <a:pPr lvl="0"/>
            <a:r>
              <a:rPr lang="en-ZM" sz="2400" dirty="0"/>
              <a:t>programme accreditation; </a:t>
            </a:r>
          </a:p>
          <a:p>
            <a:pPr lvl="0"/>
            <a:r>
              <a:rPr lang="en-ZM" sz="2400" dirty="0"/>
              <a:t>institutional autonomy; </a:t>
            </a:r>
          </a:p>
          <a:p>
            <a:pPr lvl="0"/>
            <a:r>
              <a:rPr lang="en-ZM" sz="2400" dirty="0"/>
              <a:t>admission requirements.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A93EC50-49E7-F20D-F93B-905B62715165}"/>
              </a:ext>
            </a:extLst>
          </p:cNvPr>
          <p:cNvCxnSpPr>
            <a:cxnSpLocks/>
          </p:cNvCxnSpPr>
          <p:nvPr/>
        </p:nvCxnSpPr>
        <p:spPr>
          <a:xfrm>
            <a:off x="1020536" y="120140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389FCED6-BE02-26CD-60A4-848D056BC419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3400C371-6DB9-E1E3-7945-96DAF3CD2025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A66623C1-468A-751D-A836-634ADDD94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31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8DB43-5207-558C-43AB-2BAAAA7C0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45E85C1-169B-86B8-B3B0-1F1249034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F3AD01-44D3-E2CF-5839-E20EF29A5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207228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Implementation Challenges - 2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A1A6F-94EF-D1BB-4A1A-5650DE3C9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416617"/>
            <a:ext cx="7886700" cy="47370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M" sz="2400" b="1" dirty="0"/>
              <a:t>Credit Incompatibility</a:t>
            </a:r>
            <a:endParaRPr lang="en-ZM" sz="2400" dirty="0"/>
          </a:p>
          <a:p>
            <a:r>
              <a:rPr lang="en-ZM" sz="2400" dirty="0"/>
              <a:t>Universities allocate credits differently.</a:t>
            </a:r>
          </a:p>
          <a:p>
            <a:r>
              <a:rPr lang="en-ZM" sz="2400" dirty="0"/>
              <a:t>One institution's 15-credit course may represent a completely different workload elsewhere.</a:t>
            </a:r>
          </a:p>
          <a:p>
            <a:pPr marL="0" indent="0">
              <a:buNone/>
            </a:pPr>
            <a:endParaRPr lang="en-ZM" sz="2400" dirty="0"/>
          </a:p>
          <a:p>
            <a:pPr marL="0" indent="0">
              <a:buNone/>
            </a:pPr>
            <a:r>
              <a:rPr lang="en-ZM" sz="2400" b="1" dirty="0"/>
              <a:t>Academic Calendars</a:t>
            </a:r>
            <a:endParaRPr lang="en-ZM" sz="2400" dirty="0"/>
          </a:p>
          <a:p>
            <a:r>
              <a:rPr lang="en-ZM" sz="2400" dirty="0"/>
              <a:t>Semester dates differ significantly.</a:t>
            </a:r>
          </a:p>
          <a:p>
            <a:r>
              <a:rPr lang="en-ZM" sz="2400" dirty="0"/>
              <a:t>This complicates exchange programmes.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4966154-8CE1-5368-3774-5FC9E253402C}"/>
              </a:ext>
            </a:extLst>
          </p:cNvPr>
          <p:cNvCxnSpPr>
            <a:cxnSpLocks/>
          </p:cNvCxnSpPr>
          <p:nvPr/>
        </p:nvCxnSpPr>
        <p:spPr>
          <a:xfrm>
            <a:off x="1020536" y="120140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ACEA138F-0E78-2EE4-9540-3E5747A089A9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505ECEFE-D40B-9687-1284-0D4D615586C4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E885F10F-6D59-7335-600A-829146E1C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65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366CF-A354-337F-5C04-68AA62AD7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9AE290D-ADCC-FCBF-AA0A-CC7DB1540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64602E-EC5F-8416-2F61-24D606E42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59" y="28468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Implementation Challenges - 3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91D9B-BE03-4886-C166-11B450620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201400"/>
            <a:ext cx="7886700" cy="4928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M" sz="1800" b="1" dirty="0"/>
              <a:t>Quality Assurance</a:t>
            </a:r>
            <a:endParaRPr lang="en-ZM" sz="1800" dirty="0"/>
          </a:p>
          <a:p>
            <a:r>
              <a:rPr lang="en-ZM" sz="1800" dirty="0"/>
              <a:t>Mutual trust remains essential.</a:t>
            </a:r>
          </a:p>
          <a:p>
            <a:r>
              <a:rPr lang="en-ZM" sz="1800" dirty="0"/>
              <a:t>Institutions need confidence that learning outcomes are comparable.</a:t>
            </a:r>
          </a:p>
          <a:p>
            <a:pPr marL="0" indent="0">
              <a:buNone/>
            </a:pPr>
            <a:endParaRPr lang="en-ZM" sz="1800" dirty="0"/>
          </a:p>
          <a:p>
            <a:pPr marL="0" indent="0">
              <a:buNone/>
            </a:pPr>
            <a:r>
              <a:rPr lang="en-ZM" sz="1800" b="1" dirty="0"/>
              <a:t>Funding</a:t>
            </a:r>
            <a:endParaRPr lang="en-ZM" sz="1800" dirty="0"/>
          </a:p>
          <a:p>
            <a:pPr marL="0" indent="0">
              <a:buNone/>
            </a:pPr>
            <a:r>
              <a:rPr lang="en-ZM" sz="1800" dirty="0"/>
              <a:t>Student mobility requires:</a:t>
            </a:r>
          </a:p>
          <a:p>
            <a:pPr lvl="0"/>
            <a:r>
              <a:rPr lang="en-ZM" sz="1800" dirty="0"/>
              <a:t>scholarships; </a:t>
            </a:r>
          </a:p>
          <a:p>
            <a:pPr lvl="0"/>
            <a:r>
              <a:rPr lang="en-ZM" sz="1800" dirty="0"/>
              <a:t>travel grants; </a:t>
            </a:r>
          </a:p>
          <a:p>
            <a:pPr lvl="0"/>
            <a:r>
              <a:rPr lang="en-ZM" sz="1800" dirty="0"/>
              <a:t>accommodation support; </a:t>
            </a:r>
          </a:p>
          <a:p>
            <a:pPr lvl="0"/>
            <a:r>
              <a:rPr lang="en-ZM" sz="1800" dirty="0"/>
              <a:t>administrative resources. </a:t>
            </a:r>
          </a:p>
          <a:p>
            <a:pPr marL="0" indent="0">
              <a:buNone/>
            </a:pPr>
            <a:r>
              <a:rPr lang="en-ZM" sz="1800" dirty="0"/>
              <a:t>Funding remains limited.</a:t>
            </a:r>
          </a:p>
          <a:p>
            <a:pPr marL="0" indent="0">
              <a:buNone/>
            </a:pPr>
            <a:endParaRPr lang="en-ZM" sz="1800" dirty="0"/>
          </a:p>
          <a:p>
            <a:pPr marL="0" indent="0">
              <a:buNone/>
            </a:pPr>
            <a:r>
              <a:rPr lang="en-ZM" sz="1800" b="1" dirty="0"/>
              <a:t>Visa Restrictions</a:t>
            </a:r>
            <a:endParaRPr lang="en-ZM" sz="1800" dirty="0"/>
          </a:p>
          <a:p>
            <a:r>
              <a:rPr lang="en-ZM" sz="1800" dirty="0"/>
              <a:t>Cross-border movement remains difficult in parts of SADC.</a:t>
            </a:r>
          </a:p>
          <a:p>
            <a:r>
              <a:rPr lang="en-ZM" sz="1800" dirty="0"/>
              <a:t>Visa processing delays continue to discourage mobility.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A414B88-5A4A-EDC6-DECB-D3F4782BED37}"/>
              </a:ext>
            </a:extLst>
          </p:cNvPr>
          <p:cNvCxnSpPr>
            <a:cxnSpLocks/>
          </p:cNvCxnSpPr>
          <p:nvPr/>
        </p:nvCxnSpPr>
        <p:spPr>
          <a:xfrm>
            <a:off x="1020536" y="1041911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C5821F52-BCE0-057A-81AC-CC978B3F0EBE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25E240AC-125B-CDDB-8130-63285E99C51B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8B1EA5B9-F176-3607-29A5-69EB24334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97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A014F-B580-9C38-E5BB-808CFD5A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8D8DCC8-1538-0BF8-DA1C-BC121801D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FAA4D9-3E57-40D2-D947-D964F485A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59" y="28468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Implementation Challenges - 4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08322-A95D-0E18-6F54-989DB47D8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201400"/>
            <a:ext cx="7886700" cy="49282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ZM" sz="2000" b="1" dirty="0"/>
          </a:p>
          <a:p>
            <a:pPr marL="0" indent="0">
              <a:buNone/>
            </a:pPr>
            <a:r>
              <a:rPr lang="en-ZM" sz="2000" b="1" dirty="0"/>
              <a:t>Language</a:t>
            </a:r>
            <a:endParaRPr lang="en-ZM" sz="2000" dirty="0"/>
          </a:p>
          <a:p>
            <a:r>
              <a:rPr lang="en-ZM" sz="2000" dirty="0"/>
              <a:t>The region includes:</a:t>
            </a:r>
          </a:p>
          <a:p>
            <a:pPr lvl="0"/>
            <a:r>
              <a:rPr lang="en-ZM" sz="2000" dirty="0"/>
              <a:t>English </a:t>
            </a:r>
          </a:p>
          <a:p>
            <a:pPr lvl="0"/>
            <a:r>
              <a:rPr lang="en-ZM" sz="2000" dirty="0"/>
              <a:t>French </a:t>
            </a:r>
          </a:p>
          <a:p>
            <a:pPr lvl="0"/>
            <a:r>
              <a:rPr lang="en-ZM" sz="2000" dirty="0"/>
              <a:t>Portuguese </a:t>
            </a:r>
          </a:p>
          <a:p>
            <a:pPr marL="0" indent="0">
              <a:buNone/>
            </a:pPr>
            <a:r>
              <a:rPr lang="en-ZM" sz="2000" dirty="0"/>
              <a:t>Language differences affect mobility.</a:t>
            </a:r>
          </a:p>
          <a:p>
            <a:pPr marL="0" indent="0">
              <a:buNone/>
            </a:pPr>
            <a:endParaRPr lang="en-ZM" sz="2000" dirty="0"/>
          </a:p>
          <a:p>
            <a:pPr marL="0" indent="0">
              <a:buNone/>
            </a:pPr>
            <a:r>
              <a:rPr lang="en-ZM" sz="2000" b="1" dirty="0"/>
              <a:t>Information Systems</a:t>
            </a:r>
            <a:endParaRPr lang="en-ZM" sz="2000" dirty="0"/>
          </a:p>
          <a:p>
            <a:r>
              <a:rPr lang="en-ZM" sz="2000" dirty="0"/>
              <a:t>Student records are not yet interoperable across institutions.</a:t>
            </a:r>
          </a:p>
          <a:p>
            <a:r>
              <a:rPr lang="en-ZM" sz="2000" dirty="0"/>
              <a:t>Digital credential systems remain fragmented.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0A572F2-D2D1-4436-62D9-EC42C5113DB9}"/>
              </a:ext>
            </a:extLst>
          </p:cNvPr>
          <p:cNvCxnSpPr>
            <a:cxnSpLocks/>
          </p:cNvCxnSpPr>
          <p:nvPr/>
        </p:nvCxnSpPr>
        <p:spPr>
          <a:xfrm>
            <a:off x="1020536" y="1041911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DDF3564D-BB3C-A0D8-711D-3D56C159947D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F16E9E5A-C327-D046-2E16-E1BA7838590E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9BD61536-DBB2-EFBF-A376-E7145C477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49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96FB1-DAEB-F158-95A5-DFE9C0684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61D10EC-220F-1F52-63F0-477B9FD2E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AAFC8B-BE34-9222-4F06-96E466E76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58" y="28468"/>
            <a:ext cx="8333078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Reflections on Existing Intra-African Mobility -1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24E2C-14BE-7906-2BB4-FBE518627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201400"/>
            <a:ext cx="7886700" cy="49282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ZM" sz="2000" b="1" dirty="0"/>
          </a:p>
          <a:p>
            <a:pPr marL="0" indent="0">
              <a:buNone/>
            </a:pPr>
            <a:r>
              <a:rPr lang="en-ZM" sz="2000" dirty="0"/>
              <a:t>Student mobility within Africa remains relatively low compared with </a:t>
            </a:r>
            <a:r>
              <a:rPr lang="en-ZM" sz="2000" b="1" dirty="0"/>
              <a:t>mobility to </a:t>
            </a:r>
            <a:r>
              <a:rPr lang="en-ZM" sz="2000" dirty="0"/>
              <a:t>Europe, North America, Australia, and increasingly Asia.</a:t>
            </a:r>
          </a:p>
          <a:p>
            <a:pPr marL="0" indent="0">
              <a:buNone/>
            </a:pPr>
            <a:endParaRPr lang="en-ZM" sz="2000" dirty="0"/>
          </a:p>
          <a:p>
            <a:pPr marL="0" indent="0">
              <a:buNone/>
            </a:pPr>
            <a:r>
              <a:rPr lang="en-ZM" sz="2000" dirty="0"/>
              <a:t>At the same time, intra-African mobility has grown steadily, supported by regional integration initiatives and expanding institutional partnerships, but it still represents a relatively small share of overall African student mobility.</a:t>
            </a:r>
          </a:p>
          <a:p>
            <a:pPr marL="0" indent="0">
              <a:buNone/>
            </a:pPr>
            <a:endParaRPr lang="en-ZM" sz="20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0A2AD03-086E-FCC8-3B69-BC36962CCF9E}"/>
              </a:ext>
            </a:extLst>
          </p:cNvPr>
          <p:cNvCxnSpPr>
            <a:cxnSpLocks/>
          </p:cNvCxnSpPr>
          <p:nvPr/>
        </p:nvCxnSpPr>
        <p:spPr>
          <a:xfrm>
            <a:off x="1020536" y="1041911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34B1E3D4-729F-2063-52A5-0383BD579035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111793F5-BAFE-42A6-B948-2C114DF4DDEF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C4D39E05-3CC1-2B23-778B-6AABA5E49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18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DC048-D30E-EC6A-A2B4-17ECA33BE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62A4A9D-D7C4-5414-78EA-915DA1778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5ED6B1-BCC1-62F6-3CDE-F12F713EA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8468"/>
            <a:ext cx="8122531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Reflections on Existing Intra-African Mobility -1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9498E-B9AC-CC27-0D48-439B74EE9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201400"/>
            <a:ext cx="7886700" cy="51052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ZM" sz="2000" dirty="0"/>
          </a:p>
          <a:p>
            <a:pPr marL="0" indent="0">
              <a:buNone/>
            </a:pPr>
            <a:r>
              <a:rPr lang="en-ZM" sz="2000" dirty="0"/>
              <a:t>Students choosing intra-African destinations are often motivated by:</a:t>
            </a:r>
          </a:p>
          <a:p>
            <a:pPr lvl="0"/>
            <a:r>
              <a:rPr lang="en-ZM" sz="2000" dirty="0"/>
              <a:t>lower tuition fees; </a:t>
            </a:r>
          </a:p>
          <a:p>
            <a:pPr lvl="0"/>
            <a:r>
              <a:rPr lang="en-ZM" sz="2000" dirty="0"/>
              <a:t>geographic proximity; </a:t>
            </a:r>
          </a:p>
          <a:p>
            <a:pPr lvl="0"/>
            <a:r>
              <a:rPr lang="en-ZM" sz="2000" dirty="0"/>
              <a:t>cultural familiarity; </a:t>
            </a:r>
          </a:p>
          <a:p>
            <a:pPr lvl="0"/>
            <a:r>
              <a:rPr lang="en-ZM" sz="2000" dirty="0"/>
              <a:t>regional labour market opportunities; </a:t>
            </a:r>
          </a:p>
          <a:p>
            <a:pPr lvl="0"/>
            <a:r>
              <a:rPr lang="en-ZM" sz="2000" dirty="0"/>
              <a:t>programmes addressing African development challenges. </a:t>
            </a:r>
          </a:p>
          <a:p>
            <a:pPr marL="0" indent="0">
              <a:buNone/>
            </a:pPr>
            <a:endParaRPr lang="en-ZM" sz="2000" dirty="0"/>
          </a:p>
          <a:p>
            <a:pPr marL="0" indent="0">
              <a:buNone/>
            </a:pPr>
            <a:r>
              <a:rPr lang="en-ZM" sz="2000" dirty="0"/>
              <a:t>However, barriers remain, including:</a:t>
            </a:r>
          </a:p>
          <a:p>
            <a:pPr lvl="0"/>
            <a:r>
              <a:rPr lang="en-ZM" sz="2000" dirty="0"/>
              <a:t>visa requirements; </a:t>
            </a:r>
          </a:p>
          <a:p>
            <a:pPr lvl="0"/>
            <a:r>
              <a:rPr lang="en-ZM" sz="2000" dirty="0"/>
              <a:t>limited scholarship opportunities; </a:t>
            </a:r>
          </a:p>
          <a:p>
            <a:pPr lvl="0"/>
            <a:r>
              <a:rPr lang="en-ZM" sz="2000" dirty="0"/>
              <a:t>inconsistent recognition of qualifications; </a:t>
            </a:r>
          </a:p>
          <a:p>
            <a:pPr lvl="0"/>
            <a:r>
              <a:rPr lang="en-ZM" sz="2000" dirty="0"/>
              <a:t>limited information about study opportunities; </a:t>
            </a:r>
          </a:p>
          <a:p>
            <a:pPr lvl="0"/>
            <a:r>
              <a:rPr lang="en-ZM" sz="2000" dirty="0"/>
              <a:t>uneven institutional capacity.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4B2131-122F-BAC4-7E58-C9558480DE0E}"/>
              </a:ext>
            </a:extLst>
          </p:cNvPr>
          <p:cNvCxnSpPr>
            <a:cxnSpLocks/>
          </p:cNvCxnSpPr>
          <p:nvPr/>
        </p:nvCxnSpPr>
        <p:spPr>
          <a:xfrm>
            <a:off x="1020536" y="1041911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CCB7613E-7751-5D06-76C8-8DB9E820B498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CBD03139-5E2B-3023-B315-266C384DDE2E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9D32BEA7-ADF2-26E6-97B0-AA2BA5D8D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285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CB3BF04-4720-F7B1-D641-63BDAAB0E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920046-1D95-3DC9-866A-DD92F31F0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998" y="891391"/>
            <a:ext cx="7886700" cy="99417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Introduction</a:t>
            </a:r>
            <a:br>
              <a:rPr lang="en-US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</a:b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E458C-28B0-4FD5-5D36-166D6DECE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785097"/>
            <a:ext cx="7886700" cy="4089473"/>
          </a:xfrm>
        </p:spPr>
        <p:txBody>
          <a:bodyPr>
            <a:normAutofit fontScale="62500" lnSpcReduction="20000"/>
          </a:bodyPr>
          <a:lstStyle/>
          <a:p>
            <a:pPr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r>
              <a:rPr lang="en-ZM" dirty="0"/>
              <a:t>The Southern African Development Community (SADC) has long recognised higher education as a </a:t>
            </a:r>
            <a:r>
              <a:rPr lang="en-ZM" b="1" dirty="0"/>
              <a:t>key driver of regional integration</a:t>
            </a:r>
            <a:r>
              <a:rPr lang="en-ZM" dirty="0"/>
              <a:t>, economic transformation, innovation, and sustainable development. </a:t>
            </a:r>
          </a:p>
          <a:p>
            <a:endParaRPr lang="en-ZM" dirty="0"/>
          </a:p>
          <a:p>
            <a:r>
              <a:rPr lang="en-ZM" dirty="0"/>
              <a:t>As the region seeks to create a knowledge-based economy capable of competing globally, there is an increasing need to facilitate the </a:t>
            </a:r>
            <a:r>
              <a:rPr lang="en-ZM" b="1" dirty="0"/>
              <a:t>mobility </a:t>
            </a:r>
            <a:r>
              <a:rPr lang="en-ZM" dirty="0"/>
              <a:t>of students, academics, researchers, and knowledge across national borders.</a:t>
            </a:r>
          </a:p>
          <a:p>
            <a:endParaRPr lang="en-ZM" dirty="0"/>
          </a:p>
          <a:p>
            <a:r>
              <a:rPr lang="en-ZM" dirty="0"/>
              <a:t>One of the most important mechanisms for achieving this objective is the establishment of a </a:t>
            </a:r>
            <a:r>
              <a:rPr lang="en-ZM" b="1" dirty="0"/>
              <a:t>Regional Credit Transfer System (RCTS)</a:t>
            </a:r>
            <a:r>
              <a:rPr lang="en-ZM" dirty="0"/>
              <a:t> that enables students to transfer academic credits between institutions within SADC while ensuring the </a:t>
            </a:r>
            <a:r>
              <a:rPr lang="en-ZM" b="1" dirty="0"/>
              <a:t>recognition of learning outcomes and qualifications.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E01BBF-755D-70B8-A19D-D294AAA895F5}"/>
              </a:ext>
            </a:extLst>
          </p:cNvPr>
          <p:cNvCxnSpPr>
            <a:cxnSpLocks/>
          </p:cNvCxnSpPr>
          <p:nvPr/>
        </p:nvCxnSpPr>
        <p:spPr>
          <a:xfrm>
            <a:off x="1020536" y="162818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40C24C5B-0C3B-60AE-2473-E3EC8D9B641B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D67AE0DA-6805-2562-C585-3F4485C2DCF9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5B485DA3-02C4-5C7E-287C-3DC5E1B9B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607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77812-4B00-125D-0B78-73B5BC612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E18E9-7D4E-F492-6A82-D6F3AF685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8856"/>
            <a:ext cx="8420986" cy="1143000"/>
          </a:xfrm>
        </p:spPr>
        <p:txBody>
          <a:bodyPr>
            <a:noAutofit/>
          </a:bodyPr>
          <a:lstStyle/>
          <a:p>
            <a:pPr algn="l"/>
            <a:r>
              <a:rPr lang="en-ZM" sz="3600" dirty="0"/>
              <a:t>Intra-African Mobility Compared with Global Mobility </a:t>
            </a:r>
            <a:r>
              <a:rPr lang="en-GB" sz="3600" dirty="0"/>
              <a:t>Mobility -1  </a:t>
            </a:r>
            <a:endParaRPr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66CCD-8A56-DA20-9061-7D649FAA0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58949"/>
            <a:ext cx="8229600" cy="5550195"/>
          </a:xfrm>
        </p:spPr>
        <p:txBody>
          <a:bodyPr>
            <a:normAutofit/>
          </a:bodyPr>
          <a:lstStyle/>
          <a:p>
            <a:endParaRPr lang="en-ZM" dirty="0"/>
          </a:p>
          <a:p>
            <a:pPr marL="0" indent="0">
              <a:buNone/>
            </a:pPr>
            <a:endParaRPr lang="en-ZM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79912F7-32AD-23F4-AC74-5538462A9B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462220"/>
              </p:ext>
            </p:extLst>
          </p:nvPr>
        </p:nvGraphicFramePr>
        <p:xfrm>
          <a:off x="265814" y="1577339"/>
          <a:ext cx="8229600" cy="46888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401380084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8121511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19409749"/>
                    </a:ext>
                  </a:extLst>
                </a:gridCol>
              </a:tblGrid>
              <a:tr h="5152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ZM" sz="2000" kern="0" dirty="0">
                          <a:effectLst/>
                        </a:rPr>
                        <a:t>Dimension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ZM" sz="2000" kern="0">
                          <a:effectLst/>
                        </a:rPr>
                        <a:t>Intra-African Mobility</a:t>
                      </a:r>
                      <a:endParaRPr lang="en-ZM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ZM" sz="2000" kern="0">
                          <a:effectLst/>
                        </a:rPr>
                        <a:t>Global Mobility</a:t>
                      </a:r>
                      <a:endParaRPr lang="en-ZM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20957717"/>
                  </a:ext>
                </a:extLst>
              </a:tr>
              <a:tr h="5152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 dirty="0">
                          <a:effectLst/>
                        </a:rPr>
                        <a:t>Cost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>
                          <a:effectLst/>
                        </a:rPr>
                        <a:t>Lower</a:t>
                      </a:r>
                      <a:endParaRPr lang="en-ZM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>
                          <a:effectLst/>
                        </a:rPr>
                        <a:t>Higher</a:t>
                      </a:r>
                      <a:endParaRPr lang="en-ZM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4467805"/>
                  </a:ext>
                </a:extLst>
              </a:tr>
              <a:tr h="5152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 dirty="0">
                          <a:effectLst/>
                        </a:rPr>
                        <a:t>Cultural adaptation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 dirty="0">
                          <a:effectLst/>
                        </a:rPr>
                        <a:t>Easier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>
                          <a:effectLst/>
                        </a:rPr>
                        <a:t>Greater adjustment required</a:t>
                      </a:r>
                      <a:endParaRPr lang="en-ZM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05865106"/>
                  </a:ext>
                </a:extLst>
              </a:tr>
              <a:tr h="5152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>
                          <a:effectLst/>
                        </a:rPr>
                        <a:t>Relevance of curricula</a:t>
                      </a:r>
                      <a:endParaRPr lang="en-ZM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 dirty="0">
                          <a:effectLst/>
                        </a:rPr>
                        <a:t>High regional relevance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>
                          <a:effectLst/>
                        </a:rPr>
                        <a:t>Broader international exposure</a:t>
                      </a:r>
                      <a:endParaRPr lang="en-ZM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26048588"/>
                  </a:ext>
                </a:extLst>
              </a:tr>
              <a:tr h="5152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>
                          <a:effectLst/>
                        </a:rPr>
                        <a:t>Research collaboration</a:t>
                      </a:r>
                      <a:endParaRPr lang="en-ZM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>
                          <a:effectLst/>
                        </a:rPr>
                        <a:t>Regional priorities</a:t>
                      </a:r>
                      <a:endParaRPr lang="en-ZM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 dirty="0">
                          <a:effectLst/>
                        </a:rPr>
                        <a:t>Global networks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21207959"/>
                  </a:ext>
                </a:extLst>
              </a:tr>
              <a:tr h="5152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>
                          <a:effectLst/>
                        </a:rPr>
                        <a:t>Funding</a:t>
                      </a:r>
                      <a:endParaRPr lang="en-ZM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>
                          <a:effectLst/>
                        </a:rPr>
                        <a:t>Limited</a:t>
                      </a:r>
                      <a:endParaRPr lang="en-ZM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 dirty="0">
                          <a:effectLst/>
                        </a:rPr>
                        <a:t>Extensive scholarship opportunities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54205749"/>
                  </a:ext>
                </a:extLst>
              </a:tr>
              <a:tr h="5152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>
                          <a:effectLst/>
                        </a:rPr>
                        <a:t>Qualification recognition</a:t>
                      </a:r>
                      <a:endParaRPr lang="en-ZM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>
                          <a:effectLst/>
                        </a:rPr>
                        <a:t>Improving</a:t>
                      </a:r>
                      <a:endParaRPr lang="en-ZM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 dirty="0">
                          <a:effectLst/>
                        </a:rPr>
                        <a:t>Well established in many destinations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69971985"/>
                  </a:ext>
                </a:extLst>
              </a:tr>
              <a:tr h="5152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>
                          <a:effectLst/>
                        </a:rPr>
                        <a:t>Employment opportunities</a:t>
                      </a:r>
                      <a:endParaRPr lang="en-ZM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>
                          <a:effectLst/>
                        </a:rPr>
                        <a:t>Regional</a:t>
                      </a:r>
                      <a:endParaRPr lang="en-ZM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ZM" sz="2000" kern="0" dirty="0">
                          <a:effectLst/>
                        </a:rPr>
                        <a:t>Global</a:t>
                      </a:r>
                      <a:endParaRPr lang="en-ZM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251804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736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6D5ED-F740-09C7-2432-CDDB05E80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5FF91F-D098-B274-C824-27458B0DE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819625B-0D38-DF49-0648-88A39A792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8468"/>
            <a:ext cx="8122531" cy="994172"/>
          </a:xfrm>
        </p:spPr>
        <p:txBody>
          <a:bodyPr>
            <a:normAutofit/>
          </a:bodyPr>
          <a:lstStyle/>
          <a:p>
            <a:r>
              <a:rPr lang="en-ZM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Intra-African Mobility Compared with Global Mobility </a:t>
            </a:r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Mobility - 2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CA4D1-F4D5-5F14-E855-610B53D48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201400"/>
            <a:ext cx="7886700" cy="5105222"/>
          </a:xfrm>
        </p:spPr>
        <p:txBody>
          <a:bodyPr>
            <a:noAutofit/>
          </a:bodyPr>
          <a:lstStyle/>
          <a:p>
            <a:r>
              <a:rPr lang="en-ZM" sz="2000" dirty="0"/>
              <a:t>Global mobility continues to dominate due to stronger funding mechanisms, internationally recognised credit systems, and well-established institutional partnerships. </a:t>
            </a:r>
          </a:p>
          <a:p>
            <a:endParaRPr lang="en-ZM" sz="2000" dirty="0"/>
          </a:p>
          <a:p>
            <a:r>
              <a:rPr lang="en-ZM" sz="2000" dirty="0"/>
              <a:t>However, intra-African mobility </a:t>
            </a:r>
            <a:r>
              <a:rPr lang="en-ZM" sz="2000" b="1" dirty="0"/>
              <a:t>offers distinct advantages</a:t>
            </a:r>
            <a:r>
              <a:rPr lang="en-ZM" sz="2000" dirty="0"/>
              <a:t> by fostering regional integration, strengthening African research networks, and building expertise that directly addresses continental development priorities.</a:t>
            </a:r>
          </a:p>
          <a:p>
            <a:endParaRPr lang="en-ZM" sz="2000" dirty="0"/>
          </a:p>
          <a:p>
            <a:r>
              <a:rPr lang="en-ZM" sz="2000" dirty="0"/>
              <a:t>Rather than viewing these pathways as </a:t>
            </a:r>
            <a:r>
              <a:rPr lang="en-ZM" sz="2000" b="1" dirty="0"/>
              <a:t>competing, </a:t>
            </a:r>
            <a:r>
              <a:rPr lang="en-ZM" sz="2000" dirty="0"/>
              <a:t>they should be seen as </a:t>
            </a:r>
            <a:r>
              <a:rPr lang="en-ZM" sz="2000" b="1" dirty="0"/>
              <a:t>complementary.</a:t>
            </a:r>
            <a:r>
              <a:rPr lang="en-ZM" sz="2000" dirty="0"/>
              <a:t> Expanding intra-African mobility can </a:t>
            </a:r>
            <a:r>
              <a:rPr lang="en-ZM" sz="2000" b="1" dirty="0"/>
              <a:t>strengthen regional capacity </a:t>
            </a:r>
            <a:r>
              <a:rPr lang="en-ZM" sz="2000" dirty="0"/>
              <a:t>while preserving opportunities for engagement with </a:t>
            </a:r>
            <a:r>
              <a:rPr lang="en-ZM" sz="2000" b="1" dirty="0"/>
              <a:t>global knowledge systems</a:t>
            </a:r>
            <a:r>
              <a:rPr lang="en-ZM" sz="2000" dirty="0"/>
              <a:t>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CF988BD-B7DF-4C11-D228-5A4413835DB2}"/>
              </a:ext>
            </a:extLst>
          </p:cNvPr>
          <p:cNvCxnSpPr>
            <a:cxnSpLocks/>
          </p:cNvCxnSpPr>
          <p:nvPr/>
        </p:nvCxnSpPr>
        <p:spPr>
          <a:xfrm>
            <a:off x="1020536" y="1041911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9FF706C8-4C1C-E27F-2397-8E6D9083E223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BDC05DEE-AD21-FB3D-E954-23247F2DAFF5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52804283-9360-ECF4-4691-678301550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55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F846A-88E4-FF96-3B0B-A1F25EBD9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697B6B-BAE1-E977-C369-6305D7A7D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74A53A-BB08-EB1A-E4B0-B0151D9FD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8468"/>
            <a:ext cx="8122531" cy="994172"/>
          </a:xfrm>
        </p:spPr>
        <p:txBody>
          <a:bodyPr>
            <a:normAutofit/>
          </a:bodyPr>
          <a:lstStyle/>
          <a:p>
            <a:r>
              <a:rPr lang="en-ZM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Regional Mobility Schemes in SADC -1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2FE2A-A1E0-AF94-BF06-BE29BEEA1F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201400"/>
            <a:ext cx="7886700" cy="51052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M" sz="2000" dirty="0"/>
              <a:t>Several initiatives currently support mobility within Southern Africa.</a:t>
            </a:r>
          </a:p>
          <a:p>
            <a:pPr marL="0" indent="0">
              <a:buNone/>
            </a:pPr>
            <a:endParaRPr lang="en-ZM" sz="2000" dirty="0"/>
          </a:p>
          <a:p>
            <a:pPr marL="0" indent="0">
              <a:buNone/>
            </a:pPr>
            <a:r>
              <a:rPr lang="en-ZM" sz="2000" b="1" dirty="0"/>
              <a:t>SARUA Initiatives</a:t>
            </a:r>
          </a:p>
          <a:p>
            <a:pPr marL="0" indent="0">
              <a:buNone/>
            </a:pPr>
            <a:endParaRPr lang="en-ZM" sz="2000" dirty="0"/>
          </a:p>
          <a:p>
            <a:pPr marL="0" indent="0">
              <a:buNone/>
            </a:pPr>
            <a:r>
              <a:rPr lang="en-ZM" sz="2000" dirty="0"/>
              <a:t>SARUA promotes:</a:t>
            </a:r>
          </a:p>
          <a:p>
            <a:pPr lvl="0"/>
            <a:r>
              <a:rPr lang="en-ZM" sz="2000" dirty="0"/>
              <a:t>collaborative research; </a:t>
            </a:r>
          </a:p>
          <a:p>
            <a:pPr lvl="0"/>
            <a:r>
              <a:rPr lang="en-ZM" sz="2000" dirty="0"/>
              <a:t>doctoral training; </a:t>
            </a:r>
          </a:p>
          <a:p>
            <a:pPr lvl="0"/>
            <a:r>
              <a:rPr lang="en-ZM" sz="2000" dirty="0"/>
              <a:t>leadership development; </a:t>
            </a:r>
          </a:p>
          <a:p>
            <a:pPr lvl="0"/>
            <a:r>
              <a:rPr lang="en-ZM" sz="2000" dirty="0"/>
              <a:t>university partnerships; </a:t>
            </a:r>
          </a:p>
          <a:p>
            <a:pPr lvl="0"/>
            <a:r>
              <a:rPr lang="en-ZM" sz="2000" dirty="0"/>
              <a:t>policy dialogue.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F0E9759-7F7A-28E9-6A58-3012139392AD}"/>
              </a:ext>
            </a:extLst>
          </p:cNvPr>
          <p:cNvCxnSpPr>
            <a:cxnSpLocks/>
          </p:cNvCxnSpPr>
          <p:nvPr/>
        </p:nvCxnSpPr>
        <p:spPr>
          <a:xfrm>
            <a:off x="1020536" y="1041911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20660412-4032-7907-D2BD-2CBD875CC581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FC9F5B42-11A0-0B14-74AC-AF9AE444E705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895D5A37-E4F7-A287-15FC-F8C130ED75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230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F13CF-EADF-A790-0DFB-D01230B61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0AF6AEA-52CB-F41A-B0C6-73A5C396D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3DA117-E27F-9D1B-584B-80421864B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8468"/>
            <a:ext cx="8122531" cy="994172"/>
          </a:xfrm>
        </p:spPr>
        <p:txBody>
          <a:bodyPr>
            <a:normAutofit/>
          </a:bodyPr>
          <a:lstStyle/>
          <a:p>
            <a:r>
              <a:rPr lang="en-ZM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Regional Mobility Schemes in SADC -2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0A9D3-CD46-07F5-CC7F-557E0F36E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201400"/>
            <a:ext cx="7886700" cy="51052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M" sz="2000" b="1" dirty="0"/>
              <a:t>Bilateral University Agreements</a:t>
            </a:r>
            <a:endParaRPr lang="en-ZM" sz="2000" dirty="0"/>
          </a:p>
          <a:p>
            <a:pPr marL="0" indent="0">
              <a:buNone/>
            </a:pPr>
            <a:r>
              <a:rPr lang="en-ZM" sz="2000" dirty="0"/>
              <a:t>Most mobility currently occurs through:</a:t>
            </a:r>
          </a:p>
          <a:p>
            <a:pPr lvl="0"/>
            <a:r>
              <a:rPr lang="en-ZM" sz="2000" dirty="0"/>
              <a:t>exchange agreements; </a:t>
            </a:r>
          </a:p>
          <a:p>
            <a:pPr lvl="0"/>
            <a:r>
              <a:rPr lang="en-ZM" sz="2000" dirty="0"/>
              <a:t>joint degrees; </a:t>
            </a:r>
          </a:p>
          <a:p>
            <a:pPr lvl="0"/>
            <a:r>
              <a:rPr lang="en-ZM" sz="2000" dirty="0"/>
              <a:t>cotutelle doctoral supervision; </a:t>
            </a:r>
          </a:p>
          <a:p>
            <a:pPr lvl="0"/>
            <a:r>
              <a:rPr lang="en-ZM" sz="2000" dirty="0"/>
              <a:t>staff exchanges. </a:t>
            </a:r>
          </a:p>
          <a:p>
            <a:pPr marL="0" indent="0">
              <a:buNone/>
            </a:pPr>
            <a:endParaRPr lang="en-ZM" sz="2000" b="1" dirty="0"/>
          </a:p>
          <a:p>
            <a:pPr marL="0" indent="0">
              <a:buNone/>
            </a:pPr>
            <a:r>
              <a:rPr lang="en-ZM" sz="2000" b="1" dirty="0"/>
              <a:t>Erasmus+</a:t>
            </a:r>
            <a:endParaRPr lang="en-ZM" sz="2000" dirty="0"/>
          </a:p>
          <a:p>
            <a:pPr marL="0" indent="0">
              <a:buNone/>
            </a:pPr>
            <a:r>
              <a:rPr lang="en-ZM" sz="2000" dirty="0"/>
              <a:t>Although European in origin,</a:t>
            </a:r>
          </a:p>
          <a:p>
            <a:r>
              <a:rPr lang="en-ZM" sz="2000" dirty="0"/>
              <a:t>Erasmus+ funds numerous partnerships involving SADC universities through capacity-building, mobility, and collaborative research programmes.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3911146-7A83-2581-8861-44991EE95E43}"/>
              </a:ext>
            </a:extLst>
          </p:cNvPr>
          <p:cNvCxnSpPr>
            <a:cxnSpLocks/>
          </p:cNvCxnSpPr>
          <p:nvPr/>
        </p:nvCxnSpPr>
        <p:spPr>
          <a:xfrm>
            <a:off x="1020536" y="1041911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96D58C03-F243-0413-A469-CDB77BBEBCD1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6EFC161A-D3DA-D1BC-5CEF-538FF4998573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06948C40-E040-9157-F9F6-BCEEE2BF5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34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C2C0A-208D-0A23-4941-4F7362281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B28250-1E5B-01E9-0C42-4819AC463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FDE823-946E-432B-8EA7-466317B02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8468"/>
            <a:ext cx="8122531" cy="994172"/>
          </a:xfrm>
        </p:spPr>
        <p:txBody>
          <a:bodyPr>
            <a:normAutofit/>
          </a:bodyPr>
          <a:lstStyle/>
          <a:p>
            <a:r>
              <a:rPr lang="en-ZM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Regional Mobility Schemes in SADC -3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FDF06-61DF-4FE5-8332-6862BE195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061183"/>
            <a:ext cx="7886700" cy="52454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M" sz="1700" b="1" dirty="0"/>
              <a:t>Intra-Africa Academic Mobility Scheme</a:t>
            </a:r>
            <a:endParaRPr lang="en-ZM" sz="1700" dirty="0"/>
          </a:p>
          <a:p>
            <a:pPr marL="0" indent="0">
              <a:buNone/>
            </a:pPr>
            <a:r>
              <a:rPr lang="en-ZM" sz="1700" dirty="0"/>
              <a:t>Jointly supported by the African Union and the European Union, the scheme supports:</a:t>
            </a:r>
          </a:p>
          <a:p>
            <a:pPr marL="0" indent="0">
              <a:buNone/>
            </a:pPr>
            <a:endParaRPr lang="en-ZM" sz="1700" dirty="0"/>
          </a:p>
          <a:p>
            <a:pPr lvl="0"/>
            <a:r>
              <a:rPr lang="en-ZM" sz="1700" dirty="0"/>
              <a:t>Master's mobility; </a:t>
            </a:r>
          </a:p>
          <a:p>
            <a:pPr lvl="0"/>
            <a:r>
              <a:rPr lang="en-ZM" sz="1700" dirty="0"/>
              <a:t>doctoral mobility; </a:t>
            </a:r>
          </a:p>
          <a:p>
            <a:pPr lvl="0"/>
            <a:r>
              <a:rPr lang="en-ZM" sz="1700" dirty="0"/>
              <a:t>staff exchanges; </a:t>
            </a:r>
          </a:p>
          <a:p>
            <a:pPr lvl="0"/>
            <a:r>
              <a:rPr lang="en-ZM" sz="1700" dirty="0"/>
              <a:t>curriculum development; </a:t>
            </a:r>
          </a:p>
          <a:p>
            <a:pPr lvl="0"/>
            <a:r>
              <a:rPr lang="en-ZM" sz="1700" dirty="0"/>
              <a:t>institutional partnerships. </a:t>
            </a:r>
          </a:p>
          <a:p>
            <a:pPr marL="0" lvl="0" indent="0">
              <a:buNone/>
            </a:pPr>
            <a:endParaRPr lang="en-ZM" sz="1700" dirty="0"/>
          </a:p>
          <a:p>
            <a:pPr marL="0" indent="0">
              <a:buNone/>
            </a:pPr>
            <a:r>
              <a:rPr lang="en-ZM" sz="1700" b="1" dirty="0"/>
              <a:t>African Research Networks</a:t>
            </a:r>
          </a:p>
          <a:p>
            <a:pPr marL="0" indent="0">
              <a:buNone/>
            </a:pPr>
            <a:r>
              <a:rPr lang="en-ZM" sz="1700" dirty="0"/>
              <a:t>Mobility increasingly occurs through:</a:t>
            </a:r>
          </a:p>
          <a:p>
            <a:pPr marL="0" indent="0">
              <a:buNone/>
            </a:pPr>
            <a:endParaRPr lang="en-ZM" sz="1700" dirty="0"/>
          </a:p>
          <a:p>
            <a:pPr lvl="0"/>
            <a:r>
              <a:rPr lang="en-ZM" sz="1700" dirty="0"/>
              <a:t>research projects; </a:t>
            </a:r>
          </a:p>
          <a:p>
            <a:pPr lvl="0"/>
            <a:r>
              <a:rPr lang="en-ZM" sz="1700" dirty="0"/>
              <a:t>Centres of Excellence; </a:t>
            </a:r>
          </a:p>
          <a:p>
            <a:pPr lvl="0"/>
            <a:r>
              <a:rPr lang="en-ZM" sz="1700" dirty="0"/>
              <a:t>thematic networks; </a:t>
            </a:r>
          </a:p>
          <a:p>
            <a:pPr lvl="0"/>
            <a:r>
              <a:rPr lang="en-ZM" sz="1700" dirty="0"/>
              <a:t>doctoral schools.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78E6751-3245-21B3-499E-48D25ADD10E2}"/>
              </a:ext>
            </a:extLst>
          </p:cNvPr>
          <p:cNvCxnSpPr>
            <a:cxnSpLocks/>
          </p:cNvCxnSpPr>
          <p:nvPr/>
        </p:nvCxnSpPr>
        <p:spPr>
          <a:xfrm>
            <a:off x="1020536" y="878435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9631C84A-CBB6-94C9-405E-405ED609AD46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81BDD815-847B-E9B4-684D-534088C8E088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BDF3E487-64C4-4823-3266-01A71BF0C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339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C068A-779A-047E-91BC-76CDF2DF6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50B6EE7-A333-C6AE-5B1B-DE85F466C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FF5804-CF10-70F7-3D7E-264647063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8468"/>
            <a:ext cx="8122531" cy="994172"/>
          </a:xfrm>
        </p:spPr>
        <p:txBody>
          <a:bodyPr>
            <a:normAutofit/>
          </a:bodyPr>
          <a:lstStyle/>
          <a:p>
            <a:r>
              <a:rPr lang="en-ZM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Lessons from Europe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B09CB-EA90-365D-0CFF-297021804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061183"/>
            <a:ext cx="7886700" cy="52454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M" sz="1800" dirty="0"/>
              <a:t>The European Higher Education Area demonstrates that successful mobility requires:</a:t>
            </a:r>
          </a:p>
          <a:p>
            <a:pPr marL="0" indent="0">
              <a:buNone/>
            </a:pPr>
            <a:endParaRPr lang="en-ZM" sz="1800" dirty="0"/>
          </a:p>
          <a:p>
            <a:pPr lvl="0"/>
            <a:r>
              <a:rPr lang="en-ZM" sz="1800" dirty="0"/>
              <a:t>common qualifications frameworks; </a:t>
            </a:r>
          </a:p>
          <a:p>
            <a:pPr lvl="0"/>
            <a:r>
              <a:rPr lang="en-ZM" sz="1800" dirty="0"/>
              <a:t>standard credit definitions; </a:t>
            </a:r>
          </a:p>
          <a:p>
            <a:pPr lvl="0"/>
            <a:r>
              <a:rPr lang="en-ZM" sz="1800" dirty="0"/>
              <a:t>learning outcomes; </a:t>
            </a:r>
          </a:p>
          <a:p>
            <a:pPr lvl="0"/>
            <a:r>
              <a:rPr lang="en-ZM" sz="1800" dirty="0"/>
              <a:t>quality assurance; </a:t>
            </a:r>
          </a:p>
          <a:p>
            <a:pPr lvl="0"/>
            <a:r>
              <a:rPr lang="en-ZM" sz="1800" dirty="0"/>
              <a:t>digital credentials; </a:t>
            </a:r>
          </a:p>
          <a:p>
            <a:pPr lvl="0"/>
            <a:r>
              <a:rPr lang="en-ZM" sz="1800" dirty="0"/>
              <a:t>institutional trust. </a:t>
            </a:r>
          </a:p>
          <a:p>
            <a:pPr marL="0" lvl="0" indent="0">
              <a:buNone/>
            </a:pPr>
            <a:endParaRPr lang="en-ZM" sz="1800" dirty="0"/>
          </a:p>
          <a:p>
            <a:pPr marL="0" indent="0">
              <a:buNone/>
            </a:pPr>
            <a:r>
              <a:rPr lang="en-ZM" sz="1800" dirty="0"/>
              <a:t>ECTS has become successful because it operates within a comprehensive policy ecosystem rather than as an isolated technical tool.</a:t>
            </a:r>
          </a:p>
          <a:p>
            <a:pPr marL="0" indent="0">
              <a:buNone/>
            </a:pPr>
            <a:endParaRPr lang="en-ZM" sz="1800" dirty="0"/>
          </a:p>
          <a:p>
            <a:pPr marL="0" indent="0">
              <a:buNone/>
            </a:pPr>
            <a:r>
              <a:rPr lang="en-ZM" sz="1800" dirty="0"/>
              <a:t>SADC could adopt similar principles while tailoring implementation to regional priorities and institutional diversity.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1961E2E-330A-8043-A04F-EA5EF5B32815}"/>
              </a:ext>
            </a:extLst>
          </p:cNvPr>
          <p:cNvCxnSpPr>
            <a:cxnSpLocks/>
          </p:cNvCxnSpPr>
          <p:nvPr/>
        </p:nvCxnSpPr>
        <p:spPr>
          <a:xfrm>
            <a:off x="1020536" y="878435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8F7E908F-D461-08EC-F3B1-3D7B1840F45C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189B3830-2FE6-E706-6E69-988244DF5365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6DB29C3E-375B-49F7-A3BB-08D27D08F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877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AEBCB-4DF4-77A4-CE47-30A3A950D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A51E27-ABE9-1CE7-2F70-6B490EC85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9E3DD2-6FBC-8C83-E993-22E460081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8468"/>
            <a:ext cx="8122531" cy="994172"/>
          </a:xfrm>
        </p:spPr>
        <p:txBody>
          <a:bodyPr>
            <a:normAutofit/>
          </a:bodyPr>
          <a:lstStyle/>
          <a:p>
            <a:r>
              <a:rPr lang="en-ZM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Way Forward for SADC 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AA970-98DE-F8AE-C680-079B3CDC1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061183"/>
            <a:ext cx="7886700" cy="52454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M" sz="1800" dirty="0"/>
              <a:t>A successful Regional Credit Transfer System should include:</a:t>
            </a:r>
          </a:p>
          <a:p>
            <a:pPr lvl="0"/>
            <a:r>
              <a:rPr lang="en-ZM" sz="1800" dirty="0"/>
              <a:t>a common SADC Credit Reference Framework; </a:t>
            </a:r>
          </a:p>
          <a:p>
            <a:pPr lvl="0"/>
            <a:r>
              <a:rPr lang="en-ZM" sz="1800" dirty="0"/>
              <a:t>alignment with the ACQF; </a:t>
            </a:r>
          </a:p>
          <a:p>
            <a:pPr lvl="0"/>
            <a:r>
              <a:rPr lang="en-ZM" sz="1800" dirty="0"/>
              <a:t>harmonised learning outcomes; </a:t>
            </a:r>
          </a:p>
          <a:p>
            <a:pPr lvl="0"/>
            <a:r>
              <a:rPr lang="en-ZM" sz="1800" dirty="0"/>
              <a:t>mutual recognition agreements; </a:t>
            </a:r>
          </a:p>
          <a:p>
            <a:pPr lvl="0"/>
            <a:r>
              <a:rPr lang="en-ZM" sz="1800" dirty="0"/>
              <a:t>digital learner records; </a:t>
            </a:r>
          </a:p>
          <a:p>
            <a:pPr lvl="0"/>
            <a:r>
              <a:rPr lang="en-ZM" sz="1800" dirty="0"/>
              <a:t>regional quality assurance standards; </a:t>
            </a:r>
          </a:p>
          <a:p>
            <a:pPr lvl="0"/>
            <a:r>
              <a:rPr lang="en-ZM" sz="1800" dirty="0"/>
              <a:t>mobility scholarships; </a:t>
            </a:r>
          </a:p>
          <a:p>
            <a:pPr lvl="0"/>
            <a:r>
              <a:rPr lang="en-ZM" sz="1800" dirty="0"/>
              <a:t>common academic calendars where feasible; </a:t>
            </a:r>
          </a:p>
          <a:p>
            <a:pPr lvl="0"/>
            <a:r>
              <a:rPr lang="en-ZM" sz="1800" dirty="0"/>
              <a:t>recognition of micro-credentials; </a:t>
            </a:r>
          </a:p>
          <a:p>
            <a:pPr lvl="0"/>
            <a:r>
              <a:rPr lang="en-ZM" sz="1800" dirty="0"/>
              <a:t>regional monitoring and evaluation systems. </a:t>
            </a:r>
          </a:p>
          <a:p>
            <a:pPr marL="0" lvl="0" indent="0">
              <a:buNone/>
            </a:pPr>
            <a:endParaRPr lang="en-ZM" sz="1800" dirty="0"/>
          </a:p>
          <a:p>
            <a:pPr marL="0" indent="0">
              <a:buNone/>
            </a:pPr>
            <a:r>
              <a:rPr lang="en-ZM" sz="1800" dirty="0"/>
              <a:t>SADC Secretariat, SARUA and Southern Africa Quality Assurance Network (SAQAN) can play a catalytic role by convening universities, supporting policy dialogue, piloting credit transfer arrangements, developing regional guidelines, and strengthening institutional capacity.</a:t>
            </a:r>
          </a:p>
          <a:p>
            <a:pPr marL="0" indent="0">
              <a:buNone/>
            </a:pPr>
            <a:r>
              <a:rPr lang="en-ZM" sz="1800" dirty="0"/>
              <a:t>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2DB3328-F807-3217-3C75-D4447F71DCDC}"/>
              </a:ext>
            </a:extLst>
          </p:cNvPr>
          <p:cNvCxnSpPr>
            <a:cxnSpLocks/>
          </p:cNvCxnSpPr>
          <p:nvPr/>
        </p:nvCxnSpPr>
        <p:spPr>
          <a:xfrm>
            <a:off x="1020536" y="878435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1FCC1AA0-D8D5-D828-316D-DAAA35EAC04D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58282F16-56C7-79A1-3872-E1CE3BA43801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8EAE0014-FF9F-B2B9-C747-864EE0DE8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43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55803-6FC3-1CF2-91BE-FAC86581F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E16807D-6128-B44D-CB04-2EC0CA467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5B9A2D-3ABC-7158-490D-BFABB08B1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111" y="54291"/>
            <a:ext cx="8122531" cy="994172"/>
          </a:xfrm>
        </p:spPr>
        <p:txBody>
          <a:bodyPr>
            <a:normAutofit/>
          </a:bodyPr>
          <a:lstStyle/>
          <a:p>
            <a:r>
              <a:rPr lang="en-ZM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Conclusion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93BC6-C87C-B790-EBA0-C62099727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061183"/>
            <a:ext cx="7886700" cy="5245439"/>
          </a:xfrm>
        </p:spPr>
        <p:txBody>
          <a:bodyPr>
            <a:noAutofit/>
          </a:bodyPr>
          <a:lstStyle/>
          <a:p>
            <a:r>
              <a:rPr lang="en-ZM" sz="1800" dirty="0"/>
              <a:t>A Regional Credit Transfer System is essential for advancing the vision of a </a:t>
            </a:r>
            <a:r>
              <a:rPr lang="en-ZM" sz="1800" b="1" dirty="0"/>
              <a:t>Southern African Higher Education Area</a:t>
            </a:r>
            <a:r>
              <a:rPr lang="en-ZM" sz="1800" dirty="0"/>
              <a:t>. </a:t>
            </a:r>
          </a:p>
          <a:p>
            <a:endParaRPr lang="en-ZM" sz="1800" dirty="0"/>
          </a:p>
          <a:p>
            <a:r>
              <a:rPr lang="en-ZM" sz="1800" dirty="0"/>
              <a:t>While SADC has made significant progress through the development of national qualifications frameworks, quality assurance systems, and collaborative partnerships, substantial work remains to harmonise credit systems and enable seamless mobility.</a:t>
            </a:r>
          </a:p>
          <a:p>
            <a:endParaRPr lang="en-ZM" sz="1800" dirty="0"/>
          </a:p>
          <a:p>
            <a:r>
              <a:rPr lang="en-ZM" sz="1800" dirty="0"/>
              <a:t>Intra-African mobility, though expanding, remains constrained by regulatory, financial, and institutional barriers. </a:t>
            </a:r>
          </a:p>
          <a:p>
            <a:endParaRPr lang="en-ZM" sz="1800" dirty="0"/>
          </a:p>
          <a:p>
            <a:r>
              <a:rPr lang="en-ZM" sz="1800" dirty="0"/>
              <a:t>A well-designed Regional Credit Transfer System—aligned with the </a:t>
            </a:r>
            <a:r>
              <a:rPr lang="en-ZM" sz="1800" b="1" dirty="0"/>
              <a:t>SADC Protocol on Education and Training</a:t>
            </a:r>
            <a:r>
              <a:rPr lang="en-ZM" sz="1800" dirty="0"/>
              <a:t>, the </a:t>
            </a:r>
            <a:r>
              <a:rPr lang="en-ZM" sz="1800" b="1" dirty="0"/>
              <a:t>African Continental Qualifications Framework</a:t>
            </a:r>
            <a:r>
              <a:rPr lang="en-ZM" sz="1800" dirty="0"/>
              <a:t>, and the </a:t>
            </a:r>
            <a:r>
              <a:rPr lang="en-ZM" sz="1800" b="1" dirty="0"/>
              <a:t>Continental Education Strategy for Africa (CESA 2026–2035)</a:t>
            </a:r>
            <a:r>
              <a:rPr lang="en-ZM" sz="1800" dirty="0"/>
              <a:t>—would provide a practical mechanism for overcoming these barriers.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BD95699-CA81-EDAA-0502-8CC4B357EB5A}"/>
              </a:ext>
            </a:extLst>
          </p:cNvPr>
          <p:cNvCxnSpPr>
            <a:cxnSpLocks/>
          </p:cNvCxnSpPr>
          <p:nvPr/>
        </p:nvCxnSpPr>
        <p:spPr>
          <a:xfrm>
            <a:off x="1020536" y="878435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4D420635-DC70-6442-EFBD-93957306653A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200C7809-299C-E2A4-63FA-F057485DABE7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861369E6-A631-7B8E-DA20-414E0899A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032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52D71-8F5C-7DD4-5456-39A6CDBB8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9C6ECDE-0CF0-FB72-6AF3-38D1410FC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A27926-F0EF-4F2E-AB98-F3AF2FFFD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8468"/>
            <a:ext cx="8122531" cy="994172"/>
          </a:xfrm>
        </p:spPr>
        <p:txBody>
          <a:bodyPr>
            <a:normAutofit/>
          </a:bodyPr>
          <a:lstStyle/>
          <a:p>
            <a:r>
              <a:rPr lang="en-ZM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Conclusion 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0A63E-DD20-B5F8-74F7-2B32C706F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061183"/>
            <a:ext cx="7886700" cy="524543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ZM" sz="1800" dirty="0"/>
          </a:p>
          <a:p>
            <a:r>
              <a:rPr lang="en-ZM" sz="1800" dirty="0"/>
              <a:t>By complementing global mobility opportunities with stronger regional pathways, SADC can deepen academic collaboration, strengthen research and innovation ecosystems, enhance graduate employability, and contribute to regional integration and sustainable development.</a:t>
            </a:r>
          </a:p>
          <a:p>
            <a:endParaRPr lang="en-ZM" sz="1800" dirty="0"/>
          </a:p>
          <a:p>
            <a:r>
              <a:rPr lang="en-ZM" sz="1800" dirty="0"/>
              <a:t>Through coordinated leadership by governments, universities, quality assurance agencies, and organisations such as SAC, SARUA and SAQAN, the region has the opportunity to establish a robust, internationally credible mobility framework that serves both regional priorities and Africa's broader higher education transformation agenda.</a:t>
            </a:r>
          </a:p>
          <a:p>
            <a:pPr marL="0" indent="0">
              <a:buNone/>
            </a:pPr>
            <a:r>
              <a:rPr lang="en-ZM" sz="1800" dirty="0"/>
              <a:t>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6A233ED-2A9A-8F13-1330-7CE0948E391E}"/>
              </a:ext>
            </a:extLst>
          </p:cNvPr>
          <p:cNvCxnSpPr>
            <a:cxnSpLocks/>
          </p:cNvCxnSpPr>
          <p:nvPr/>
        </p:nvCxnSpPr>
        <p:spPr>
          <a:xfrm>
            <a:off x="1020536" y="878435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AB847656-FEFB-91C4-19CB-BD6D4287456A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19858F23-550B-3793-E386-E4EF33E3C129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79B5FFB9-1561-45D3-261E-5FFE67D3B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1846" y="5988976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755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E119EE-7515-31C0-2D61-466349298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1D46410-A12B-1B32-028E-707647002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D8A3B9-A45A-CAE2-FCB0-E7CEE5152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998" y="891391"/>
            <a:ext cx="7886700" cy="99417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Introduction</a:t>
            </a:r>
            <a:br>
              <a:rPr lang="en-US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</a:b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8A876-0C0A-1A30-9FDE-2A263E169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785097"/>
            <a:ext cx="7886700" cy="4089473"/>
          </a:xfrm>
        </p:spPr>
        <p:txBody>
          <a:bodyPr>
            <a:normAutofit fontScale="70000" lnSpcReduction="20000"/>
          </a:bodyPr>
          <a:lstStyle/>
          <a:p>
            <a:pPr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r>
              <a:rPr lang="en-ZM" dirty="0"/>
              <a:t>The </a:t>
            </a:r>
            <a:r>
              <a:rPr lang="en-ZM" b="1" dirty="0"/>
              <a:t>European Credit Transfer and Accumulation System (ECTS)</a:t>
            </a:r>
            <a:r>
              <a:rPr lang="en-ZM" dirty="0"/>
              <a:t> under the Bologna Process is perhaps the most successful example, facilitating mobility among more than 5,000 higher education institutions across Europe. </a:t>
            </a:r>
          </a:p>
          <a:p>
            <a:pPr marL="0" indent="0">
              <a:buNone/>
            </a:pPr>
            <a:endParaRPr lang="en-ZM" dirty="0"/>
          </a:p>
          <a:p>
            <a:r>
              <a:rPr lang="en-ZM" dirty="0"/>
              <a:t>Similar initiatives are emerging across Africa through the African Union's harmonisation agenda.</a:t>
            </a:r>
          </a:p>
          <a:p>
            <a:pPr marL="0" indent="0">
              <a:buNone/>
            </a:pPr>
            <a:endParaRPr lang="en-ZM" dirty="0"/>
          </a:p>
          <a:p>
            <a:r>
              <a:rPr lang="en-ZM" dirty="0"/>
              <a:t>For SADC, an effective Regional Credit Transfer System is central to creating comparable qualifications, mutual recognition of learning, and seamless academic mobility.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1E9D7D-E658-AF90-0653-2C65089D3C39}"/>
              </a:ext>
            </a:extLst>
          </p:cNvPr>
          <p:cNvCxnSpPr>
            <a:cxnSpLocks/>
          </p:cNvCxnSpPr>
          <p:nvPr/>
        </p:nvCxnSpPr>
        <p:spPr>
          <a:xfrm>
            <a:off x="1020536" y="162818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A4CE483B-8967-F545-F5BD-1CB877F05DB1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F783E1A8-4271-A8E0-2821-D6AE261465BB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1EB845EB-BCB1-F713-F76D-CCECB39FA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314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44EBB-13C5-1109-6E76-D46248494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6122100-57F5-0DF1-AAA6-6F6C2EB64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55A718-8D7B-9709-68E6-7AD454643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453260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Why a Regional Credit Transfer System?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3BEC3-A797-8592-78DD-5ABFB9000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600363"/>
            <a:ext cx="7886700" cy="4553315"/>
          </a:xfrm>
        </p:spPr>
        <p:txBody>
          <a:bodyPr>
            <a:normAutofit fontScale="47500" lnSpcReduction="20000"/>
          </a:bodyPr>
          <a:lstStyle/>
          <a:p>
            <a:pPr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ZM" sz="3800" dirty="0"/>
              <a:t>A Regional Credit Transfer System enables </a:t>
            </a:r>
            <a:r>
              <a:rPr lang="en-ZM" sz="3800" b="1" dirty="0"/>
              <a:t>academic credits</a:t>
            </a:r>
            <a:r>
              <a:rPr lang="en-ZM" sz="3800" dirty="0"/>
              <a:t> earned at one institution to be recognised by another institution.</a:t>
            </a:r>
          </a:p>
          <a:p>
            <a:pPr marL="0" indent="0">
              <a:buNone/>
            </a:pPr>
            <a:endParaRPr lang="en-ZM" sz="3800" dirty="0"/>
          </a:p>
          <a:p>
            <a:pPr marL="0" indent="0">
              <a:buNone/>
            </a:pPr>
            <a:r>
              <a:rPr lang="en-ZM" sz="3800" dirty="0"/>
              <a:t>The principal objectives are to:</a:t>
            </a:r>
          </a:p>
          <a:p>
            <a:pPr lvl="0"/>
            <a:r>
              <a:rPr lang="en-ZM" sz="3800" dirty="0"/>
              <a:t>facilitate student mobility; </a:t>
            </a:r>
          </a:p>
          <a:p>
            <a:pPr lvl="0"/>
            <a:r>
              <a:rPr lang="en-ZM" sz="3800" dirty="0"/>
              <a:t>enhance employability; </a:t>
            </a:r>
          </a:p>
          <a:p>
            <a:pPr lvl="0"/>
            <a:r>
              <a:rPr lang="en-ZM" sz="3800" dirty="0"/>
              <a:t>reduce duplication of learning; </a:t>
            </a:r>
          </a:p>
          <a:p>
            <a:pPr lvl="0"/>
            <a:r>
              <a:rPr lang="en-ZM" sz="3800" dirty="0"/>
              <a:t>promote regional integration; </a:t>
            </a:r>
          </a:p>
          <a:p>
            <a:pPr lvl="0"/>
            <a:r>
              <a:rPr lang="en-ZM" sz="3800" dirty="0"/>
              <a:t>strengthen institutional collaboration; </a:t>
            </a:r>
          </a:p>
          <a:p>
            <a:pPr lvl="0"/>
            <a:r>
              <a:rPr lang="en-ZM" sz="3800" dirty="0"/>
              <a:t>improve quality assurance; </a:t>
            </a:r>
          </a:p>
          <a:p>
            <a:pPr lvl="0"/>
            <a:r>
              <a:rPr lang="en-ZM" sz="3800" dirty="0"/>
              <a:t>support lifelong learning; </a:t>
            </a:r>
          </a:p>
          <a:p>
            <a:pPr lvl="0"/>
            <a:r>
              <a:rPr lang="en-ZM" sz="3800" dirty="0"/>
              <a:t>encourage interdisciplinary education. </a:t>
            </a:r>
          </a:p>
          <a:p>
            <a:pPr marL="0" lvl="0" indent="0">
              <a:buNone/>
            </a:pPr>
            <a:endParaRPr lang="en-ZM" sz="3800" dirty="0"/>
          </a:p>
          <a:p>
            <a:pPr marL="0" indent="0">
              <a:buNone/>
            </a:pPr>
            <a:r>
              <a:rPr lang="en-ZM" sz="3800" dirty="0"/>
              <a:t>Such a system shifts the focus from </a:t>
            </a:r>
            <a:r>
              <a:rPr lang="en-ZM" sz="3800" b="1" dirty="0"/>
              <a:t>time spent in classrooms</a:t>
            </a:r>
            <a:r>
              <a:rPr lang="en-ZM" sz="3800" dirty="0"/>
              <a:t> towards </a:t>
            </a:r>
            <a:r>
              <a:rPr lang="en-ZM" sz="3800" b="1" dirty="0"/>
              <a:t>learning outcomes and competencies acquired</a:t>
            </a:r>
            <a:r>
              <a:rPr lang="en-ZM" sz="3800" dirty="0"/>
              <a:t>, making qualifications more transparent and internationally comparable</a:t>
            </a:r>
            <a:r>
              <a:rPr lang="en-ZM" dirty="0"/>
              <a:t>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063BF52-3436-A816-22E1-F857D6D19936}"/>
              </a:ext>
            </a:extLst>
          </p:cNvPr>
          <p:cNvCxnSpPr>
            <a:cxnSpLocks/>
          </p:cNvCxnSpPr>
          <p:nvPr/>
        </p:nvCxnSpPr>
        <p:spPr>
          <a:xfrm>
            <a:off x="1020536" y="1447426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B797E34C-89DF-1E4D-DB85-16F31F8C98E2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09B8324C-E6ED-A3F8-3D3A-77DB45C4C0CE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8500323C-11B8-C688-77A3-3FF4166D6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945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2BF6C-2143-01E9-E3D5-A598F8C9A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C9D9793-138D-72A2-20EF-DFBB997CD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15FF017-B3BE-94B0-C5B6-5E22A1847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453260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Policy Context -1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F22ED-6E01-3A83-83D2-1BC4DCE04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600363"/>
            <a:ext cx="7886700" cy="4553315"/>
          </a:xfrm>
        </p:spPr>
        <p:txBody>
          <a:bodyPr>
            <a:normAutofit fontScale="55000" lnSpcReduction="20000"/>
          </a:bodyPr>
          <a:lstStyle/>
          <a:p>
            <a:pPr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ZM" sz="4000" dirty="0"/>
          </a:p>
          <a:p>
            <a:pPr marL="0" indent="0">
              <a:buNone/>
            </a:pPr>
            <a:r>
              <a:rPr lang="en-ZM" sz="4000" dirty="0"/>
              <a:t>Several continental and regional policy instruments provide the foundation for implementing a Regional Credit Transfer System.</a:t>
            </a:r>
          </a:p>
          <a:p>
            <a:pPr marL="0" indent="0">
              <a:buNone/>
            </a:pPr>
            <a:endParaRPr lang="en-ZM" sz="4000" dirty="0"/>
          </a:p>
          <a:p>
            <a:pPr marL="0" indent="0">
              <a:buNone/>
            </a:pPr>
            <a:r>
              <a:rPr lang="en-ZM" sz="4000" b="1" dirty="0"/>
              <a:t>SADC Protocol on Education and Training</a:t>
            </a:r>
            <a:endParaRPr lang="en-ZM" sz="4000" dirty="0"/>
          </a:p>
          <a:p>
            <a:pPr marL="0" indent="0">
              <a:buNone/>
            </a:pPr>
            <a:r>
              <a:rPr lang="en-ZM" sz="4000" dirty="0"/>
              <a:t>The SADC Protocol calls for:</a:t>
            </a:r>
          </a:p>
          <a:p>
            <a:pPr lvl="0"/>
            <a:r>
              <a:rPr lang="en-ZM" sz="4000" dirty="0"/>
              <a:t>harmonisation of higher education systems; </a:t>
            </a:r>
          </a:p>
          <a:p>
            <a:pPr lvl="0"/>
            <a:r>
              <a:rPr lang="en-ZM" sz="4000" dirty="0"/>
              <a:t>cooperation among universities; </a:t>
            </a:r>
          </a:p>
          <a:p>
            <a:pPr lvl="0"/>
            <a:r>
              <a:rPr lang="en-ZM" sz="4000" dirty="0"/>
              <a:t>mutual recognition of qualifications; </a:t>
            </a:r>
          </a:p>
          <a:p>
            <a:pPr lvl="0"/>
            <a:r>
              <a:rPr lang="en-ZM" sz="4000" dirty="0"/>
              <a:t>increased student and staff mobility; </a:t>
            </a:r>
          </a:p>
          <a:p>
            <a:pPr lvl="0"/>
            <a:r>
              <a:rPr lang="en-ZM" sz="4000" dirty="0"/>
              <a:t>regional quality assurance. </a:t>
            </a:r>
          </a:p>
          <a:p>
            <a:r>
              <a:rPr lang="en-ZM" sz="4000" dirty="0"/>
              <a:t>The Protocol recognises higher education as an instrument for regional integration.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BFA39A3-2406-3FDE-8EAC-14B392EA3F95}"/>
              </a:ext>
            </a:extLst>
          </p:cNvPr>
          <p:cNvCxnSpPr>
            <a:cxnSpLocks/>
          </p:cNvCxnSpPr>
          <p:nvPr/>
        </p:nvCxnSpPr>
        <p:spPr>
          <a:xfrm>
            <a:off x="1020536" y="1447426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991D8576-8AF6-2D49-75FE-BCABF1ABB1CD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75B8AECF-E368-298F-64D2-6B45BA44C1F7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86599F9D-D01B-DCE4-8F59-09234A015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299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91685-FB34-FC7C-8F0A-7D78F2CAF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46A4A36-2D3E-E13D-F616-57F45D905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54BBFC-6754-8330-8784-5C80C1192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453260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Policy Context -2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FF1A2-A79B-1D8B-1405-F100CFEE1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600363"/>
            <a:ext cx="7886700" cy="4553315"/>
          </a:xfrm>
        </p:spPr>
        <p:txBody>
          <a:bodyPr>
            <a:normAutofit fontScale="47500" lnSpcReduction="20000"/>
          </a:bodyPr>
          <a:lstStyle/>
          <a:p>
            <a:pPr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ZM" sz="4200" dirty="0"/>
          </a:p>
          <a:p>
            <a:pPr marL="0" indent="0">
              <a:buNone/>
            </a:pPr>
            <a:endParaRPr lang="en-ZM" sz="4200" dirty="0"/>
          </a:p>
          <a:p>
            <a:pPr marL="0" indent="0">
              <a:buNone/>
            </a:pPr>
            <a:r>
              <a:rPr lang="en-ZM" sz="4200" b="1" dirty="0"/>
              <a:t>African Continental Qualifications Framework (ACQF)</a:t>
            </a:r>
            <a:endParaRPr lang="en-ZM" sz="4200" dirty="0"/>
          </a:p>
          <a:p>
            <a:pPr marL="0" indent="0">
              <a:buNone/>
            </a:pPr>
            <a:r>
              <a:rPr lang="en-ZM" sz="4200" dirty="0"/>
              <a:t>The ACQF provides a continental reference framework designed to:</a:t>
            </a:r>
          </a:p>
          <a:p>
            <a:pPr marL="0" indent="0">
              <a:buNone/>
            </a:pPr>
            <a:endParaRPr lang="en-ZM" sz="4200" dirty="0"/>
          </a:p>
          <a:p>
            <a:pPr lvl="0"/>
            <a:r>
              <a:rPr lang="en-ZM" sz="4200" dirty="0"/>
              <a:t>compare national qualifications; </a:t>
            </a:r>
          </a:p>
          <a:p>
            <a:pPr lvl="0"/>
            <a:r>
              <a:rPr lang="en-ZM" sz="4200" dirty="0"/>
              <a:t>improve transparency; </a:t>
            </a:r>
          </a:p>
          <a:p>
            <a:pPr lvl="0"/>
            <a:r>
              <a:rPr lang="en-ZM" sz="4200" dirty="0"/>
              <a:t>facilitate recognition; </a:t>
            </a:r>
          </a:p>
          <a:p>
            <a:pPr lvl="0"/>
            <a:r>
              <a:rPr lang="en-ZM" sz="4200" dirty="0"/>
              <a:t>support labour mobility; </a:t>
            </a:r>
          </a:p>
          <a:p>
            <a:pPr lvl="0"/>
            <a:r>
              <a:rPr lang="en-ZM" sz="4200" dirty="0"/>
              <a:t>strengthen lifelong learning.</a:t>
            </a:r>
          </a:p>
          <a:p>
            <a:pPr marL="0" lvl="0" indent="0">
              <a:buNone/>
            </a:pPr>
            <a:r>
              <a:rPr lang="en-ZM" sz="4200" dirty="0"/>
              <a:t> </a:t>
            </a:r>
          </a:p>
          <a:p>
            <a:pPr marL="0" indent="0">
              <a:buNone/>
            </a:pPr>
            <a:r>
              <a:rPr lang="en-ZM" sz="4200" dirty="0"/>
              <a:t>Although implementation remains voluntary, it provides an important framework for regional alignment.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5A86A1B-882A-249C-E133-75C1ED59CC13}"/>
              </a:ext>
            </a:extLst>
          </p:cNvPr>
          <p:cNvCxnSpPr>
            <a:cxnSpLocks/>
          </p:cNvCxnSpPr>
          <p:nvPr/>
        </p:nvCxnSpPr>
        <p:spPr>
          <a:xfrm>
            <a:off x="1020536" y="1447426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78106976-0576-103C-2259-F9F31C576AE1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C1CFAE6A-A406-814B-AD6D-EFAC5F027543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535644AB-CCE4-CA50-427E-8F421935A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54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EBC8A-BDEA-7C42-B928-BF4AC4F6D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1057B9A-76A0-0821-308A-47EB46033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1B0F9D-B062-711B-CEA7-81D0325DA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453260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Policy Context -3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48683-580B-8839-5591-6279B19BA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600363"/>
            <a:ext cx="7886700" cy="4553315"/>
          </a:xfrm>
        </p:spPr>
        <p:txBody>
          <a:bodyPr>
            <a:normAutofit fontScale="40000" lnSpcReduction="20000"/>
          </a:bodyPr>
          <a:lstStyle/>
          <a:p>
            <a:pPr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ZM" sz="4200" dirty="0"/>
          </a:p>
          <a:p>
            <a:pPr marL="0" indent="0">
              <a:buNone/>
            </a:pPr>
            <a:endParaRPr lang="en-ZM" sz="4200" dirty="0"/>
          </a:p>
          <a:p>
            <a:pPr marL="0" indent="0">
              <a:buNone/>
            </a:pPr>
            <a:r>
              <a:rPr lang="en-ZM" sz="4400" b="1" dirty="0"/>
              <a:t>Continental Education Strategy for Africa (CESA 2026–2035)</a:t>
            </a:r>
          </a:p>
          <a:p>
            <a:pPr marL="0" indent="0">
              <a:buNone/>
            </a:pPr>
            <a:endParaRPr lang="en-ZM" sz="4400" dirty="0"/>
          </a:p>
          <a:p>
            <a:pPr marL="0" indent="0">
              <a:buNone/>
            </a:pPr>
            <a:r>
              <a:rPr lang="en-ZM" sz="4400" dirty="0"/>
              <a:t>CESA identifies higher education as a catalyst for:</a:t>
            </a:r>
          </a:p>
          <a:p>
            <a:pPr marL="0" indent="0">
              <a:buNone/>
            </a:pPr>
            <a:endParaRPr lang="en-ZM" sz="4400" dirty="0"/>
          </a:p>
          <a:p>
            <a:pPr lvl="0"/>
            <a:r>
              <a:rPr lang="en-ZM" sz="4400" dirty="0"/>
              <a:t>innovation; </a:t>
            </a:r>
          </a:p>
          <a:p>
            <a:pPr lvl="0"/>
            <a:r>
              <a:rPr lang="en-ZM" sz="4400" dirty="0"/>
              <a:t>industrialisation; </a:t>
            </a:r>
          </a:p>
          <a:p>
            <a:pPr lvl="0"/>
            <a:r>
              <a:rPr lang="en-ZM" sz="4400" dirty="0"/>
              <a:t>digital transformation; </a:t>
            </a:r>
          </a:p>
          <a:p>
            <a:pPr lvl="0"/>
            <a:r>
              <a:rPr lang="en-ZM" sz="4400" dirty="0"/>
              <a:t>research excellence; </a:t>
            </a:r>
          </a:p>
          <a:p>
            <a:pPr lvl="0"/>
            <a:r>
              <a:rPr lang="en-ZM" sz="4400" dirty="0"/>
              <a:t>mobility; </a:t>
            </a:r>
          </a:p>
          <a:p>
            <a:pPr lvl="0"/>
            <a:r>
              <a:rPr lang="en-ZM" sz="4400" dirty="0"/>
              <a:t>entrepreneurship. </a:t>
            </a:r>
          </a:p>
          <a:p>
            <a:pPr marL="0" indent="0">
              <a:buNone/>
            </a:pPr>
            <a:endParaRPr lang="en-ZM" sz="4400" dirty="0"/>
          </a:p>
          <a:p>
            <a:pPr marL="0" indent="0">
              <a:buNone/>
            </a:pPr>
            <a:r>
              <a:rPr lang="en-ZM" sz="4400" dirty="0"/>
              <a:t>Student mobility is explicitly recognised as a driver of continental integration.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5495245-1579-88FE-5915-CA246A250419}"/>
              </a:ext>
            </a:extLst>
          </p:cNvPr>
          <p:cNvCxnSpPr>
            <a:cxnSpLocks/>
          </p:cNvCxnSpPr>
          <p:nvPr/>
        </p:nvCxnSpPr>
        <p:spPr>
          <a:xfrm>
            <a:off x="1020536" y="1447426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7B6CB5DB-8528-69D9-A2AB-DF20A304D944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E3DF66D3-86E1-1486-03BD-1DACC1A76279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4F03284E-614C-1C3D-C6FC-ECD0317BE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988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FA03E-3D37-51EC-2DE5-0AF144F6E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C1B2920-649B-F767-556D-4DC807C0B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78BA90-2D61-D6CA-E638-B8C5C2B93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453260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Policy Context -4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A01D0-4695-37FD-87DD-380AF5CC5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600363"/>
            <a:ext cx="7886700" cy="4553315"/>
          </a:xfrm>
        </p:spPr>
        <p:txBody>
          <a:bodyPr>
            <a:normAutofit fontScale="47500" lnSpcReduction="20000"/>
          </a:bodyPr>
          <a:lstStyle/>
          <a:p>
            <a:pPr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ZM" sz="4200" dirty="0"/>
          </a:p>
          <a:p>
            <a:pPr marL="0" indent="0">
              <a:buNone/>
            </a:pPr>
            <a:endParaRPr lang="en-ZM" sz="4200" dirty="0"/>
          </a:p>
          <a:p>
            <a:pPr marL="0" indent="0">
              <a:buNone/>
            </a:pPr>
            <a:r>
              <a:rPr lang="en-ZM" sz="4400" b="1" dirty="0"/>
              <a:t>UNESCO Global Convention on Recognition</a:t>
            </a:r>
            <a:endParaRPr lang="en-ZM" sz="4400" dirty="0"/>
          </a:p>
          <a:p>
            <a:pPr marL="0" indent="0">
              <a:buNone/>
            </a:pPr>
            <a:r>
              <a:rPr lang="en-ZM" sz="4400" dirty="0"/>
              <a:t>The UNESCO Global Convention promotes:</a:t>
            </a:r>
          </a:p>
          <a:p>
            <a:pPr marL="0" indent="0">
              <a:buNone/>
            </a:pPr>
            <a:endParaRPr lang="en-ZM" sz="4400" dirty="0"/>
          </a:p>
          <a:p>
            <a:pPr lvl="0"/>
            <a:r>
              <a:rPr lang="en-ZM" sz="4400" dirty="0"/>
              <a:t>recognition of qualifications; </a:t>
            </a:r>
          </a:p>
          <a:p>
            <a:pPr lvl="0"/>
            <a:r>
              <a:rPr lang="en-ZM" sz="4400" dirty="0"/>
              <a:t>fair assessment; </a:t>
            </a:r>
          </a:p>
          <a:p>
            <a:pPr lvl="0"/>
            <a:r>
              <a:rPr lang="en-ZM" sz="4400" dirty="0"/>
              <a:t>international mobility; </a:t>
            </a:r>
          </a:p>
          <a:p>
            <a:pPr lvl="0"/>
            <a:r>
              <a:rPr lang="en-ZM" sz="4400" dirty="0"/>
              <a:t>quality assurance. </a:t>
            </a:r>
          </a:p>
          <a:p>
            <a:pPr marL="0" lvl="0" indent="0">
              <a:buNone/>
            </a:pPr>
            <a:endParaRPr lang="en-ZM" sz="4400" dirty="0"/>
          </a:p>
          <a:p>
            <a:pPr marL="0" indent="0">
              <a:buNone/>
            </a:pPr>
            <a:r>
              <a:rPr lang="en-ZM" sz="4400" dirty="0"/>
              <a:t>Many African countries are aligning national legislation accordingly.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BED5D50-C707-B3DA-0376-65A835E92846}"/>
              </a:ext>
            </a:extLst>
          </p:cNvPr>
          <p:cNvCxnSpPr>
            <a:cxnSpLocks/>
          </p:cNvCxnSpPr>
          <p:nvPr/>
        </p:nvCxnSpPr>
        <p:spPr>
          <a:xfrm>
            <a:off x="1020536" y="1447426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EF04E6FF-3166-F32C-B3BE-0EE9C36DC733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04CB6D01-47B9-5631-24AB-B2418A87F7C4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486742DB-7614-A6F9-9A82-321100934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452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CA9AF-3862-94EE-CC51-8690A9A83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5333BB-298A-8896-6601-CFDB7E96A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9481" y="857250"/>
            <a:ext cx="6914427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F14B63-7E3F-6362-C2C7-E211BE454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200" y="207228"/>
            <a:ext cx="7886700" cy="994172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7CB551"/>
                </a:solidFill>
                <a:latin typeface="Century Gothic" panose="020B0502020202020204" pitchFamily="34" charset="0"/>
              </a:rPr>
              <a:t>State of Play in SADC</a:t>
            </a:r>
            <a:endParaRPr lang="en-ZA" sz="2800" b="1" dirty="0">
              <a:solidFill>
                <a:srgbClr val="7CB55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8ED51-0061-8CDB-853D-7F4100E21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536" y="1354336"/>
            <a:ext cx="7886700" cy="495227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ZM" sz="1600" dirty="0"/>
          </a:p>
          <a:p>
            <a:pPr marL="0" indent="0">
              <a:buNone/>
            </a:pPr>
            <a:r>
              <a:rPr lang="en-GB" sz="1600" b="1" dirty="0"/>
              <a:t>National Qualifications Frameworks</a:t>
            </a:r>
            <a:endParaRPr lang="en-GB" sz="1600" dirty="0"/>
          </a:p>
          <a:p>
            <a:pPr marL="0" indent="0">
              <a:buNone/>
            </a:pPr>
            <a:r>
              <a:rPr lang="en-GB" sz="1600" dirty="0"/>
              <a:t>Several SADC countries now possess functioning National Qualifications Frameworks, including:</a:t>
            </a:r>
          </a:p>
          <a:p>
            <a:pPr marL="0" indent="0">
              <a:buNone/>
            </a:pPr>
            <a:endParaRPr lang="en-GB" sz="1600" dirty="0"/>
          </a:p>
          <a:p>
            <a:pPr lvl="0"/>
            <a:r>
              <a:rPr lang="en-GB" sz="1600" dirty="0"/>
              <a:t>South Africa </a:t>
            </a:r>
          </a:p>
          <a:p>
            <a:pPr lvl="0"/>
            <a:r>
              <a:rPr lang="en-GB" sz="1600" dirty="0"/>
              <a:t>Botswana </a:t>
            </a:r>
          </a:p>
          <a:p>
            <a:pPr lvl="0"/>
            <a:r>
              <a:rPr lang="en-GB" sz="1600" dirty="0"/>
              <a:t>Namibia </a:t>
            </a:r>
          </a:p>
          <a:p>
            <a:pPr lvl="0"/>
            <a:r>
              <a:rPr lang="en-GB" sz="1600" dirty="0"/>
              <a:t>Mauritius </a:t>
            </a:r>
          </a:p>
          <a:p>
            <a:pPr lvl="0"/>
            <a:r>
              <a:rPr lang="en-GB" sz="1600" dirty="0"/>
              <a:t>Zambia </a:t>
            </a:r>
          </a:p>
          <a:p>
            <a:pPr lvl="0"/>
            <a:r>
              <a:rPr lang="en-GB" sz="1600" dirty="0"/>
              <a:t>Zimbabwe </a:t>
            </a:r>
          </a:p>
          <a:p>
            <a:pPr lvl="0"/>
            <a:endParaRPr lang="en-GB" sz="1600" dirty="0"/>
          </a:p>
          <a:p>
            <a:pPr marL="0" indent="0">
              <a:buNone/>
            </a:pPr>
            <a:r>
              <a:rPr lang="en-GB" sz="1600" dirty="0"/>
              <a:t>Others remain at various stages of development.</a:t>
            </a:r>
          </a:p>
          <a:p>
            <a:pPr marL="0" indent="0">
              <a:buNone/>
            </a:pPr>
            <a:r>
              <a:rPr lang="en-GB" sz="1600" dirty="0"/>
              <a:t>The existence of NQFs provides an important basis for regional harmonisation.</a:t>
            </a:r>
          </a:p>
          <a:p>
            <a:pPr marL="0" indent="0">
              <a:buNone/>
            </a:pPr>
            <a:endParaRPr lang="en-GB" sz="1600" dirty="0"/>
          </a:p>
          <a:p>
            <a:pPr>
              <a:defRPr sz="2200"/>
            </a:pPr>
            <a:r>
              <a:rPr lang="en-GB" sz="1600" dirty="0"/>
              <a:t>Quality assurance agencies increasingly collaborate.</a:t>
            </a:r>
          </a:p>
          <a:p>
            <a:pPr>
              <a:defRPr sz="2200"/>
            </a:pPr>
            <a:r>
              <a:rPr lang="en-GB" sz="1600" dirty="0"/>
              <a:t>Credit transfer remains largely bilateral.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B783683-FDDA-9372-4596-C75A453A1B3F}"/>
              </a:ext>
            </a:extLst>
          </p:cNvPr>
          <p:cNvCxnSpPr>
            <a:cxnSpLocks/>
          </p:cNvCxnSpPr>
          <p:nvPr/>
        </p:nvCxnSpPr>
        <p:spPr>
          <a:xfrm>
            <a:off x="1020536" y="1201400"/>
            <a:ext cx="7027932" cy="0"/>
          </a:xfrm>
          <a:prstGeom prst="line">
            <a:avLst/>
          </a:prstGeom>
          <a:ln w="133350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85;p13">
            <a:extLst>
              <a:ext uri="{FF2B5EF4-FFF2-40B4-BE49-F238E27FC236}">
                <a16:creationId xmlns:a16="http://schemas.microsoft.com/office/drawing/2014/main" id="{320189D3-3550-C1CE-4B24-BB6F762F4BE9}"/>
              </a:ext>
            </a:extLst>
          </p:cNvPr>
          <p:cNvSpPr/>
          <p:nvPr/>
        </p:nvSpPr>
        <p:spPr>
          <a:xfrm rot="5400000">
            <a:off x="-2012379" y="3526785"/>
            <a:ext cx="5150175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sp>
        <p:nvSpPr>
          <p:cNvPr id="9" name="Google Shape;85;p13">
            <a:extLst>
              <a:ext uri="{FF2B5EF4-FFF2-40B4-BE49-F238E27FC236}">
                <a16:creationId xmlns:a16="http://schemas.microsoft.com/office/drawing/2014/main" id="{D23472F3-08BE-CB9D-D229-427F114C3C5A}"/>
              </a:ext>
            </a:extLst>
          </p:cNvPr>
          <p:cNvSpPr/>
          <p:nvPr/>
        </p:nvSpPr>
        <p:spPr>
          <a:xfrm rot="10800000">
            <a:off x="388358" y="6306623"/>
            <a:ext cx="8367284" cy="409500"/>
          </a:xfrm>
          <a:prstGeom prst="roundRect">
            <a:avLst>
              <a:gd name="adj" fmla="val 0"/>
            </a:avLst>
          </a:prstGeom>
          <a:solidFill>
            <a:srgbClr val="606E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latin typeface="Montserrat" panose="00000500000000000000" pitchFamily="2" charset="0"/>
            </a:endParaRPr>
          </a:p>
        </p:txBody>
      </p:sp>
      <p:pic>
        <p:nvPicPr>
          <p:cNvPr id="6" name="Picture 5" descr="A yellow letter on a black background&#10;&#10;Description automatically generated">
            <a:extLst>
              <a:ext uri="{FF2B5EF4-FFF2-40B4-BE49-F238E27FC236}">
                <a16:creationId xmlns:a16="http://schemas.microsoft.com/office/drawing/2014/main" id="{2BE1EA55-DF2A-DED4-D2A5-E872FAD5F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499" y="5874583"/>
            <a:ext cx="1192154" cy="27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08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1697</Words>
  <Application>Microsoft Macintosh PowerPoint</Application>
  <PresentationFormat>On-screen Show (4:3)</PresentationFormat>
  <Paragraphs>321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Aptos</vt:lpstr>
      <vt:lpstr>Arial</vt:lpstr>
      <vt:lpstr>Calibri</vt:lpstr>
      <vt:lpstr>Century Gothic</vt:lpstr>
      <vt:lpstr>Montserrat</vt:lpstr>
      <vt:lpstr>Trebuchet MS</vt:lpstr>
      <vt:lpstr>Office Theme</vt:lpstr>
      <vt:lpstr>Regional Credit Transfer System in SADC  State of Play, Mobility Trends and Regional Mobility Schemes   Stephen Simukanga SARUA Executive Director  ACTS MODULE 2  14 July 2026          </vt:lpstr>
      <vt:lpstr>Introduction </vt:lpstr>
      <vt:lpstr>Introduction </vt:lpstr>
      <vt:lpstr>Why a Regional Credit Transfer System?</vt:lpstr>
      <vt:lpstr>Policy Context -1</vt:lpstr>
      <vt:lpstr>Policy Context -2</vt:lpstr>
      <vt:lpstr>Policy Context -3</vt:lpstr>
      <vt:lpstr>Policy Context -4</vt:lpstr>
      <vt:lpstr>State of Play in SADC</vt:lpstr>
      <vt:lpstr>Quality Assurance</vt:lpstr>
      <vt:lpstr>Credit Systems</vt:lpstr>
      <vt:lpstr>Recognition of Qualifications </vt:lpstr>
      <vt:lpstr>Progress Towards Regional Credit Transfer</vt:lpstr>
      <vt:lpstr>Implementation Challenges - 1</vt:lpstr>
      <vt:lpstr>Implementation Challenges - 2</vt:lpstr>
      <vt:lpstr>Implementation Challenges - 3</vt:lpstr>
      <vt:lpstr>Implementation Challenges - 4</vt:lpstr>
      <vt:lpstr>Reflections on Existing Intra-African Mobility -1</vt:lpstr>
      <vt:lpstr>Reflections on Existing Intra-African Mobility -1</vt:lpstr>
      <vt:lpstr>Intra-African Mobility Compared with Global Mobility Mobility -1  </vt:lpstr>
      <vt:lpstr>Intra-African Mobility Compared with Global Mobility Mobility - 2</vt:lpstr>
      <vt:lpstr>Regional Mobility Schemes in SADC -1</vt:lpstr>
      <vt:lpstr>Regional Mobility Schemes in SADC -2</vt:lpstr>
      <vt:lpstr>Regional Mobility Schemes in SADC -3</vt:lpstr>
      <vt:lpstr>Lessons from Europe</vt:lpstr>
      <vt:lpstr>Way Forward for SADC </vt:lpstr>
      <vt:lpstr>Conclusion</vt:lpstr>
      <vt:lpstr>Conclusion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Stephen Simukanga</cp:lastModifiedBy>
  <cp:revision>31</cp:revision>
  <dcterms:created xsi:type="dcterms:W3CDTF">2013-01-27T09:14:16Z</dcterms:created>
  <dcterms:modified xsi:type="dcterms:W3CDTF">2026-07-14T07:06:50Z</dcterms:modified>
  <cp:category/>
</cp:coreProperties>
</file>