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sldIdLst>
    <p:sldId id="290" r:id="rId2"/>
    <p:sldId id="1020" r:id="rId3"/>
    <p:sldId id="1021" r:id="rId4"/>
    <p:sldId id="1022" r:id="rId5"/>
    <p:sldId id="1023" r:id="rId6"/>
    <p:sldId id="1024" r:id="rId7"/>
    <p:sldId id="1025" r:id="rId8"/>
    <p:sldId id="1026" r:id="rId9"/>
    <p:sldId id="1027" r:id="rId10"/>
    <p:sldId id="1028" r:id="rId11"/>
    <p:sldId id="1029" r:id="rId12"/>
    <p:sldId id="1030" r:id="rId13"/>
    <p:sldId id="1031" r:id="rId14"/>
    <p:sldId id="1032" r:id="rId15"/>
    <p:sldId id="1033" r:id="rId16"/>
    <p:sldId id="1034" r:id="rId17"/>
    <p:sldId id="1035" r:id="rId18"/>
    <p:sldId id="1036" r:id="rId19"/>
    <p:sldId id="1037" r:id="rId20"/>
    <p:sldId id="282" r:id="rId21"/>
    <p:sldId id="1038" r:id="rId22"/>
    <p:sldId id="1039" r:id="rId23"/>
    <p:sldId id="1040" r:id="rId24"/>
    <p:sldId id="1041" r:id="rId25"/>
    <p:sldId id="1042" r:id="rId26"/>
    <p:sldId id="1043" r:id="rId27"/>
    <p:sldId id="1044" r:id="rId28"/>
    <p:sldId id="1045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 snapToObjects="1">
      <p:cViewPr varScale="1">
        <p:scale>
          <a:sx n="105" d="100"/>
          <a:sy n="105" d="100"/>
        </p:scale>
        <p:origin x="912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M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5F421-A1AA-F34C-A538-8FF301AE6F2B}" type="datetimeFigureOut">
              <a:rPr lang="en-ZM" smtClean="0"/>
              <a:t>07/15/2026</a:t>
            </a:fld>
            <a:endParaRPr lang="en-ZM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M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ZM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M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0FC1B9-45C3-1848-B2BA-154CD609E495}" type="slidenum">
              <a:rPr lang="en-ZM" smtClean="0"/>
              <a:t>‹Nº›</a:t>
            </a:fld>
            <a:endParaRPr lang="en-ZM"/>
          </a:p>
        </p:txBody>
      </p:sp>
    </p:spTree>
    <p:extLst>
      <p:ext uri="{BB962C8B-B14F-4D97-AF65-F5344CB8AC3E}">
        <p14:creationId xmlns:p14="http://schemas.microsoft.com/office/powerpoint/2010/main" val="1481364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up stairs&#10;&#10;Description automatically generated">
            <a:extLst>
              <a:ext uri="{FF2B5EF4-FFF2-40B4-BE49-F238E27FC236}">
                <a16:creationId xmlns:a16="http://schemas.microsoft.com/office/drawing/2014/main" id="{673EA993-C19F-4C4E-1149-6889675C5C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70173" t="10660" b="12119"/>
          <a:stretch/>
        </p:blipFill>
        <p:spPr>
          <a:xfrm>
            <a:off x="6284016" y="-154948"/>
            <a:ext cx="2893672" cy="6656549"/>
          </a:xfrm>
          <a:prstGeom prst="rect">
            <a:avLst/>
          </a:prstGeom>
        </p:spPr>
      </p:pic>
      <p:cxnSp>
        <p:nvCxnSpPr>
          <p:cNvPr id="12" name="Google Shape;12;p2"/>
          <p:cNvCxnSpPr/>
          <p:nvPr/>
        </p:nvCxnSpPr>
        <p:spPr>
          <a:xfrm rot="10800000">
            <a:off x="848075" y="6501600"/>
            <a:ext cx="49968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715150" y="1854800"/>
            <a:ext cx="4281600" cy="26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500" b="0" i="0">
                <a:solidFill>
                  <a:srgbClr val="4A4A4A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Hanken Grotesk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 dirty="0"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1459350" y="4457200"/>
            <a:ext cx="3537300" cy="546000"/>
          </a:xfrm>
          <a:prstGeom prst="rect">
            <a:avLst/>
          </a:prstGeom>
          <a:solidFill>
            <a:srgbClr val="606E2D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 b="0" i="0">
                <a:solidFill>
                  <a:schemeClr val="lt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Average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45171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7"/>
          <p:cNvSpPr txBox="1">
            <a:spLocks noGrp="1"/>
          </p:cNvSpPr>
          <p:nvPr>
            <p:ph type="ctrTitle"/>
          </p:nvPr>
        </p:nvSpPr>
        <p:spPr>
          <a:xfrm>
            <a:off x="364151" y="857250"/>
            <a:ext cx="5548207" cy="103229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algn="ctr"/>
            <a:r>
              <a:rPr lang="pt-BR" sz="27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Sistema Regional de Transferência de Créditos na SADC</a:t>
            </a:r>
            <a:br>
              <a:rPr lang="en-GB" sz="2700" b="1" dirty="0">
                <a:solidFill>
                  <a:srgbClr val="7CB551"/>
                </a:solidFill>
                <a:latin typeface="Century Gothic" panose="020B0502020202020204" pitchFamily="34" charset="0"/>
              </a:rPr>
            </a:br>
            <a:br>
              <a:rPr lang="en-GB" sz="2700" b="1" dirty="0">
                <a:solidFill>
                  <a:srgbClr val="7CB551"/>
                </a:solidFill>
                <a:latin typeface="Century Gothic" panose="020B0502020202020204" pitchFamily="34" charset="0"/>
              </a:rPr>
            </a:br>
            <a:r>
              <a:rPr lang="pt-BR" sz="2100" b="1" dirty="0">
                <a:solidFill>
                  <a:srgbClr val="81D24A"/>
                </a:solidFill>
                <a:latin typeface="Century Gothic" panose="020B0502020202020204" pitchFamily="34" charset="0"/>
              </a:rPr>
              <a:t>Tendências de Mobilidade e Esquemas Regionais de Mobilidade</a:t>
            </a:r>
            <a:br>
              <a:rPr lang="en" sz="2400" dirty="0"/>
            </a:br>
            <a:br>
              <a:rPr lang="en" sz="2400" dirty="0">
                <a:solidFill>
                  <a:srgbClr val="0070C0"/>
                </a:solidFill>
              </a:rPr>
            </a:br>
            <a:r>
              <a:rPr lang="en" sz="21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Stephen Simukanga</a:t>
            </a:r>
            <a:br>
              <a:rPr lang="en" sz="2100" b="1" dirty="0">
                <a:solidFill>
                  <a:srgbClr val="0070C0"/>
                </a:solidFill>
                <a:latin typeface="Century Gothic" panose="020B0502020202020204" pitchFamily="34" charset="0"/>
              </a:rPr>
            </a:br>
            <a:r>
              <a:rPr lang="es-ES" sz="2100" b="1" dirty="0" err="1">
                <a:solidFill>
                  <a:srgbClr val="0070C0"/>
                </a:solidFill>
                <a:latin typeface="Century Gothic" panose="020B0502020202020204" pitchFamily="34" charset="0"/>
              </a:rPr>
              <a:t>Diretor</a:t>
            </a:r>
            <a:r>
              <a:rPr lang="es-ES" sz="21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 Executivo da SARUA</a:t>
            </a:r>
            <a:br>
              <a:rPr lang="en" sz="2400" dirty="0">
                <a:solidFill>
                  <a:srgbClr val="0070C0"/>
                </a:solidFill>
              </a:rPr>
            </a:br>
            <a:br>
              <a:rPr lang="en" sz="2400" dirty="0"/>
            </a:br>
            <a:r>
              <a:rPr lang="en" sz="2400" dirty="0"/>
              <a:t>ACTS </a:t>
            </a:r>
            <a:r>
              <a:rPr lang="es-ES" sz="2400" dirty="0"/>
              <a:t>MÓDULO 2</a:t>
            </a:r>
            <a:br>
              <a:rPr lang="en-GB" sz="1800" dirty="0">
                <a:latin typeface="Century Gothic" panose="020B0502020202020204" pitchFamily="34" charset="0"/>
              </a:rPr>
            </a:br>
            <a:r>
              <a:rPr lang="en-GB" sz="1800" b="1" dirty="0">
                <a:latin typeface="Century Gothic" panose="020B0502020202020204" pitchFamily="34" charset="0"/>
              </a:rPr>
              <a:t>14 </a:t>
            </a:r>
            <a:r>
              <a:rPr lang="en-GB" sz="1800" b="1" dirty="0" err="1">
                <a:latin typeface="Century Gothic" panose="020B0502020202020204" pitchFamily="34" charset="0"/>
              </a:rPr>
              <a:t>Julho</a:t>
            </a:r>
            <a:r>
              <a:rPr lang="en-GB" sz="1800" b="1" dirty="0">
                <a:latin typeface="Century Gothic" panose="020B0502020202020204" pitchFamily="34" charset="0"/>
              </a:rPr>
              <a:t> 2026</a:t>
            </a:r>
            <a:br>
              <a:rPr lang="en-GB" sz="1800" b="1" dirty="0">
                <a:latin typeface="Century Gothic" panose="020B0502020202020204" pitchFamily="34" charset="0"/>
              </a:rPr>
            </a:br>
            <a:br>
              <a:rPr lang="en-GB" sz="1800" b="1" dirty="0">
                <a:latin typeface="Century Gothic" panose="020B0502020202020204" pitchFamily="34" charset="0"/>
              </a:rPr>
            </a:br>
            <a:br>
              <a:rPr lang="en-GB" sz="1800" b="1" dirty="0"/>
            </a:br>
            <a:br>
              <a:rPr lang="en-GB" sz="1800" b="1" dirty="0"/>
            </a:br>
            <a:br>
              <a:rPr lang="en-GB" sz="1800" b="1" dirty="0"/>
            </a:br>
            <a:br>
              <a:rPr lang="en-GB" sz="1800" b="1" dirty="0"/>
            </a:br>
            <a:br>
              <a:rPr lang="en-GB" sz="1800" dirty="0"/>
            </a:br>
            <a:br>
              <a:rPr lang="en-GB" dirty="0"/>
            </a:br>
            <a:br>
              <a:rPr lang="en" sz="4500" dirty="0"/>
            </a:br>
            <a:br>
              <a:rPr lang="en" sz="4500" dirty="0"/>
            </a:br>
            <a:endParaRPr sz="4500" dirty="0"/>
          </a:p>
        </p:txBody>
      </p:sp>
      <p:pic>
        <p:nvPicPr>
          <p:cNvPr id="3" name="Picture 2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93B4753F-489F-B8A5-7BF8-BDE9FEDD86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0204" y="6000750"/>
            <a:ext cx="1192154" cy="203660"/>
          </a:xfrm>
          <a:prstGeom prst="rect">
            <a:avLst/>
          </a:prstGeom>
        </p:spPr>
      </p:pic>
      <p:pic>
        <p:nvPicPr>
          <p:cNvPr id="8" name="Picture 7" descr="A pattern of green lines&#10;&#10;Description automatically generated">
            <a:extLst>
              <a:ext uri="{FF2B5EF4-FFF2-40B4-BE49-F238E27FC236}">
                <a16:creationId xmlns:a16="http://schemas.microsoft.com/office/drawing/2014/main" id="{F0ED9CBD-EE50-BE79-18FA-B21AABDF64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9437" y="749674"/>
            <a:ext cx="3638980" cy="5143500"/>
          </a:xfrm>
          <a:prstGeom prst="rect">
            <a:avLst/>
          </a:prstGeom>
        </p:spPr>
      </p:pic>
      <p:pic>
        <p:nvPicPr>
          <p:cNvPr id="2" name="Picture 1" descr="A pattern of green lines&#10;&#10;Description automatically generated">
            <a:extLst>
              <a:ext uri="{FF2B5EF4-FFF2-40B4-BE49-F238E27FC236}">
                <a16:creationId xmlns:a16="http://schemas.microsoft.com/office/drawing/2014/main" id="{7C8346A8-AD60-AB5F-D85F-8A4BB70AD4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9437" y="857250"/>
            <a:ext cx="3638980" cy="5143500"/>
          </a:xfrm>
          <a:prstGeom prst="rect">
            <a:avLst/>
          </a:prstGeom>
        </p:spPr>
      </p:pic>
      <p:pic>
        <p:nvPicPr>
          <p:cNvPr id="4" name="Picture 3" descr="A pattern of green lines&#10;&#10;Description automatically generated">
            <a:extLst>
              <a:ext uri="{FF2B5EF4-FFF2-40B4-BE49-F238E27FC236}">
                <a16:creationId xmlns:a16="http://schemas.microsoft.com/office/drawing/2014/main" id="{6E9D3971-D44C-F85F-D9A0-902B81B610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9437" y="749675"/>
            <a:ext cx="3638980" cy="51434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7F8390-515C-74FF-DEB3-3EB10577B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2A2DA22-88B7-E207-682B-439720EDD0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E5B5CE-8DA2-D1A2-5EE4-B13F7D138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200" y="207228"/>
            <a:ext cx="7886700" cy="994172"/>
          </a:xfrm>
        </p:spPr>
        <p:txBody>
          <a:bodyPr>
            <a:normAutofit/>
          </a:bodyPr>
          <a:lstStyle/>
          <a:p>
            <a:r>
              <a:rPr lang="en-GB" sz="2800" b="1" dirty="0" err="1">
                <a:solidFill>
                  <a:srgbClr val="7CB551"/>
                </a:solidFill>
                <a:latin typeface="Century Gothic" panose="020B0502020202020204" pitchFamily="34" charset="0"/>
              </a:rPr>
              <a:t>Garantia</a:t>
            </a:r>
            <a:r>
              <a:rPr lang="en-GB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 de </a:t>
            </a:r>
            <a:r>
              <a:rPr lang="en-GB" sz="2800" b="1" dirty="0" err="1">
                <a:solidFill>
                  <a:srgbClr val="7CB551"/>
                </a:solidFill>
                <a:latin typeface="Century Gothic" panose="020B0502020202020204" pitchFamily="34" charset="0"/>
              </a:rPr>
              <a:t>Qualidade</a:t>
            </a: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827488-8176-B620-A8F5-7F8E9A8B1B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722478"/>
            <a:ext cx="7886700" cy="458413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2000" dirty="0"/>
              <a:t>A maioria dos países opera atualmente agências nacionais de garantia da qualidade. Exemplos incluem</a:t>
            </a:r>
            <a:r>
              <a:rPr lang="en-ZM" sz="2000" dirty="0"/>
              <a:t>:</a:t>
            </a:r>
          </a:p>
          <a:p>
            <a:pPr marL="0" indent="0">
              <a:buNone/>
            </a:pPr>
            <a:endParaRPr lang="en-ZM" sz="2000" dirty="0"/>
          </a:p>
          <a:p>
            <a:pPr lvl="0"/>
            <a:r>
              <a:rPr lang="pt-BR" sz="2000" dirty="0"/>
              <a:t>Conselho do Ensino Superior (África do Sul) 
Autoridade de Ensino Superior (Zâmbia) 
Autoridade de Qualificações da Namíbia 
Autoridade de Qualificações do Botswana</a:t>
            </a:r>
          </a:p>
          <a:p>
            <a:pPr lvl="0"/>
            <a:endParaRPr lang="en-ZM" sz="2000" dirty="0"/>
          </a:p>
          <a:p>
            <a:pPr marL="0" indent="0">
              <a:buNone/>
            </a:pPr>
            <a:r>
              <a:rPr lang="pt-BR" sz="2000" dirty="0"/>
              <a:t>A colaboração regional entre estas agências está a aumentar.</a:t>
            </a:r>
            <a:endParaRPr lang="en-ZM" sz="20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0B81C05-C542-112F-9EBA-87A551D84674}"/>
              </a:ext>
            </a:extLst>
          </p:cNvPr>
          <p:cNvCxnSpPr>
            <a:cxnSpLocks/>
          </p:cNvCxnSpPr>
          <p:nvPr/>
        </p:nvCxnSpPr>
        <p:spPr>
          <a:xfrm>
            <a:off x="1020536" y="1201400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11839448-A453-DE5E-34DC-D4ED976B166C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CD51AB95-AB37-5DA2-1EFA-3FF3923F421F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E846DB36-19C7-05F4-401F-AE11306034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8499" y="5874583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0540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EA30DC-5ECE-93FC-DDAC-B73ED8DE1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41EB019-C439-25D8-7229-922C1CEE35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19D5B70-9CB0-FAE6-BF6B-8EB40D7CA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200" y="207228"/>
            <a:ext cx="7886700" cy="994172"/>
          </a:xfrm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Sistemas de Crédito</a:t>
            </a: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060E9A-AC38-D582-D7DF-2B1055C58D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722478"/>
            <a:ext cx="7886700" cy="458413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2000" dirty="0"/>
              <a:t>Quase todas as universidades utilizam sistemas de créditos.
No entanto, as definições de crédito diferem consideravelmente.
Por exemplo:</a:t>
            </a:r>
          </a:p>
          <a:p>
            <a:pPr marL="0" indent="0">
              <a:buNone/>
            </a:pPr>
            <a:endParaRPr lang="en-ZM" sz="2000" dirty="0"/>
          </a:p>
          <a:p>
            <a:pPr lvl="0"/>
            <a:r>
              <a:rPr lang="pt-BR" sz="2000" dirty="0"/>
              <a:t>Horas de crédito 
Horas de aprendizagem teóricas 
Créditos semestrais 
Créditos anuais</a:t>
            </a:r>
          </a:p>
          <a:p>
            <a:pPr lvl="0"/>
            <a:endParaRPr lang="pt-BR" sz="2000" dirty="0"/>
          </a:p>
          <a:p>
            <a:pPr lvl="0"/>
            <a:endParaRPr lang="en-ZM" sz="2000" dirty="0"/>
          </a:p>
          <a:p>
            <a:pPr marL="0" indent="0">
              <a:buNone/>
            </a:pPr>
            <a:r>
              <a:rPr lang="pt-BR" sz="2000" dirty="0"/>
              <a:t>Isto dificulta a transferência direta.</a:t>
            </a:r>
            <a:endParaRPr lang="en-ZM" sz="20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3D7636B-1B7B-E58F-95D3-D73FD4985350}"/>
              </a:ext>
            </a:extLst>
          </p:cNvPr>
          <p:cNvCxnSpPr>
            <a:cxnSpLocks/>
          </p:cNvCxnSpPr>
          <p:nvPr/>
        </p:nvCxnSpPr>
        <p:spPr>
          <a:xfrm>
            <a:off x="1020536" y="1201400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FFBB4F62-50BE-B9CD-A8AC-12B2E3FF6043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7FB50B1A-1198-7CB2-2627-3A97A15ED352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56B03711-82DB-17B0-CC5E-20FDC0E9BD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8499" y="5874583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6684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452748-69C8-ED89-B6EB-03B9411657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744A4CA-39CF-F8D2-4575-DD449E0B77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B27CE43-CC4A-D66E-2D86-7ADA97DEC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200" y="207228"/>
            <a:ext cx="7886700" cy="994172"/>
          </a:xfrm>
        </p:spPr>
        <p:txBody>
          <a:bodyPr>
            <a:normAutofit/>
          </a:bodyPr>
          <a:lstStyle/>
          <a:p>
            <a:r>
              <a:rPr lang="en-GB" sz="2800" b="1" dirty="0" err="1">
                <a:solidFill>
                  <a:srgbClr val="7CB551"/>
                </a:solidFill>
                <a:latin typeface="Century Gothic" panose="020B0502020202020204" pitchFamily="34" charset="0"/>
              </a:rPr>
              <a:t>Reconhecimento</a:t>
            </a:r>
            <a:r>
              <a:rPr lang="en-GB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 das </a:t>
            </a:r>
            <a:r>
              <a:rPr lang="en-GB" sz="2800" b="1" dirty="0" err="1">
                <a:solidFill>
                  <a:srgbClr val="7CB551"/>
                </a:solidFill>
                <a:latin typeface="Century Gothic" panose="020B0502020202020204" pitchFamily="34" charset="0"/>
              </a:rPr>
              <a:t>Qualificações</a:t>
            </a: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D2AA7A-FB39-6B88-C9EF-2CB3B8D19A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722478"/>
            <a:ext cx="7886700" cy="458413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2400" dirty="0"/>
              <a:t>O reconhecimento continua a basear-se em grande parte em</a:t>
            </a:r>
            <a:r>
              <a:rPr lang="en-ZM" sz="2400" dirty="0"/>
              <a:t>:</a:t>
            </a:r>
          </a:p>
          <a:p>
            <a:pPr marL="0" indent="0">
              <a:buNone/>
            </a:pPr>
            <a:endParaRPr lang="en-ZM" sz="2400" dirty="0"/>
          </a:p>
          <a:p>
            <a:pPr lvl="0"/>
            <a:r>
              <a:rPr lang="pt-BR" sz="2400" dirty="0"/>
              <a:t>Acordos bilaterais 
Memorandos Institucionais de Entendimento 
Avaliações caso a caso</a:t>
            </a:r>
          </a:p>
          <a:p>
            <a:pPr lvl="0"/>
            <a:endParaRPr lang="en-ZM" sz="2400" dirty="0"/>
          </a:p>
          <a:p>
            <a:pPr marL="0" indent="0">
              <a:buNone/>
            </a:pPr>
            <a:r>
              <a:rPr lang="pt-BR" sz="2400" dirty="0"/>
              <a:t>em vez de reconhecimento regional automático.</a:t>
            </a:r>
            <a:endParaRPr lang="en-ZM" sz="24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0C4AF29-4B97-95D4-4E24-23F825488E5B}"/>
              </a:ext>
            </a:extLst>
          </p:cNvPr>
          <p:cNvCxnSpPr>
            <a:cxnSpLocks/>
          </p:cNvCxnSpPr>
          <p:nvPr/>
        </p:nvCxnSpPr>
        <p:spPr>
          <a:xfrm>
            <a:off x="1020536" y="1201400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221AEC3A-4E27-919F-81D5-B9D85E3E908F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9290AC3E-9044-A3EC-3E9F-3C4D5FA6DFA9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746D082E-B37C-006C-C5FB-67FA4FFA60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8499" y="5874583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870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2F1E0F-2EAA-EC88-55BB-9DFB74F8C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9A6CF5E-516B-49AE-6081-577346193A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D31172-BCBE-BF88-A9D8-1172DF08B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200" y="207228"/>
            <a:ext cx="7886700" cy="994172"/>
          </a:xfrm>
        </p:spPr>
        <p:txBody>
          <a:bodyPr>
            <a:normAutofit/>
          </a:bodyPr>
          <a:lstStyle/>
          <a:p>
            <a:r>
              <a:rPr lang="pt-BR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Progresso para a Transferência Regional de Créditos</a:t>
            </a: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F658B3-25F7-BAC8-2C67-DEF7A0201A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416617"/>
            <a:ext cx="7886700" cy="47370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2000" dirty="0" err="1"/>
              <a:t>Desenvolvimentos</a:t>
            </a:r>
            <a:r>
              <a:rPr lang="es-ES" sz="2000" dirty="0"/>
              <a:t> </a:t>
            </a:r>
            <a:r>
              <a:rPr lang="es-ES" sz="2000" dirty="0" err="1"/>
              <a:t>atuais</a:t>
            </a:r>
            <a:r>
              <a:rPr lang="es-ES" sz="2000" dirty="0"/>
              <a:t> </a:t>
            </a:r>
            <a:r>
              <a:rPr lang="es-ES" sz="2000" dirty="0" err="1"/>
              <a:t>incluem</a:t>
            </a:r>
            <a:r>
              <a:rPr lang="es-ES" sz="2000" dirty="0"/>
              <a:t>:</a:t>
            </a:r>
          </a:p>
          <a:p>
            <a:pPr marL="0" indent="0">
              <a:buNone/>
            </a:pPr>
            <a:endParaRPr lang="en-ZM" sz="2000" dirty="0"/>
          </a:p>
          <a:p>
            <a:pPr lvl="0"/>
            <a:r>
              <a:rPr lang="pt-BR" sz="2000" dirty="0"/>
              <a:t>aumento da harmonização curricular; 
abordagens de resultados de aprendizagem; 
quadros de qualificação; 
benchmarking regional; 
programas de pós-graduação colaborativos; 
supervisão conjunta; 
</a:t>
            </a:r>
            <a:r>
              <a:rPr lang="pt-BR" sz="2000" dirty="0" err="1"/>
              <a:t>microcredenciais</a:t>
            </a:r>
            <a:r>
              <a:rPr lang="pt-BR" sz="2000" dirty="0"/>
              <a:t>; 
iniciativas de credenciais digitais.</a:t>
            </a:r>
          </a:p>
          <a:p>
            <a:pPr lvl="0"/>
            <a:endParaRPr lang="en-ZM" sz="2000" dirty="0"/>
          </a:p>
          <a:p>
            <a:pPr marL="0" indent="0">
              <a:buNone/>
            </a:pPr>
            <a:r>
              <a:rPr lang="pt-BR" sz="2000" dirty="0"/>
              <a:t>No entanto, </a:t>
            </a:r>
            <a:r>
              <a:rPr lang="pt-BR" sz="2000" b="1" dirty="0"/>
              <a:t>não existe um quadro totalmente operacional de transferência de créditos a nível SADC </a:t>
            </a:r>
            <a:r>
              <a:rPr lang="pt-BR" sz="2000" dirty="0"/>
              <a:t>comparável ao Sistema Europeu de Transferência de Créditos (ECTS).</a:t>
            </a:r>
            <a:endParaRPr lang="en-ZM" sz="20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3DF84E9-5E97-2E9C-0201-8FE6B0D8A242}"/>
              </a:ext>
            </a:extLst>
          </p:cNvPr>
          <p:cNvCxnSpPr>
            <a:cxnSpLocks/>
          </p:cNvCxnSpPr>
          <p:nvPr/>
        </p:nvCxnSpPr>
        <p:spPr>
          <a:xfrm>
            <a:off x="1020536" y="1201400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9C68C886-17E8-5F7D-283D-77FBA5AF6017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9BB4C386-B88B-8B54-C4CA-EBA442F5C84A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B690B1B3-A3FA-83EE-5CB8-014D5D7BF5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1846" y="5988976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5455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F7CB3-1213-4A0F-603A-F4BB664C7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0BBDBE8-7E3E-9C22-BC70-F4760DECD1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964A879-6C6B-06D6-80A8-B1E9AAA5F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200" y="207228"/>
            <a:ext cx="7886700" cy="994172"/>
          </a:xfrm>
        </p:spPr>
        <p:txBody>
          <a:bodyPr>
            <a:normAutofit/>
          </a:bodyPr>
          <a:lstStyle/>
          <a:p>
            <a:r>
              <a:rPr lang="en-GB" sz="2800" b="1" dirty="0" err="1">
                <a:solidFill>
                  <a:srgbClr val="7CB551"/>
                </a:solidFill>
                <a:latin typeface="Century Gothic" panose="020B0502020202020204" pitchFamily="34" charset="0"/>
              </a:rPr>
              <a:t>Desafios</a:t>
            </a:r>
            <a:r>
              <a:rPr lang="en-GB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 de </a:t>
            </a:r>
            <a:r>
              <a:rPr lang="en-GB" sz="2800" b="1" dirty="0" err="1">
                <a:solidFill>
                  <a:srgbClr val="7CB551"/>
                </a:solidFill>
                <a:latin typeface="Century Gothic" panose="020B0502020202020204" pitchFamily="34" charset="0"/>
              </a:rPr>
              <a:t>Implementação</a:t>
            </a:r>
            <a:r>
              <a:rPr lang="en-GB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 - 1</a:t>
            </a: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A84AC1-78D3-0541-AA03-194084F3C5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416617"/>
            <a:ext cx="7886700" cy="47370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2400" dirty="0"/>
              <a:t>Vários desafios continuam a dificultar a implementação.</a:t>
            </a:r>
          </a:p>
          <a:p>
            <a:pPr marL="0" indent="0">
              <a:buNone/>
            </a:pPr>
            <a:endParaRPr lang="en-ZM" sz="2400" b="1" dirty="0"/>
          </a:p>
          <a:p>
            <a:pPr marL="0" indent="0">
              <a:buNone/>
            </a:pPr>
            <a:r>
              <a:rPr lang="es-ES" sz="2400" b="1" dirty="0" err="1"/>
              <a:t>Diferenças</a:t>
            </a:r>
            <a:r>
              <a:rPr lang="es-ES" sz="2400" b="1" dirty="0"/>
              <a:t> de Política</a:t>
            </a:r>
            <a:endParaRPr lang="en-ZM" sz="2400" b="1" dirty="0"/>
          </a:p>
          <a:p>
            <a:pPr marL="0" indent="0">
              <a:buNone/>
            </a:pPr>
            <a:r>
              <a:rPr lang="es-ES" sz="2400" dirty="0"/>
              <a:t>As </a:t>
            </a:r>
            <a:r>
              <a:rPr lang="es-ES" sz="2400" dirty="0" err="1"/>
              <a:t>questões</a:t>
            </a:r>
            <a:r>
              <a:rPr lang="es-ES" sz="2400" dirty="0"/>
              <a:t> </a:t>
            </a:r>
            <a:r>
              <a:rPr lang="es-ES" sz="2400" dirty="0" err="1"/>
              <a:t>incluem</a:t>
            </a:r>
            <a:r>
              <a:rPr lang="es-ES" sz="2400" dirty="0"/>
              <a:t>:</a:t>
            </a:r>
          </a:p>
          <a:p>
            <a:pPr marL="0" indent="0">
              <a:buNone/>
            </a:pPr>
            <a:endParaRPr lang="en-ZM" sz="2400" dirty="0"/>
          </a:p>
          <a:p>
            <a:pPr lvl="0"/>
            <a:r>
              <a:rPr lang="pt-BR" sz="2400" dirty="0"/>
              <a:t>acreditação de programas; 
autonomia institucional; 
Requisitos de admissão.</a:t>
            </a:r>
            <a:endParaRPr lang="en-ZM" sz="24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A93EC50-49E7-F20D-F93B-905B62715165}"/>
              </a:ext>
            </a:extLst>
          </p:cNvPr>
          <p:cNvCxnSpPr>
            <a:cxnSpLocks/>
          </p:cNvCxnSpPr>
          <p:nvPr/>
        </p:nvCxnSpPr>
        <p:spPr>
          <a:xfrm>
            <a:off x="1020536" y="1201400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389FCED6-BE02-26CD-60A4-848D056BC419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3400C371-6DB9-E1E3-7945-96DAF3CD2025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A66623C1-468A-751D-A836-634ADDD948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1846" y="5988976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9311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A8DB43-5207-558C-43AB-2BAAAA7C04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45E85C1-169B-86B8-B3B0-1F12490349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F3AD01-44D3-E2CF-5839-E20EF29A5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200" y="207228"/>
            <a:ext cx="7886700" cy="994172"/>
          </a:xfrm>
        </p:spPr>
        <p:txBody>
          <a:bodyPr>
            <a:normAutofit/>
          </a:bodyPr>
          <a:lstStyle/>
          <a:p>
            <a:r>
              <a:rPr lang="en-GB" sz="2800" b="1" dirty="0" err="1">
                <a:solidFill>
                  <a:srgbClr val="7CB551"/>
                </a:solidFill>
                <a:latin typeface="Century Gothic" panose="020B0502020202020204" pitchFamily="34" charset="0"/>
              </a:rPr>
              <a:t>Desafios</a:t>
            </a:r>
            <a:r>
              <a:rPr lang="en-GB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 de </a:t>
            </a:r>
            <a:r>
              <a:rPr lang="en-GB" sz="2800" b="1" dirty="0" err="1">
                <a:solidFill>
                  <a:srgbClr val="7CB551"/>
                </a:solidFill>
                <a:latin typeface="Century Gothic" panose="020B0502020202020204" pitchFamily="34" charset="0"/>
              </a:rPr>
              <a:t>Implementação</a:t>
            </a:r>
            <a:r>
              <a:rPr lang="en-GB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 - 2</a:t>
            </a: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5A1A6F-94EF-D1BB-4A1A-5650DE3C9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416617"/>
            <a:ext cx="7886700" cy="47370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2400" b="1" dirty="0" err="1"/>
              <a:t>Incompatibilidade</a:t>
            </a:r>
            <a:r>
              <a:rPr lang="es-ES" sz="2400" b="1" dirty="0"/>
              <a:t> de Crédito</a:t>
            </a:r>
            <a:endParaRPr lang="en-ZM" sz="2400" dirty="0"/>
          </a:p>
          <a:p>
            <a:r>
              <a:rPr lang="pt-BR" sz="2400" dirty="0"/>
              <a:t>As universidades atribuem créditos de forma diferente.
O curso de 15 créditos de uma instituição pode representar uma carga de trabalho completamente diferente noutros locais.</a:t>
            </a:r>
          </a:p>
          <a:p>
            <a:endParaRPr lang="en-ZM" sz="2400" dirty="0"/>
          </a:p>
          <a:p>
            <a:pPr marL="0" indent="0">
              <a:buNone/>
            </a:pPr>
            <a:r>
              <a:rPr lang="es-ES" sz="2400" b="1" dirty="0" err="1"/>
              <a:t>Calendários</a:t>
            </a:r>
            <a:r>
              <a:rPr lang="es-ES" sz="2400" b="1" dirty="0"/>
              <a:t> Académicos</a:t>
            </a:r>
            <a:endParaRPr lang="en-ZM" sz="2400" dirty="0"/>
          </a:p>
          <a:p>
            <a:r>
              <a:rPr lang="pt-BR" sz="2400" dirty="0"/>
              <a:t>As datas dos semestres variam significativamente.
Isto complica os programas de intercâmbio</a:t>
            </a:r>
            <a:r>
              <a:rPr lang="en-ZM" sz="2400" dirty="0"/>
              <a:t>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4966154-8CE1-5368-3774-5FC9E253402C}"/>
              </a:ext>
            </a:extLst>
          </p:cNvPr>
          <p:cNvCxnSpPr>
            <a:cxnSpLocks/>
          </p:cNvCxnSpPr>
          <p:nvPr/>
        </p:nvCxnSpPr>
        <p:spPr>
          <a:xfrm>
            <a:off x="1020536" y="1201400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ACEA138F-0E78-2EE4-9540-3E5747A089A9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505ECEFE-D40B-9687-1284-0D4D615586C4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E885F10F-6D59-7335-600A-829146E1CE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1846" y="5988976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657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4366CF-A354-337F-5C04-68AA62AD72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9AE290D-ADCC-FCBF-AA0A-CC7DB15403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64602E-EC5F-8416-2F61-24D606E42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59" y="28468"/>
            <a:ext cx="7886700" cy="994172"/>
          </a:xfrm>
        </p:spPr>
        <p:txBody>
          <a:bodyPr>
            <a:normAutofit/>
          </a:bodyPr>
          <a:lstStyle/>
          <a:p>
            <a:r>
              <a:rPr lang="en-GB" sz="2800" b="1" dirty="0" err="1">
                <a:solidFill>
                  <a:srgbClr val="7CB551"/>
                </a:solidFill>
                <a:latin typeface="Century Gothic" panose="020B0502020202020204" pitchFamily="34" charset="0"/>
              </a:rPr>
              <a:t>Desafios</a:t>
            </a:r>
            <a:r>
              <a:rPr lang="en-GB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 de </a:t>
            </a:r>
            <a:r>
              <a:rPr lang="en-GB" sz="2800" b="1" dirty="0" err="1">
                <a:solidFill>
                  <a:srgbClr val="7CB551"/>
                </a:solidFill>
                <a:latin typeface="Century Gothic" panose="020B0502020202020204" pitchFamily="34" charset="0"/>
              </a:rPr>
              <a:t>Implementação</a:t>
            </a:r>
            <a:r>
              <a:rPr lang="en-GB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 - 3</a:t>
            </a: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191D9B-BE03-4886-C166-11B450620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200" y="1156447"/>
            <a:ext cx="8042336" cy="49282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1800" b="1" dirty="0" err="1"/>
              <a:t>Garantia</a:t>
            </a:r>
            <a:r>
              <a:rPr lang="es-ES" sz="1800" b="1" dirty="0"/>
              <a:t> de </a:t>
            </a:r>
            <a:r>
              <a:rPr lang="es-ES" sz="1800" b="1" dirty="0" err="1"/>
              <a:t>Qualidade</a:t>
            </a:r>
            <a:endParaRPr lang="en-ZM" sz="1800" dirty="0"/>
          </a:p>
          <a:p>
            <a:r>
              <a:rPr lang="pt-BR" sz="1800" dirty="0"/>
              <a:t>A confiança mútua continua a ser essencial.
As instituições precisam de confiança de que os resultados de aprendizagem são comparáveis.</a:t>
            </a:r>
          </a:p>
          <a:p>
            <a:endParaRPr lang="en-ZM" sz="1800" dirty="0"/>
          </a:p>
          <a:p>
            <a:pPr marL="0" indent="0">
              <a:buNone/>
            </a:pPr>
            <a:r>
              <a:rPr lang="es-ES" sz="1800" b="1" dirty="0" err="1"/>
              <a:t>Financiamento</a:t>
            </a:r>
            <a:endParaRPr lang="en-ZM" sz="1800" dirty="0"/>
          </a:p>
          <a:p>
            <a:pPr marL="0" indent="0">
              <a:buNone/>
            </a:pPr>
            <a:r>
              <a:rPr lang="es-ES" sz="1800" dirty="0"/>
              <a:t>A </a:t>
            </a:r>
            <a:r>
              <a:rPr lang="es-ES" sz="1800" dirty="0" err="1"/>
              <a:t>mobilidade</a:t>
            </a:r>
            <a:r>
              <a:rPr lang="es-ES" sz="1800" dirty="0"/>
              <a:t> </a:t>
            </a:r>
            <a:r>
              <a:rPr lang="es-ES" sz="1800" dirty="0" err="1"/>
              <a:t>estudantil</a:t>
            </a:r>
            <a:r>
              <a:rPr lang="es-ES" sz="1800" dirty="0"/>
              <a:t> </a:t>
            </a:r>
            <a:r>
              <a:rPr lang="es-ES" sz="1800" dirty="0" err="1"/>
              <a:t>requer</a:t>
            </a:r>
            <a:r>
              <a:rPr lang="en-ZM" sz="1800" dirty="0"/>
              <a:t>:</a:t>
            </a:r>
          </a:p>
          <a:p>
            <a:pPr lvl="0"/>
            <a:r>
              <a:rPr lang="pt-BR" sz="1800" dirty="0"/>
              <a:t>bolsas de estudo; 
bolsas de viagem; 
apoio ao alojamento; 
Recursos administrativos</a:t>
            </a:r>
            <a:r>
              <a:rPr lang="en-ZM" sz="1800" dirty="0"/>
              <a:t>. </a:t>
            </a:r>
          </a:p>
          <a:p>
            <a:pPr marL="0" indent="0">
              <a:buNone/>
            </a:pPr>
            <a:r>
              <a:rPr lang="es-ES" sz="1800" dirty="0"/>
              <a:t>O </a:t>
            </a:r>
            <a:r>
              <a:rPr lang="es-ES" sz="1800" dirty="0" err="1"/>
              <a:t>financiamento</a:t>
            </a:r>
            <a:r>
              <a:rPr lang="es-ES" sz="1800" dirty="0"/>
              <a:t> continua limitado.</a:t>
            </a:r>
          </a:p>
          <a:p>
            <a:pPr marL="0" indent="0">
              <a:buNone/>
            </a:pPr>
            <a:endParaRPr lang="en-ZM" sz="1800" dirty="0"/>
          </a:p>
          <a:p>
            <a:pPr marL="0" indent="0">
              <a:buNone/>
            </a:pPr>
            <a:r>
              <a:rPr lang="es-ES" sz="1800" b="1" dirty="0" err="1"/>
              <a:t>Restrições</a:t>
            </a:r>
            <a:r>
              <a:rPr lang="es-ES" sz="1800" b="1" dirty="0"/>
              <a:t> de Visto</a:t>
            </a:r>
            <a:endParaRPr lang="en-ZM" sz="1800" dirty="0"/>
          </a:p>
          <a:p>
            <a:r>
              <a:rPr lang="pt-BR" sz="1800" dirty="0"/>
              <a:t>O movimento transfronteiriço continua difícil em partes da SADC.
Os atrasos no processamento de vistos continuam a desencorajar a mobilidade</a:t>
            </a:r>
            <a:r>
              <a:rPr lang="en-ZM" sz="1800" dirty="0"/>
              <a:t>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A414B88-5A4A-EDC6-DECB-D3F4782BED37}"/>
              </a:ext>
            </a:extLst>
          </p:cNvPr>
          <p:cNvCxnSpPr>
            <a:cxnSpLocks/>
          </p:cNvCxnSpPr>
          <p:nvPr/>
        </p:nvCxnSpPr>
        <p:spPr>
          <a:xfrm>
            <a:off x="1020536" y="1041911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C5821F52-BCE0-057A-81AC-CC978B3F0EBE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25E240AC-125B-CDDB-8130-63285E99C51B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8B1EA5B9-F176-3607-29A5-69EB24334A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1846" y="5988976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9971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7A014F-B580-9C38-E5BB-808CFD5A7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8D8DCC8-1538-0BF8-DA1C-BC121801D4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CFAA4D9-3E57-40D2-D947-D964F485A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59" y="28468"/>
            <a:ext cx="7886700" cy="994172"/>
          </a:xfrm>
        </p:spPr>
        <p:txBody>
          <a:bodyPr>
            <a:normAutofit/>
          </a:bodyPr>
          <a:lstStyle/>
          <a:p>
            <a:r>
              <a:rPr lang="en-GB" sz="2800" b="1" dirty="0" err="1">
                <a:solidFill>
                  <a:srgbClr val="7CB551"/>
                </a:solidFill>
                <a:latin typeface="Century Gothic" panose="020B0502020202020204" pitchFamily="34" charset="0"/>
              </a:rPr>
              <a:t>Desafios</a:t>
            </a:r>
            <a:r>
              <a:rPr lang="en-GB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 de </a:t>
            </a:r>
            <a:r>
              <a:rPr lang="en-GB" sz="2800" b="1" dirty="0" err="1">
                <a:solidFill>
                  <a:srgbClr val="7CB551"/>
                </a:solidFill>
                <a:latin typeface="Century Gothic" panose="020B0502020202020204" pitchFamily="34" charset="0"/>
              </a:rPr>
              <a:t>Implementação</a:t>
            </a:r>
            <a:r>
              <a:rPr lang="en-GB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 - 4</a:t>
            </a: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B08322-A95D-0E18-6F54-989DB47D8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201400"/>
            <a:ext cx="7886700" cy="492827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ZM" sz="2000" b="1" dirty="0"/>
          </a:p>
          <a:p>
            <a:pPr marL="0" indent="0">
              <a:buNone/>
            </a:pPr>
            <a:r>
              <a:rPr lang="es-ES" sz="2000" b="1" dirty="0" err="1"/>
              <a:t>Língua</a:t>
            </a:r>
            <a:endParaRPr lang="en-ZM" sz="2000" dirty="0"/>
          </a:p>
          <a:p>
            <a:pPr marL="0" indent="0">
              <a:buNone/>
            </a:pPr>
            <a:r>
              <a:rPr lang="pt-BR" sz="2000" dirty="0"/>
              <a:t>A região inclui:</a:t>
            </a:r>
          </a:p>
          <a:p>
            <a:r>
              <a:rPr lang="pt-BR" sz="2000" dirty="0"/>
              <a:t>Inglês 
Francês 
Português</a:t>
            </a:r>
            <a:endParaRPr lang="es-ES" sz="2000" dirty="0"/>
          </a:p>
          <a:p>
            <a:pPr marL="0" indent="0">
              <a:buNone/>
            </a:pPr>
            <a:endParaRPr lang="es-ES" sz="2000" dirty="0"/>
          </a:p>
          <a:p>
            <a:pPr marL="0" indent="0">
              <a:buNone/>
            </a:pPr>
            <a:r>
              <a:rPr lang="pt-BR" sz="2000" dirty="0"/>
              <a:t>As diferenças de língua afetam a mobilidade.</a:t>
            </a:r>
          </a:p>
          <a:p>
            <a:pPr marL="0" indent="0">
              <a:buNone/>
            </a:pPr>
            <a:endParaRPr lang="en-ZM" sz="2000" dirty="0"/>
          </a:p>
          <a:p>
            <a:pPr marL="0" indent="0">
              <a:buNone/>
            </a:pPr>
            <a:r>
              <a:rPr lang="es-ES" sz="2000" b="1" dirty="0"/>
              <a:t>Sistemas de </a:t>
            </a:r>
            <a:r>
              <a:rPr lang="es-ES" sz="2000" b="1" dirty="0" err="1"/>
              <a:t>Informação</a:t>
            </a:r>
            <a:endParaRPr lang="en-ZM" sz="2000" dirty="0"/>
          </a:p>
          <a:p>
            <a:r>
              <a:rPr lang="pt-BR" sz="2000" dirty="0"/>
              <a:t>Os registos dos estudantes ainda não são interoperáveis entre instituições.
Os sistemas de credencial digital continuam fragmentados.</a:t>
            </a:r>
            <a:endParaRPr lang="en-ZM" sz="20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0A572F2-D2D1-4436-62D9-EC42C5113DB9}"/>
              </a:ext>
            </a:extLst>
          </p:cNvPr>
          <p:cNvCxnSpPr>
            <a:cxnSpLocks/>
          </p:cNvCxnSpPr>
          <p:nvPr/>
        </p:nvCxnSpPr>
        <p:spPr>
          <a:xfrm>
            <a:off x="1020536" y="1041911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DDF3564D-BB3C-A0D8-711D-3D56C159947D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F16E9E5A-C327-D046-2E16-E1BA7838590E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9BD61536-DBB2-EFBF-A376-E7145C4772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1846" y="5988976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449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B96FB1-DAEB-F158-95A5-DFE9C06842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61D10EC-220F-1F52-63F0-477B9FD2E6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3AAFC8B-BE34-9222-4F06-96E466E76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158" y="28468"/>
            <a:ext cx="8333078" cy="994172"/>
          </a:xfrm>
        </p:spPr>
        <p:txBody>
          <a:bodyPr>
            <a:normAutofit/>
          </a:bodyPr>
          <a:lstStyle/>
          <a:p>
            <a:r>
              <a:rPr lang="pt-BR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Reflexões sobre a Mobilidade </a:t>
            </a:r>
            <a:r>
              <a:rPr lang="pt-BR" sz="2800" b="1" dirty="0" err="1">
                <a:solidFill>
                  <a:srgbClr val="7CB551"/>
                </a:solidFill>
                <a:latin typeface="Century Gothic" panose="020B0502020202020204" pitchFamily="34" charset="0"/>
              </a:rPr>
              <a:t>Intra-Africana</a:t>
            </a:r>
            <a:r>
              <a:rPr lang="pt-BR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 Existente -1</a:t>
            </a: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524E2C-14BE-7906-2BB4-FBE5186276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201400"/>
            <a:ext cx="7886700" cy="492827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ZM" sz="2000" b="1" dirty="0"/>
          </a:p>
          <a:p>
            <a:pPr marL="0" indent="0">
              <a:buNone/>
            </a:pPr>
            <a:r>
              <a:rPr lang="pt-BR" sz="2000" dirty="0"/>
              <a:t>A mobilidade estudantil em África mantém-se relativamente baixa em comparação com a </a:t>
            </a:r>
            <a:r>
              <a:rPr lang="pt-BR" sz="2000" b="1" dirty="0"/>
              <a:t>mobilidade</a:t>
            </a:r>
            <a:r>
              <a:rPr lang="pt-BR" sz="2000" dirty="0"/>
              <a:t> para a Europa, América do Norte, Austrália e, cada vez mais, Ásia.</a:t>
            </a:r>
          </a:p>
          <a:p>
            <a:pPr marL="0" indent="0">
              <a:buNone/>
            </a:pPr>
            <a:endParaRPr lang="en-ZM" sz="2000" dirty="0"/>
          </a:p>
          <a:p>
            <a:pPr marL="0" indent="0">
              <a:buNone/>
            </a:pPr>
            <a:r>
              <a:rPr lang="pt-BR" sz="2000" dirty="0"/>
              <a:t>Ao mesmo tempo, a mobilidade </a:t>
            </a:r>
            <a:r>
              <a:rPr lang="pt-BR" sz="2000" dirty="0" err="1"/>
              <a:t>intra-africana</a:t>
            </a:r>
            <a:r>
              <a:rPr lang="pt-BR" sz="2000" dirty="0"/>
              <a:t> tem crescido de forma constante, apoiada por iniciativas de integração regional e parcerias institucionais em expansão, mas ainda representa uma fatia relativamente pequena da mobilidade global dos estudantes africanos.</a:t>
            </a:r>
            <a:endParaRPr lang="en-ZM" sz="20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0A2AD03-086E-FCC8-3B69-BC36962CCF9E}"/>
              </a:ext>
            </a:extLst>
          </p:cNvPr>
          <p:cNvCxnSpPr>
            <a:cxnSpLocks/>
          </p:cNvCxnSpPr>
          <p:nvPr/>
        </p:nvCxnSpPr>
        <p:spPr>
          <a:xfrm>
            <a:off x="1020536" y="1041911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34B1E3D4-729F-2063-52A5-0383BD579035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111793F5-BAFE-42A6-B948-2C114DF4DDEF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C4D39E05-3CC1-2B23-778B-6AABA5E493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1846" y="5988976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6188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BDC048-D30E-EC6A-A2B4-17ECA33BE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62A4A9D-D7C4-5414-78EA-915DA17783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B5ED6B1-BCC1-62F6-3CDE-F12F713EA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628" y="28468"/>
            <a:ext cx="8122531" cy="994172"/>
          </a:xfrm>
        </p:spPr>
        <p:txBody>
          <a:bodyPr>
            <a:normAutofit/>
          </a:bodyPr>
          <a:lstStyle/>
          <a:p>
            <a:r>
              <a:rPr lang="pt-BR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Reflexões sobre a Mobilidade </a:t>
            </a:r>
            <a:r>
              <a:rPr lang="pt-BR" sz="2800" b="1" dirty="0" err="1">
                <a:solidFill>
                  <a:srgbClr val="7CB551"/>
                </a:solidFill>
                <a:latin typeface="Century Gothic" panose="020B0502020202020204" pitchFamily="34" charset="0"/>
              </a:rPr>
              <a:t>Intra-Africana</a:t>
            </a:r>
            <a:r>
              <a:rPr lang="pt-BR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 Existente -1</a:t>
            </a: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39498E-B9AC-CC27-0D48-439B74EE9F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201400"/>
            <a:ext cx="7886700" cy="510522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ZM" sz="2000" dirty="0"/>
          </a:p>
          <a:p>
            <a:pPr marL="0" indent="0">
              <a:buNone/>
            </a:pPr>
            <a:r>
              <a:rPr lang="pt-BR" sz="2000" dirty="0"/>
              <a:t>Os estudantes que escolhem destinos </a:t>
            </a:r>
            <a:r>
              <a:rPr lang="pt-BR" sz="2000" dirty="0" err="1"/>
              <a:t>intra-africanos</a:t>
            </a:r>
            <a:r>
              <a:rPr lang="pt-BR" sz="2000" dirty="0"/>
              <a:t> são frequentemente motivados por</a:t>
            </a:r>
            <a:r>
              <a:rPr lang="en-ZM" sz="2000" dirty="0"/>
              <a:t>:</a:t>
            </a:r>
          </a:p>
          <a:p>
            <a:pPr lvl="0"/>
            <a:r>
              <a:rPr lang="pt-BR" sz="2000" dirty="0"/>
              <a:t>taxas de propinas mais baixas; 
proximidade geográfica; 
familiaridade cultural; 
oportunidades regionais no mercado de trabalho; 
programas que abordam os desafios do desenvolvimento africano.</a:t>
            </a:r>
          </a:p>
          <a:p>
            <a:pPr lvl="0"/>
            <a:endParaRPr lang="en-ZM" sz="2000" dirty="0"/>
          </a:p>
          <a:p>
            <a:pPr marL="0" indent="0">
              <a:buNone/>
            </a:pPr>
            <a:r>
              <a:rPr lang="pt-BR" sz="2000" dirty="0"/>
              <a:t>No entanto, mantêm-se barreiras, incluindo</a:t>
            </a:r>
            <a:r>
              <a:rPr lang="en-ZM" sz="2000" dirty="0"/>
              <a:t>:</a:t>
            </a:r>
          </a:p>
          <a:p>
            <a:pPr lvl="0"/>
            <a:r>
              <a:rPr lang="pt-BR" sz="2000" dirty="0"/>
              <a:t>requisitos de visto; 
oportunidades limitadas de bolsas de estudo; 
reconhecimento inconsistente das qualificações; 
informação limitada sobre oportunidades de estudo; 
capacidade institucional desigual.</a:t>
            </a:r>
            <a:endParaRPr lang="en-ZM" sz="20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84B2131-122F-BAC4-7E58-C9558480DE0E}"/>
              </a:ext>
            </a:extLst>
          </p:cNvPr>
          <p:cNvCxnSpPr>
            <a:cxnSpLocks/>
          </p:cNvCxnSpPr>
          <p:nvPr/>
        </p:nvCxnSpPr>
        <p:spPr>
          <a:xfrm>
            <a:off x="1020536" y="1041911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CCB7613E-7751-5D06-76C8-8DB9E820B498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CBD03139-5E2B-3023-B315-266C384DDE2E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9D32BEA7-ADF2-26E6-97B0-AA2BA5D8DC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1846" y="5988976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2857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CB3BF04-4720-F7B1-D641-63BDAAB0EA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920046-1D95-3DC9-866A-DD92F31F0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998" y="891391"/>
            <a:ext cx="7886700" cy="994172"/>
          </a:xfrm>
        </p:spPr>
        <p:txBody>
          <a:bodyPr>
            <a:normAutofit/>
          </a:bodyPr>
          <a:lstStyle/>
          <a:p>
            <a:r>
              <a:rPr lang="en-US" sz="2800" b="1" dirty="0" err="1">
                <a:solidFill>
                  <a:srgbClr val="7CB551"/>
                </a:solidFill>
                <a:latin typeface="Century Gothic" panose="020B0502020202020204" pitchFamily="34" charset="0"/>
              </a:rPr>
              <a:t>Introdução</a:t>
            </a:r>
            <a:br>
              <a:rPr lang="en-US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</a:b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E458C-28B0-4FD5-5D36-166D6DECE5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785097"/>
            <a:ext cx="7886700" cy="4089473"/>
          </a:xfrm>
        </p:spPr>
        <p:txBody>
          <a:bodyPr>
            <a:normAutofit fontScale="55000" lnSpcReduction="20000"/>
          </a:bodyPr>
          <a:lstStyle/>
          <a:p>
            <a:pPr>
              <a:buFont typeface="+mj-lt"/>
              <a:buAutoNum type="arabicPeriod"/>
            </a:pPr>
            <a:endParaRPr lang="en-US" dirty="0">
              <a:latin typeface="Century Gothic" panose="020B0502020202020204" pitchFamily="34" charset="0"/>
            </a:endParaRPr>
          </a:p>
          <a:p>
            <a:r>
              <a:rPr lang="pt-BR" dirty="0"/>
              <a:t>A Comunidade de Desenvolvimento da África Austral (SADC) reconhece há muito que o ensino superior como um </a:t>
            </a:r>
            <a:r>
              <a:rPr lang="pt-BR" b="1" dirty="0"/>
              <a:t>motor chave da integração regional</a:t>
            </a:r>
            <a:r>
              <a:rPr lang="pt-BR" dirty="0"/>
              <a:t>, transformação económica, inovação e desenvolvimento sustentável.</a:t>
            </a:r>
          </a:p>
          <a:p>
            <a:endParaRPr lang="en-ZM" dirty="0"/>
          </a:p>
          <a:p>
            <a:r>
              <a:rPr lang="pt-BR" dirty="0"/>
              <a:t>À medida que a região procura criar uma economia baseada no conhecimento capaz de competir a nível global, há uma necessidade crescente de facilitar a </a:t>
            </a:r>
            <a:r>
              <a:rPr lang="pt-BR" b="1" dirty="0"/>
              <a:t>mobilidade</a:t>
            </a:r>
            <a:r>
              <a:rPr lang="pt-BR" dirty="0"/>
              <a:t> de estudantes, académicos, investigadores e conhecimentos através das fronteiras nacionais.</a:t>
            </a:r>
          </a:p>
          <a:p>
            <a:endParaRPr lang="en-ZM" dirty="0"/>
          </a:p>
          <a:p>
            <a:r>
              <a:rPr lang="pt-BR" dirty="0"/>
              <a:t>Um dos mecanismos mais importantes para alcançar este objetivo é o estabelecimento de um </a:t>
            </a:r>
            <a:r>
              <a:rPr lang="pt-BR" b="1" dirty="0"/>
              <a:t>Sistema Regional de Transferência de Créditos (RCTS) </a:t>
            </a:r>
            <a:r>
              <a:rPr lang="pt-BR" dirty="0"/>
              <a:t>que permite aos estudantes transferir créditos académicos entre instituições dentro da SADC, garantindo ao mesmo tempo o </a:t>
            </a:r>
            <a:r>
              <a:rPr lang="pt-BR" b="1" dirty="0"/>
              <a:t>reconhecimento dos resultados de aprendizagem e qualificações</a:t>
            </a:r>
            <a:r>
              <a:rPr lang="pt-BR" dirty="0"/>
              <a:t>.</a:t>
            </a:r>
            <a:endParaRPr lang="en-ZM" b="1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7E01BBF-755D-70B8-A19D-D294AAA895F5}"/>
              </a:ext>
            </a:extLst>
          </p:cNvPr>
          <p:cNvCxnSpPr>
            <a:cxnSpLocks/>
          </p:cNvCxnSpPr>
          <p:nvPr/>
        </p:nvCxnSpPr>
        <p:spPr>
          <a:xfrm>
            <a:off x="1020536" y="1628180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40C24C5B-0C3B-60AE-2473-E3EC8D9B641B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D67AE0DA-6805-2562-C585-3F4485C2DCF9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5B485DA3-02C4-5C7E-287C-3DC5E1B9BA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8499" y="5874583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6072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677812-4B00-125D-0B78-73B5BC6127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E18E9-7D4E-F492-6A82-D6F3AF685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48856"/>
            <a:ext cx="8420986" cy="1143000"/>
          </a:xfrm>
        </p:spPr>
        <p:txBody>
          <a:bodyPr>
            <a:noAutofit/>
          </a:bodyPr>
          <a:lstStyle/>
          <a:p>
            <a:pPr algn="l"/>
            <a:r>
              <a:rPr lang="pt-BR" sz="3600" dirty="0"/>
              <a:t>Mobilidade </a:t>
            </a:r>
            <a:r>
              <a:rPr lang="pt-BR" sz="3600" dirty="0" err="1"/>
              <a:t>intra-africana</a:t>
            </a:r>
            <a:r>
              <a:rPr lang="pt-BR" sz="3600" dirty="0"/>
              <a:t> comparada com mobilidade global -1</a:t>
            </a:r>
            <a:endParaRPr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666CCD-8A56-DA20-9061-7D649FAA08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58949"/>
            <a:ext cx="8229600" cy="5550195"/>
          </a:xfrm>
        </p:spPr>
        <p:txBody>
          <a:bodyPr>
            <a:normAutofit/>
          </a:bodyPr>
          <a:lstStyle/>
          <a:p>
            <a:endParaRPr lang="en-ZM" dirty="0"/>
          </a:p>
          <a:p>
            <a:pPr marL="0" indent="0">
              <a:buNone/>
            </a:pPr>
            <a:endParaRPr lang="en-ZM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79912F7-32AD-23F4-AC74-5538462A9B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2462220"/>
              </p:ext>
            </p:extLst>
          </p:nvPr>
        </p:nvGraphicFramePr>
        <p:xfrm>
          <a:off x="265814" y="1577339"/>
          <a:ext cx="8229600" cy="46888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401380084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8121511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19409749"/>
                    </a:ext>
                  </a:extLst>
                </a:gridCol>
              </a:tblGrid>
              <a:tr h="51521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2000" kern="0" dirty="0" err="1">
                          <a:effectLst/>
                        </a:rPr>
                        <a:t>Dimensão</a:t>
                      </a:r>
                      <a:endParaRPr lang="en-ZM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2000" kern="0" dirty="0" err="1">
                          <a:effectLst/>
                        </a:rPr>
                        <a:t>Mobilidade</a:t>
                      </a:r>
                      <a:r>
                        <a:rPr lang="es-ES" sz="2000" kern="0" dirty="0">
                          <a:effectLst/>
                        </a:rPr>
                        <a:t> </a:t>
                      </a:r>
                      <a:r>
                        <a:rPr lang="es-ES" sz="2000" kern="0" dirty="0" err="1">
                          <a:effectLst/>
                        </a:rPr>
                        <a:t>intra-africana</a:t>
                      </a:r>
                      <a:endParaRPr lang="en-ZM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2000" kern="0" dirty="0" err="1">
                          <a:effectLst/>
                        </a:rPr>
                        <a:t>Mobilidade</a:t>
                      </a:r>
                      <a:r>
                        <a:rPr lang="es-ES" sz="2000" kern="0" dirty="0">
                          <a:effectLst/>
                        </a:rPr>
                        <a:t> Global</a:t>
                      </a:r>
                      <a:endParaRPr lang="en-ZM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320957717"/>
                  </a:ext>
                </a:extLst>
              </a:tr>
              <a:tr h="51521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0" dirty="0" err="1">
                          <a:effectLst/>
                        </a:rPr>
                        <a:t>Custo</a:t>
                      </a:r>
                      <a:endParaRPr lang="en-ZM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0" dirty="0">
                          <a:effectLst/>
                        </a:rPr>
                        <a:t>Inferior</a:t>
                      </a:r>
                      <a:endParaRPr lang="en-ZM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0" dirty="0">
                          <a:effectLst/>
                        </a:rPr>
                        <a:t>Mais alto</a:t>
                      </a:r>
                      <a:endParaRPr lang="en-ZM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64467805"/>
                  </a:ext>
                </a:extLst>
              </a:tr>
              <a:tr h="51521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0" dirty="0" err="1">
                          <a:effectLst/>
                        </a:rPr>
                        <a:t>Adaptação</a:t>
                      </a:r>
                      <a:r>
                        <a:rPr lang="es-ES" sz="2000" kern="0" dirty="0">
                          <a:effectLst/>
                        </a:rPr>
                        <a:t> cultural</a:t>
                      </a:r>
                      <a:endParaRPr lang="en-ZM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0" dirty="0">
                          <a:effectLst/>
                        </a:rPr>
                        <a:t>Mais fácil</a:t>
                      </a:r>
                      <a:endParaRPr lang="en-ZM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0" dirty="0">
                          <a:effectLst/>
                        </a:rPr>
                        <a:t>Maior ajuste </a:t>
                      </a:r>
                      <a:r>
                        <a:rPr lang="es-ES" sz="2000" kern="0" dirty="0" err="1">
                          <a:effectLst/>
                        </a:rPr>
                        <a:t>necessário</a:t>
                      </a:r>
                      <a:endParaRPr lang="en-ZM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205865106"/>
                  </a:ext>
                </a:extLst>
              </a:tr>
              <a:tr h="51521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0" dirty="0" err="1">
                          <a:effectLst/>
                        </a:rPr>
                        <a:t>Relevância</a:t>
                      </a:r>
                      <a:r>
                        <a:rPr lang="es-ES" sz="2000" kern="0" dirty="0">
                          <a:effectLst/>
                        </a:rPr>
                        <a:t> dos currículos</a:t>
                      </a:r>
                      <a:endParaRPr lang="en-ZM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0" dirty="0">
                          <a:effectLst/>
                        </a:rPr>
                        <a:t>Elevada </a:t>
                      </a:r>
                      <a:r>
                        <a:rPr lang="es-ES" sz="2000" kern="0" dirty="0" err="1">
                          <a:effectLst/>
                        </a:rPr>
                        <a:t>relevância</a:t>
                      </a:r>
                      <a:r>
                        <a:rPr lang="es-ES" sz="2000" kern="0" dirty="0">
                          <a:effectLst/>
                        </a:rPr>
                        <a:t> regional</a:t>
                      </a:r>
                      <a:endParaRPr lang="en-ZM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0" dirty="0" err="1">
                          <a:effectLst/>
                        </a:rPr>
                        <a:t>Exposição</a:t>
                      </a:r>
                      <a:r>
                        <a:rPr lang="es-ES" sz="2000" kern="0" dirty="0">
                          <a:effectLst/>
                        </a:rPr>
                        <a:t> internacional </a:t>
                      </a:r>
                      <a:r>
                        <a:rPr lang="es-ES" sz="2000" kern="0" dirty="0" err="1">
                          <a:effectLst/>
                        </a:rPr>
                        <a:t>mais</a:t>
                      </a:r>
                      <a:r>
                        <a:rPr lang="es-ES" sz="2000" kern="0" dirty="0">
                          <a:effectLst/>
                        </a:rPr>
                        <a:t> ampla</a:t>
                      </a:r>
                      <a:endParaRPr lang="en-ZM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526048588"/>
                  </a:ext>
                </a:extLst>
              </a:tr>
              <a:tr h="51521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0" dirty="0" err="1">
                          <a:effectLst/>
                        </a:rPr>
                        <a:t>Colaboração</a:t>
                      </a:r>
                      <a:r>
                        <a:rPr lang="es-ES" sz="2000" kern="0" dirty="0">
                          <a:effectLst/>
                        </a:rPr>
                        <a:t> em </a:t>
                      </a:r>
                      <a:r>
                        <a:rPr lang="es-ES" sz="2000" kern="0" dirty="0" err="1">
                          <a:effectLst/>
                        </a:rPr>
                        <a:t>investigação</a:t>
                      </a:r>
                      <a:endParaRPr lang="en-ZM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0" dirty="0">
                          <a:effectLst/>
                        </a:rPr>
                        <a:t>Prioridades </a:t>
                      </a:r>
                      <a:r>
                        <a:rPr lang="es-ES" sz="2000" kern="0" dirty="0" err="1">
                          <a:effectLst/>
                        </a:rPr>
                        <a:t>regionais</a:t>
                      </a:r>
                      <a:endParaRPr lang="en-ZM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0" dirty="0">
                          <a:effectLst/>
                        </a:rPr>
                        <a:t>Redes </a:t>
                      </a:r>
                      <a:r>
                        <a:rPr lang="es-ES" sz="2000" kern="0" dirty="0" err="1">
                          <a:effectLst/>
                        </a:rPr>
                        <a:t>globais</a:t>
                      </a:r>
                      <a:endParaRPr lang="en-ZM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421207959"/>
                  </a:ext>
                </a:extLst>
              </a:tr>
              <a:tr h="51521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0" dirty="0" err="1">
                          <a:effectLst/>
                        </a:rPr>
                        <a:t>Financiamento</a:t>
                      </a:r>
                      <a:endParaRPr lang="en-ZM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0" dirty="0">
                          <a:effectLst/>
                        </a:rPr>
                        <a:t>Limitado</a:t>
                      </a:r>
                      <a:endParaRPr lang="en-ZM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0" dirty="0">
                          <a:effectLst/>
                        </a:rPr>
                        <a:t>Oportunidades extensas de bolsas de </a:t>
                      </a:r>
                      <a:r>
                        <a:rPr lang="es-ES" sz="2000" kern="0" dirty="0" err="1">
                          <a:effectLst/>
                        </a:rPr>
                        <a:t>estudo</a:t>
                      </a:r>
                      <a:endParaRPr lang="en-ZM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54205749"/>
                  </a:ext>
                </a:extLst>
              </a:tr>
              <a:tr h="51521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0" dirty="0" err="1">
                          <a:effectLst/>
                        </a:rPr>
                        <a:t>Reconhecimento</a:t>
                      </a:r>
                      <a:r>
                        <a:rPr lang="es-ES" sz="2000" kern="0" dirty="0">
                          <a:effectLst/>
                        </a:rPr>
                        <a:t> de </a:t>
                      </a:r>
                      <a:r>
                        <a:rPr lang="es-ES" sz="2000" kern="0" dirty="0" err="1">
                          <a:effectLst/>
                        </a:rPr>
                        <a:t>qualificação</a:t>
                      </a:r>
                      <a:endParaRPr lang="en-ZM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0" dirty="0" err="1">
                          <a:effectLst/>
                        </a:rPr>
                        <a:t>Melhoria</a:t>
                      </a:r>
                      <a:endParaRPr lang="en-ZM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2000" kern="0" dirty="0">
                          <a:effectLst/>
                        </a:rPr>
                        <a:t>Bem estabelecido em muitos destinos</a:t>
                      </a:r>
                      <a:endParaRPr lang="en-ZM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169971985"/>
                  </a:ext>
                </a:extLst>
              </a:tr>
              <a:tr h="51521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0" dirty="0">
                          <a:effectLst/>
                        </a:rPr>
                        <a:t>Oportunidades de </a:t>
                      </a:r>
                      <a:r>
                        <a:rPr lang="es-ES" sz="2000" kern="0" dirty="0" err="1">
                          <a:effectLst/>
                        </a:rPr>
                        <a:t>emprego</a:t>
                      </a:r>
                      <a:endParaRPr lang="en-ZM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0" dirty="0">
                          <a:effectLst/>
                        </a:rPr>
                        <a:t>Regional</a:t>
                      </a:r>
                      <a:endParaRPr lang="en-ZM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2000" kern="0" dirty="0">
                          <a:effectLst/>
                        </a:rPr>
                        <a:t>Global</a:t>
                      </a:r>
                      <a:endParaRPr lang="en-ZM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251804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27363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46D5ED-F740-09C7-2432-CDDB05E80D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A5FF91F-D098-B274-C824-27458B0DE0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819625B-0D38-DF49-0648-88A39A792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628" y="28468"/>
            <a:ext cx="8122531" cy="994172"/>
          </a:xfrm>
        </p:spPr>
        <p:txBody>
          <a:bodyPr>
            <a:normAutofit/>
          </a:bodyPr>
          <a:lstStyle/>
          <a:p>
            <a:r>
              <a:rPr lang="pt-BR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Mobilidade </a:t>
            </a:r>
            <a:r>
              <a:rPr lang="pt-BR" sz="2800" b="1" dirty="0" err="1">
                <a:solidFill>
                  <a:srgbClr val="7CB551"/>
                </a:solidFill>
                <a:latin typeface="Century Gothic" panose="020B0502020202020204" pitchFamily="34" charset="0"/>
              </a:rPr>
              <a:t>intra-africana</a:t>
            </a:r>
            <a:r>
              <a:rPr lang="pt-BR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 comparada com mobilidade global - 2</a:t>
            </a: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3CA4D1-F4D5-5F14-E855-610B53D48A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201400"/>
            <a:ext cx="7886700" cy="5105222"/>
          </a:xfrm>
        </p:spPr>
        <p:txBody>
          <a:bodyPr>
            <a:noAutofit/>
          </a:bodyPr>
          <a:lstStyle/>
          <a:p>
            <a:r>
              <a:rPr lang="pt-BR" sz="2000" dirty="0"/>
              <a:t>A mobilidade global continua a dominar devido a mecanismos de financiamento mais fortes, sistemas de crédito reconhecidos internacionalmente e parcerias institucionais bem estabelecidas.</a:t>
            </a:r>
          </a:p>
          <a:p>
            <a:endParaRPr lang="en-ZM" sz="2000" dirty="0"/>
          </a:p>
          <a:p>
            <a:r>
              <a:rPr lang="pt-BR" sz="2000" dirty="0"/>
              <a:t>No entanto, a mobilidade </a:t>
            </a:r>
            <a:r>
              <a:rPr lang="pt-BR" sz="2000" dirty="0" err="1"/>
              <a:t>intra-africana</a:t>
            </a:r>
            <a:r>
              <a:rPr lang="pt-BR" sz="2000" dirty="0"/>
              <a:t> </a:t>
            </a:r>
            <a:r>
              <a:rPr lang="pt-BR" sz="2000" b="1" dirty="0"/>
              <a:t>oferece vantagens distintas </a:t>
            </a:r>
            <a:r>
              <a:rPr lang="pt-BR" sz="2000" dirty="0"/>
              <a:t>ao promover a integração regional, fortalecer as redes de investigação africanas e desenvolver competências que abordam diretamente as prioridades de desenvolvimento continental.</a:t>
            </a:r>
          </a:p>
          <a:p>
            <a:endParaRPr lang="en-ZM" sz="2000" dirty="0"/>
          </a:p>
          <a:p>
            <a:r>
              <a:rPr lang="pt-BR" sz="2000" dirty="0"/>
              <a:t>Em vez de vermos estes caminhos como </a:t>
            </a:r>
            <a:r>
              <a:rPr lang="pt-BR" sz="2000" b="1" dirty="0"/>
              <a:t>concorrentes</a:t>
            </a:r>
            <a:r>
              <a:rPr lang="pt-BR" sz="2000" dirty="0"/>
              <a:t>, devem ser vistos como </a:t>
            </a:r>
            <a:r>
              <a:rPr lang="pt-BR" sz="2000" b="1" dirty="0"/>
              <a:t>complementares</a:t>
            </a:r>
            <a:r>
              <a:rPr lang="pt-BR" sz="2000" dirty="0"/>
              <a:t>. Expandir a mobilidade </a:t>
            </a:r>
            <a:r>
              <a:rPr lang="pt-BR" sz="2000" dirty="0" err="1"/>
              <a:t>intra-africana</a:t>
            </a:r>
            <a:r>
              <a:rPr lang="pt-BR" sz="2000" dirty="0"/>
              <a:t> pode </a:t>
            </a:r>
            <a:r>
              <a:rPr lang="pt-BR" sz="2000" b="1" dirty="0"/>
              <a:t>reforçar a capacidade regional</a:t>
            </a:r>
            <a:r>
              <a:rPr lang="pt-BR" sz="2000" dirty="0"/>
              <a:t>, preservando oportunidades de envolvimento com </a:t>
            </a:r>
            <a:r>
              <a:rPr lang="pt-BR" sz="2000" b="1" dirty="0"/>
              <a:t>sistemas globais de conhecimento</a:t>
            </a:r>
            <a:r>
              <a:rPr lang="pt-BR" sz="2000" dirty="0"/>
              <a:t>.</a:t>
            </a:r>
            <a:endParaRPr lang="en-ZM" sz="20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CF988BD-B7DF-4C11-D228-5A4413835DB2}"/>
              </a:ext>
            </a:extLst>
          </p:cNvPr>
          <p:cNvCxnSpPr>
            <a:cxnSpLocks/>
          </p:cNvCxnSpPr>
          <p:nvPr/>
        </p:nvCxnSpPr>
        <p:spPr>
          <a:xfrm>
            <a:off x="1020536" y="1041911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9FF706C8-4C1C-E27F-2397-8E6D9083E223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BDC05DEE-AD21-FB3D-E954-23247F2DAFF5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52804283-9360-ECF4-4691-6783015500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1846" y="5988976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9551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5F846A-88E4-FF96-3B0B-A1F25EBD9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3697B6B-BAE1-E977-C369-6305D7A7DE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C74A53A-BB08-EB1A-E4B0-B0151D9FD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628" y="28468"/>
            <a:ext cx="8224014" cy="994172"/>
          </a:xfrm>
        </p:spPr>
        <p:txBody>
          <a:bodyPr>
            <a:normAutofit/>
          </a:bodyPr>
          <a:lstStyle/>
          <a:p>
            <a:r>
              <a:rPr lang="pt-BR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Esquemas de Mobilidade Regional na SADC-1</a:t>
            </a: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22FE2A-A1E0-AF94-BF06-BE29BEEA1F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201400"/>
            <a:ext cx="7886700" cy="51052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2000" dirty="0"/>
              <a:t>Várias iniciativas apoiam atualmente a mobilidade na África Austral.</a:t>
            </a:r>
          </a:p>
          <a:p>
            <a:pPr marL="0" indent="0">
              <a:buNone/>
            </a:pPr>
            <a:endParaRPr lang="en-ZM" sz="2000" dirty="0"/>
          </a:p>
          <a:p>
            <a:pPr marL="0" indent="0">
              <a:buNone/>
            </a:pPr>
            <a:r>
              <a:rPr lang="es-ES" sz="2000" b="1" dirty="0"/>
              <a:t>Iniciativas SARUA</a:t>
            </a:r>
          </a:p>
          <a:p>
            <a:pPr marL="0" indent="0">
              <a:buNone/>
            </a:pPr>
            <a:endParaRPr lang="en-ZM" sz="2000" dirty="0"/>
          </a:p>
          <a:p>
            <a:pPr marL="0" indent="0">
              <a:buNone/>
            </a:pPr>
            <a:r>
              <a:rPr lang="es-ES" sz="2000" dirty="0"/>
              <a:t>A SARUA </a:t>
            </a:r>
            <a:r>
              <a:rPr lang="es-ES" sz="2000" dirty="0" err="1"/>
              <a:t>promove</a:t>
            </a:r>
            <a:r>
              <a:rPr lang="en-ZM" sz="2000" dirty="0"/>
              <a:t>:</a:t>
            </a:r>
          </a:p>
          <a:p>
            <a:pPr lvl="0"/>
            <a:r>
              <a:rPr lang="pt-BR" sz="2000" dirty="0"/>
              <a:t>investigação colaborativa; 
formação doutoral; 
desenvolvimento de liderança; 
parcerias universitárias; 
Diálogo de políticas.</a:t>
            </a:r>
            <a:endParaRPr lang="en-ZM" sz="20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F0E9759-7F7A-28E9-6A58-3012139392AD}"/>
              </a:ext>
            </a:extLst>
          </p:cNvPr>
          <p:cNvCxnSpPr>
            <a:cxnSpLocks/>
          </p:cNvCxnSpPr>
          <p:nvPr/>
        </p:nvCxnSpPr>
        <p:spPr>
          <a:xfrm>
            <a:off x="1020536" y="1041911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20660412-4032-7907-D2BD-2CBD875CC581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FC9F5B42-11A0-0B14-74AC-AF9AE444E705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895D5A37-E4F7-A287-15FC-F8C130ED75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1846" y="5988976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2301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F13CF-EADF-A790-0DFB-D01230B619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0AF6AEA-52CB-F41A-B0C6-73A5C396D0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A3DA117-E27F-9D1B-584B-80421864B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628" y="28468"/>
            <a:ext cx="8224014" cy="994172"/>
          </a:xfrm>
        </p:spPr>
        <p:txBody>
          <a:bodyPr>
            <a:normAutofit/>
          </a:bodyPr>
          <a:lstStyle/>
          <a:p>
            <a:r>
              <a:rPr lang="pt-BR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Esquemas de Mobilidade Regional na SADC-2</a:t>
            </a: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00A9D3-CD46-07F5-CC7F-557E0F36E9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201400"/>
            <a:ext cx="7886700" cy="51052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2000" b="1" dirty="0" err="1"/>
              <a:t>Acordos</a:t>
            </a:r>
            <a:r>
              <a:rPr lang="es-ES" sz="2000" b="1" dirty="0"/>
              <a:t> </a:t>
            </a:r>
            <a:r>
              <a:rPr lang="es-ES" sz="2000" b="1" dirty="0" err="1"/>
              <a:t>Universitários</a:t>
            </a:r>
            <a:r>
              <a:rPr lang="es-ES" sz="2000" b="1" dirty="0"/>
              <a:t> </a:t>
            </a:r>
            <a:r>
              <a:rPr lang="es-ES" sz="2000" b="1" dirty="0" err="1"/>
              <a:t>Bilaterais</a:t>
            </a:r>
            <a:endParaRPr lang="es-ES" sz="2000" b="1" dirty="0"/>
          </a:p>
          <a:p>
            <a:pPr marL="0" indent="0">
              <a:buNone/>
            </a:pPr>
            <a:r>
              <a:rPr lang="pt-BR" sz="2000" dirty="0"/>
              <a:t>Atualmente, a maior parte da mobilidade ocorre através de</a:t>
            </a:r>
            <a:r>
              <a:rPr lang="en-ZM" sz="2000" dirty="0"/>
              <a:t>:</a:t>
            </a:r>
          </a:p>
          <a:p>
            <a:pPr lvl="0"/>
            <a:r>
              <a:rPr lang="pt-BR" sz="2000" dirty="0"/>
              <a:t>acordos de câmbio; 
graus conjuntos; 
supervisão doutoral de </a:t>
            </a:r>
            <a:r>
              <a:rPr lang="pt-BR" sz="2000" dirty="0" err="1"/>
              <a:t>Cotutelle</a:t>
            </a:r>
            <a:r>
              <a:rPr lang="pt-BR" sz="2000" dirty="0"/>
              <a:t>; 
Trocas de Staff.</a:t>
            </a:r>
          </a:p>
          <a:p>
            <a:pPr lvl="0"/>
            <a:endParaRPr lang="en-ZM" sz="2000" b="1" dirty="0"/>
          </a:p>
          <a:p>
            <a:pPr marL="0" indent="0">
              <a:buNone/>
            </a:pPr>
            <a:r>
              <a:rPr lang="es-ES" sz="2000" b="1" dirty="0"/>
              <a:t>Erasmus</a:t>
            </a:r>
            <a:r>
              <a:rPr lang="en-ZM" sz="2000" b="1" dirty="0"/>
              <a:t>+</a:t>
            </a:r>
            <a:endParaRPr lang="en-ZM" sz="2000" dirty="0"/>
          </a:p>
          <a:p>
            <a:pPr marL="0" indent="0">
              <a:buNone/>
            </a:pPr>
            <a:r>
              <a:rPr lang="es-ES" sz="2000" dirty="0" err="1"/>
              <a:t>Embora</a:t>
            </a:r>
            <a:r>
              <a:rPr lang="es-ES" sz="2000" dirty="0"/>
              <a:t> de </a:t>
            </a:r>
            <a:r>
              <a:rPr lang="es-ES" sz="2000" dirty="0" err="1"/>
              <a:t>origem</a:t>
            </a:r>
            <a:r>
              <a:rPr lang="es-ES" sz="2000" dirty="0"/>
              <a:t> </a:t>
            </a:r>
            <a:r>
              <a:rPr lang="es-ES" sz="2000" dirty="0" err="1"/>
              <a:t>europeia</a:t>
            </a:r>
            <a:r>
              <a:rPr lang="en-ZM" sz="2000" dirty="0"/>
              <a:t>,</a:t>
            </a:r>
          </a:p>
          <a:p>
            <a:r>
              <a:rPr lang="pt-BR" sz="2000" dirty="0"/>
              <a:t>O Erasmus+ financia inúmeras parcerias envolvendo universidades da SADC através de programas de desenvolvimento de capacidades, mobilidade e investigação colaborativa.</a:t>
            </a:r>
            <a:endParaRPr lang="en-ZM" sz="20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3911146-7A83-2581-8861-44991EE95E43}"/>
              </a:ext>
            </a:extLst>
          </p:cNvPr>
          <p:cNvCxnSpPr>
            <a:cxnSpLocks/>
          </p:cNvCxnSpPr>
          <p:nvPr/>
        </p:nvCxnSpPr>
        <p:spPr>
          <a:xfrm>
            <a:off x="1020536" y="1041911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96D58C03-F243-0413-A469-CDB77BBEBCD1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6EFC161A-D3DA-D1BC-5CEF-538FF4998573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06948C40-E040-9157-F9F6-BCEEE2BF54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1846" y="5988976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234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2C2C0A-208D-0A23-4941-4F7362281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0B28250-1E5B-01E9-0C42-4819AC463A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5FDE823-946E-432B-8EA7-466317B02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628" y="28468"/>
            <a:ext cx="8224014" cy="994172"/>
          </a:xfrm>
        </p:spPr>
        <p:txBody>
          <a:bodyPr>
            <a:normAutofit/>
          </a:bodyPr>
          <a:lstStyle/>
          <a:p>
            <a:r>
              <a:rPr lang="pt-BR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Esquemas de Mobilidade Regional na SADC-3</a:t>
            </a: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BFDF06-61DF-4FE5-8332-6862BE195A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061183"/>
            <a:ext cx="7886700" cy="524543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1700" b="1" dirty="0"/>
              <a:t>Programa de Mobilidade Académica </a:t>
            </a:r>
            <a:r>
              <a:rPr lang="pt-BR" sz="1700" b="1" dirty="0" err="1"/>
              <a:t>Intra-África</a:t>
            </a:r>
            <a:endParaRPr lang="pt-BR" sz="1700" b="1" dirty="0"/>
          </a:p>
          <a:p>
            <a:pPr marL="0" indent="0">
              <a:buNone/>
            </a:pPr>
            <a:r>
              <a:rPr lang="pt-BR" sz="1700" dirty="0"/>
              <a:t>Apoiado conjuntamente pela União Africana e pela União Europeia, o programa apoia:</a:t>
            </a:r>
            <a:endParaRPr lang="en-ZM" sz="1700" dirty="0"/>
          </a:p>
          <a:p>
            <a:pPr lvl="0"/>
            <a:r>
              <a:rPr lang="pt-BR" sz="1700" dirty="0"/>
              <a:t>mobilidade do mestre; 
mobilidade de doutoramento; 
intercâmbios de pessoal; 
desenvolvimento curricular; 
Parcerias institucionais.</a:t>
            </a:r>
          </a:p>
          <a:p>
            <a:pPr lvl="0"/>
            <a:endParaRPr lang="en-ZM" sz="1700" dirty="0"/>
          </a:p>
          <a:p>
            <a:pPr marL="0" indent="0">
              <a:buNone/>
            </a:pPr>
            <a:r>
              <a:rPr lang="es-ES" sz="1700" b="1" dirty="0"/>
              <a:t>Redes Africanas de </a:t>
            </a:r>
            <a:r>
              <a:rPr lang="es-ES" sz="1700" b="1" dirty="0" err="1"/>
              <a:t>Investigação</a:t>
            </a:r>
            <a:endParaRPr lang="es-ES" sz="1700" b="1" dirty="0"/>
          </a:p>
          <a:p>
            <a:pPr marL="0" indent="0">
              <a:buNone/>
            </a:pPr>
            <a:r>
              <a:rPr lang="pt-BR" sz="1700" dirty="0"/>
              <a:t>A mobilidade ocorre cada vez mais através de:</a:t>
            </a:r>
            <a:endParaRPr lang="en-ZM" sz="1700" dirty="0"/>
          </a:p>
          <a:p>
            <a:pPr lvl="0"/>
            <a:r>
              <a:rPr lang="pt-BR" sz="1700" dirty="0"/>
              <a:t>projetos de investigação; 
Centros de Excelência; 
redes temáticas; 
Escolas de doutoramento.</a:t>
            </a:r>
            <a:endParaRPr lang="en-ZM" sz="17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78E6751-3245-21B3-499E-48D25ADD10E2}"/>
              </a:ext>
            </a:extLst>
          </p:cNvPr>
          <p:cNvCxnSpPr>
            <a:cxnSpLocks/>
          </p:cNvCxnSpPr>
          <p:nvPr/>
        </p:nvCxnSpPr>
        <p:spPr>
          <a:xfrm>
            <a:off x="1020536" y="878435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9631C84A-CBB6-94C9-405E-405ED609AD46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81BDD815-847B-E9B4-684D-534088C8E088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BDF3E487-64C4-4823-3266-01A71BF0C5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1846" y="5988976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3391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9C068A-779A-047E-91BC-76CDF2DF6B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50B6EE7-A333-C6AE-5B1B-DE85F466CA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6FF5804-CF10-70F7-3D7E-264647063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628" y="28468"/>
            <a:ext cx="8122531" cy="994172"/>
          </a:xfrm>
        </p:spPr>
        <p:txBody>
          <a:bodyPr>
            <a:normAutofit/>
          </a:bodyPr>
          <a:lstStyle/>
          <a:p>
            <a:r>
              <a:rPr lang="es-ES" sz="2800" b="1" dirty="0" err="1">
                <a:solidFill>
                  <a:srgbClr val="7CB551"/>
                </a:solidFill>
                <a:latin typeface="Century Gothic" panose="020B0502020202020204" pitchFamily="34" charset="0"/>
              </a:rPr>
              <a:t>Lições</a:t>
            </a:r>
            <a:r>
              <a:rPr lang="es-ES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 da Europa</a:t>
            </a: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BB09CB-EA90-365D-0CFF-2970218048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061183"/>
            <a:ext cx="7886700" cy="524543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1800" dirty="0"/>
              <a:t>O Espaço Europeu do Ensino Superior demonstra que a mobilidade bem-sucedida exige:</a:t>
            </a:r>
            <a:endParaRPr lang="en-ZM" sz="1800" dirty="0"/>
          </a:p>
          <a:p>
            <a:pPr lvl="0"/>
            <a:r>
              <a:rPr lang="pt-BR" sz="1800" dirty="0"/>
              <a:t>quadros comuns de qualificações; 
definições padrão de crédito; 
resultados de aprendizagem; 
garantia de qualidade; 
credenciais digitais; 
Confiança institucional.</a:t>
            </a:r>
          </a:p>
          <a:p>
            <a:pPr lvl="0"/>
            <a:endParaRPr lang="pt-BR" sz="1800" dirty="0"/>
          </a:p>
          <a:p>
            <a:pPr lvl="0"/>
            <a:endParaRPr lang="en-ZM" sz="1800" dirty="0"/>
          </a:p>
          <a:p>
            <a:pPr marL="0" indent="0">
              <a:buNone/>
            </a:pPr>
            <a:r>
              <a:rPr lang="pt-BR" sz="1800" dirty="0"/>
              <a:t>O ECTS tornou-se bem-sucedido porque opera dentro de um ecossistema abrangente de políticas, em vez de ser uma ferramenta técnica isolada.</a:t>
            </a:r>
          </a:p>
          <a:p>
            <a:pPr marL="0" indent="0">
              <a:buNone/>
            </a:pPr>
            <a:endParaRPr lang="en-ZM" sz="1800" dirty="0"/>
          </a:p>
          <a:p>
            <a:pPr marL="0" indent="0">
              <a:buNone/>
            </a:pPr>
            <a:r>
              <a:rPr lang="pt-BR" sz="1800" dirty="0"/>
              <a:t>A SADC poderia adotar princípios semelhantes, adaptando a implementação às prioridades regionais e à diversidade institucional.</a:t>
            </a:r>
            <a:endParaRPr lang="en-ZM" sz="18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1961E2E-330A-8043-A04F-EA5EF5B32815}"/>
              </a:ext>
            </a:extLst>
          </p:cNvPr>
          <p:cNvCxnSpPr>
            <a:cxnSpLocks/>
          </p:cNvCxnSpPr>
          <p:nvPr/>
        </p:nvCxnSpPr>
        <p:spPr>
          <a:xfrm>
            <a:off x="1020536" y="878435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8F7E908F-D461-08EC-F3B1-3D7B1840F45C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189B3830-2FE6-E706-6E69-988244DF5365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6DB29C3E-375B-49F7-A3BB-08D27D08F5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1846" y="5988976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8773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AEBCB-4DF4-77A4-CE47-30A3A950DD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AA51E27-ABE9-1CE7-2F70-6B490EC854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69E3DD2-6FBC-8C83-E993-22E460081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628" y="28468"/>
            <a:ext cx="8122531" cy="994172"/>
          </a:xfrm>
        </p:spPr>
        <p:txBody>
          <a:bodyPr>
            <a:normAutofit/>
          </a:bodyPr>
          <a:lstStyle/>
          <a:p>
            <a:r>
              <a:rPr lang="pt-BR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Caminho a seguir para a SADC</a:t>
            </a: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EAA970-98DE-F8AE-C680-079B3CDC1E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061183"/>
            <a:ext cx="7886700" cy="524543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1800" dirty="0"/>
              <a:t>Um Sistema Regional de Transferência de Créditos bem-sucedido deve incluir:</a:t>
            </a:r>
            <a:r>
              <a:rPr lang="en-ZM" sz="1800" dirty="0"/>
              <a:t>a common SADC Credit Reference Framework; </a:t>
            </a:r>
          </a:p>
          <a:p>
            <a:pPr lvl="0"/>
            <a:r>
              <a:rPr lang="pt-BR" sz="1800" dirty="0"/>
              <a:t>alinhamento com a ACQF; 
resultados de aprendizagem harmonizados; 
acordos de reconhecimento mútuo; 
registos digitais do aprendiz; 
normas regionais de garantia de qualidade; 
bolsas de mobilidade; 
calendários académicos comuns sempre que possível; 
reconhecimento de </a:t>
            </a:r>
            <a:r>
              <a:rPr lang="pt-BR" sz="1800" dirty="0" err="1"/>
              <a:t>microcredenciais</a:t>
            </a:r>
            <a:r>
              <a:rPr lang="pt-BR" sz="1800" dirty="0"/>
              <a:t>; 
sistemas regionais de monitorização e avaliação.</a:t>
            </a:r>
          </a:p>
          <a:p>
            <a:pPr lvl="0"/>
            <a:endParaRPr lang="en-ZM" sz="1800" dirty="0"/>
          </a:p>
          <a:p>
            <a:pPr marL="0" indent="0">
              <a:buNone/>
            </a:pPr>
            <a:r>
              <a:rPr lang="pt-BR" sz="1800" dirty="0"/>
              <a:t>O Secretariado da SADC, a SARUA e a Rede de Garantia de Qualidade da África Austral (SAQAN) podem desempenhar um papel catalisador ao reunir universidades, apoiar o diálogo político, pilotar acordos de transferência de créditos, desenvolver diretrizes regionais e reforçar a capacidade institucional.</a:t>
            </a:r>
            <a:r>
              <a:rPr lang="en-ZM" sz="1800" dirty="0"/>
              <a:t>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2DB3328-F807-3217-3C75-D4447F71DCDC}"/>
              </a:ext>
            </a:extLst>
          </p:cNvPr>
          <p:cNvCxnSpPr>
            <a:cxnSpLocks/>
          </p:cNvCxnSpPr>
          <p:nvPr/>
        </p:nvCxnSpPr>
        <p:spPr>
          <a:xfrm>
            <a:off x="1020536" y="878435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1FCC1AA0-D8D5-D828-316D-DAAA35EAC04D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58282F16-56C7-79A1-3872-E1CE3BA43801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8EAE0014-FF9F-B2B9-C747-864EE0DE8A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1846" y="5988976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4439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555803-6FC3-1CF2-91BE-FAC86581F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E16807D-6128-B44D-CB04-2EC0CA467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5B9A2D-3ABC-7158-490D-BFABB08B1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111" y="54291"/>
            <a:ext cx="8122531" cy="994172"/>
          </a:xfrm>
        </p:spPr>
        <p:txBody>
          <a:bodyPr>
            <a:normAutofit/>
          </a:bodyPr>
          <a:lstStyle/>
          <a:p>
            <a:r>
              <a:rPr lang="es-ES" sz="2800" b="1" dirty="0" err="1">
                <a:solidFill>
                  <a:srgbClr val="7CB551"/>
                </a:solidFill>
                <a:latin typeface="Century Gothic" panose="020B0502020202020204" pitchFamily="34" charset="0"/>
              </a:rPr>
              <a:t>Conclusão</a:t>
            </a: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493BC6-C87C-B790-EBA0-C62099727B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061183"/>
            <a:ext cx="7886700" cy="5245439"/>
          </a:xfrm>
        </p:spPr>
        <p:txBody>
          <a:bodyPr>
            <a:noAutofit/>
          </a:bodyPr>
          <a:lstStyle/>
          <a:p>
            <a:r>
              <a:rPr lang="pt-BR" sz="1800" dirty="0"/>
              <a:t>Um Sistema Regional de Transferência de Créditos é essencial para avançar a visão de uma </a:t>
            </a:r>
            <a:r>
              <a:rPr lang="pt-BR" sz="1800" b="1" dirty="0"/>
              <a:t>Área de Ensino Superior da África Austral</a:t>
            </a:r>
            <a:r>
              <a:rPr lang="pt-BR" sz="1800" dirty="0"/>
              <a:t>.</a:t>
            </a:r>
          </a:p>
          <a:p>
            <a:endParaRPr lang="en-ZM" sz="1800" dirty="0"/>
          </a:p>
          <a:p>
            <a:r>
              <a:rPr lang="pt-BR" sz="1800" dirty="0"/>
              <a:t>Embora a SADC tenha feito progressos significativos através do desenvolvimento de quadros nacionais de qualificações, sistemas de garantia de qualidade e parcerias colaborativas, ainda resta um trabalho substancial para harmonizar os sistemas de crédito e permitir uma mobilidade fluida.</a:t>
            </a:r>
          </a:p>
          <a:p>
            <a:endParaRPr lang="en-ZM" sz="1800" dirty="0"/>
          </a:p>
          <a:p>
            <a:r>
              <a:rPr lang="pt-BR" sz="1800" dirty="0"/>
              <a:t>A mobilidade </a:t>
            </a:r>
            <a:r>
              <a:rPr lang="pt-BR" sz="1800" dirty="0" err="1"/>
              <a:t>intra-africana</a:t>
            </a:r>
            <a:r>
              <a:rPr lang="pt-BR" sz="1800" dirty="0"/>
              <a:t>, embora em expansão, continua limitada por barreiras regulatórias, financeiras e institucionais.</a:t>
            </a:r>
          </a:p>
          <a:p>
            <a:endParaRPr lang="en-ZM" sz="1800" dirty="0"/>
          </a:p>
          <a:p>
            <a:r>
              <a:rPr lang="pt-BR" sz="1800" dirty="0"/>
              <a:t>Um Sistema Regional de Transferência de Créditos bem concebido — alinhado com o </a:t>
            </a:r>
            <a:r>
              <a:rPr lang="pt-BR" sz="1800" b="1" dirty="0"/>
              <a:t>Protocolo da SADC sobre Educação e Formação, o Quadro Continental Africano de Qualificações </a:t>
            </a:r>
            <a:r>
              <a:rPr lang="pt-BR" sz="1800" dirty="0"/>
              <a:t>e a </a:t>
            </a:r>
            <a:r>
              <a:rPr lang="pt-BR" sz="1800" b="1" dirty="0"/>
              <a:t>Estratégia Continental de Educação para África (CESA 2026–2035) </a:t>
            </a:r>
            <a:r>
              <a:rPr lang="pt-BR" sz="1800" dirty="0"/>
              <a:t>— proporcionaria um mecanismo prático para ultrapassar estas barreiras.</a:t>
            </a:r>
            <a:endParaRPr lang="en-ZM" sz="18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BD95699-CA81-EDAA-0502-8CC4B357EB5A}"/>
              </a:ext>
            </a:extLst>
          </p:cNvPr>
          <p:cNvCxnSpPr>
            <a:cxnSpLocks/>
          </p:cNvCxnSpPr>
          <p:nvPr/>
        </p:nvCxnSpPr>
        <p:spPr>
          <a:xfrm>
            <a:off x="1020536" y="878435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4D420635-DC70-6442-EFBD-93957306653A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200C7809-299C-E2A4-63FA-F057485DABE7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861369E6-A631-7B8E-DA20-414E0899A2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1846" y="5988976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0327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52D71-8F5C-7DD4-5456-39A6CDBB8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9C6ECDE-0CF0-FB72-6AF3-38D1410FC6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A27926-F0EF-4F2E-AB98-F3AF2FFFD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628" y="28468"/>
            <a:ext cx="8122531" cy="994172"/>
          </a:xfrm>
        </p:spPr>
        <p:txBody>
          <a:bodyPr>
            <a:normAutofit/>
          </a:bodyPr>
          <a:lstStyle/>
          <a:p>
            <a:r>
              <a:rPr lang="es-ES" sz="2800" b="1" dirty="0" err="1">
                <a:solidFill>
                  <a:srgbClr val="7CB551"/>
                </a:solidFill>
                <a:latin typeface="Century Gothic" panose="020B0502020202020204" pitchFamily="34" charset="0"/>
              </a:rPr>
              <a:t>Conclusão</a:t>
            </a:r>
            <a:r>
              <a:rPr lang="en-ZM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 </a:t>
            </a: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D0A63E-DD20-B5F8-74F7-2B32C706F9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061183"/>
            <a:ext cx="7886700" cy="5245439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ZM" sz="1800" dirty="0"/>
          </a:p>
          <a:p>
            <a:r>
              <a:rPr lang="pt-BR" sz="1800" dirty="0"/>
              <a:t>Ao complementar as oportunidades de mobilidade global com percursos regionais mais fortes, a SADC pode aprofundar a colaboração académica, fortalecer os ecossistemas de investigação e inovação, melhorar a empregabilidade dos graduados e contribuir para a integração regional e o desenvolvimento sustentável.</a:t>
            </a:r>
          </a:p>
          <a:p>
            <a:endParaRPr lang="en-ZM" sz="1800" dirty="0"/>
          </a:p>
          <a:p>
            <a:r>
              <a:rPr lang="pt-BR" sz="1800" dirty="0"/>
              <a:t>Através de uma liderança coordenada por governos, universidades, agências de garantia de qualidade e organizações como a SAC, SARUA e SAQAN, a região tem a oportunidade de estabelecer um quadro de mobilidade robusto e internacionalmente credível que sirva tanto as prioridades regionais como a agenda mais ampla de transformação do ensino superior africano.</a:t>
            </a:r>
            <a:r>
              <a:rPr lang="en-ZM" sz="1800" dirty="0"/>
              <a:t>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6A233ED-2A9A-8F13-1330-7CE0948E391E}"/>
              </a:ext>
            </a:extLst>
          </p:cNvPr>
          <p:cNvCxnSpPr>
            <a:cxnSpLocks/>
          </p:cNvCxnSpPr>
          <p:nvPr/>
        </p:nvCxnSpPr>
        <p:spPr>
          <a:xfrm>
            <a:off x="1020536" y="878435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AB847656-FEFB-91C4-19CB-BD6D4287456A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19858F23-550B-3793-E386-E4EF33E3C129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79B5FFB9-1561-45D3-261E-5FFE67D3BD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1846" y="5988976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7551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E119EE-7515-31C0-2D61-466349298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1D46410-A12B-1B32-028E-7076470027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4D8A3B9-A45A-CAE2-FCB0-E7CEE5152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998" y="891391"/>
            <a:ext cx="7886700" cy="994172"/>
          </a:xfrm>
        </p:spPr>
        <p:txBody>
          <a:bodyPr>
            <a:normAutofit/>
          </a:bodyPr>
          <a:lstStyle/>
          <a:p>
            <a:r>
              <a:rPr lang="en-US" sz="2800" b="1" dirty="0" err="1">
                <a:solidFill>
                  <a:srgbClr val="7CB551"/>
                </a:solidFill>
                <a:latin typeface="Century Gothic" panose="020B0502020202020204" pitchFamily="34" charset="0"/>
              </a:rPr>
              <a:t>Introdução</a:t>
            </a:r>
            <a:br>
              <a:rPr lang="en-US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</a:b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C8A876-0C0A-1A30-9FDE-2A263E1698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785097"/>
            <a:ext cx="7886700" cy="4089473"/>
          </a:xfrm>
        </p:spPr>
        <p:txBody>
          <a:bodyPr>
            <a:normAutofit fontScale="70000" lnSpcReduction="20000"/>
          </a:bodyPr>
          <a:lstStyle/>
          <a:p>
            <a:pPr>
              <a:buFont typeface="+mj-lt"/>
              <a:buAutoNum type="arabicPeriod"/>
            </a:pPr>
            <a:endParaRPr lang="en-US" dirty="0">
              <a:latin typeface="Century Gothic" panose="020B0502020202020204" pitchFamily="34" charset="0"/>
            </a:endParaRPr>
          </a:p>
          <a:p>
            <a:r>
              <a:rPr lang="pt-BR" dirty="0"/>
              <a:t>O </a:t>
            </a:r>
            <a:r>
              <a:rPr lang="pt-BR" b="1" dirty="0"/>
              <a:t>Sistema Europeu de Transferência e Acumulação de Créditos (ECTS)</a:t>
            </a:r>
            <a:r>
              <a:rPr lang="pt-BR" dirty="0"/>
              <a:t>, no âmbito do Processo de Bolonha, é talvez o exemplo mais bem-sucedido, facilitando a mobilidade entre mais de 5.000 instituições de ensino superior em toda a Europa.</a:t>
            </a:r>
          </a:p>
          <a:p>
            <a:endParaRPr lang="en-ZM" dirty="0"/>
          </a:p>
          <a:p>
            <a:r>
              <a:rPr lang="pt-BR" dirty="0"/>
              <a:t>Iniciativas semelhantes estão a emergir em toda África através da agenda de harmonização da União Africana.</a:t>
            </a:r>
          </a:p>
          <a:p>
            <a:endParaRPr lang="en-ZM" dirty="0"/>
          </a:p>
          <a:p>
            <a:r>
              <a:rPr lang="pt-BR" dirty="0"/>
              <a:t>Para a SADC, um Sistema Regional de Transferência de Créditos eficaz é fundamental para criar qualificações comparáveis, reconhecimento mútuo da aprendizagem e mobilidade académica sem falhas.</a:t>
            </a:r>
            <a:endParaRPr lang="en-ZM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A1E9D7D-E658-AF90-0653-2C65089D3C39}"/>
              </a:ext>
            </a:extLst>
          </p:cNvPr>
          <p:cNvCxnSpPr>
            <a:cxnSpLocks/>
          </p:cNvCxnSpPr>
          <p:nvPr/>
        </p:nvCxnSpPr>
        <p:spPr>
          <a:xfrm>
            <a:off x="1020536" y="1628180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A4CE483B-8967-F545-F5BD-1CB877F05DB1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F783E1A8-4271-A8E0-2821-D6AE261465BB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1EB845EB-BCB1-F713-F76D-CCECB39FA8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8499" y="5874583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3147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A44EBB-13C5-1109-6E76-D46248494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6122100-57F5-0DF1-AAA6-6F6C2EB64C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955A718-8D7B-9709-68E6-7AD454643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200" y="453260"/>
            <a:ext cx="7886700" cy="994172"/>
          </a:xfrm>
        </p:spPr>
        <p:txBody>
          <a:bodyPr>
            <a:normAutofit/>
          </a:bodyPr>
          <a:lstStyle/>
          <a:p>
            <a:r>
              <a:rPr lang="pt-BR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Porquê um Sistema Regional de Transferência de Créditos?</a:t>
            </a: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43BEC3-A797-8592-78DD-5ABFB9000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600363"/>
            <a:ext cx="7886700" cy="4553315"/>
          </a:xfrm>
        </p:spPr>
        <p:txBody>
          <a:bodyPr>
            <a:normAutofit fontScale="47500" lnSpcReduction="20000"/>
          </a:bodyPr>
          <a:lstStyle/>
          <a:p>
            <a:pPr>
              <a:buFont typeface="+mj-lt"/>
              <a:buAutoNum type="arabicPeriod"/>
            </a:pPr>
            <a:endParaRPr lang="en-US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pt-BR" sz="3800" dirty="0"/>
              <a:t>Um Sistema Regional de Transferência de Créditos permite que </a:t>
            </a:r>
            <a:r>
              <a:rPr lang="pt-BR" sz="3800" b="1" dirty="0"/>
              <a:t>créditos académicos </a:t>
            </a:r>
            <a:r>
              <a:rPr lang="pt-BR" sz="3800" dirty="0"/>
              <a:t>obtidos numa instituição sejam reconhecidos por outra instituição</a:t>
            </a:r>
            <a:r>
              <a:rPr lang="en-ZM" sz="3800" dirty="0"/>
              <a:t>.</a:t>
            </a:r>
          </a:p>
          <a:p>
            <a:pPr marL="0" indent="0">
              <a:buNone/>
            </a:pPr>
            <a:endParaRPr lang="en-ZM" sz="3800" dirty="0"/>
          </a:p>
          <a:p>
            <a:pPr marL="0" indent="0">
              <a:buNone/>
            </a:pPr>
            <a:r>
              <a:rPr lang="es-ES" sz="3800" dirty="0"/>
              <a:t>Os </a:t>
            </a:r>
            <a:r>
              <a:rPr lang="es-ES" sz="3800" dirty="0" err="1"/>
              <a:t>principais</a:t>
            </a:r>
            <a:r>
              <a:rPr lang="es-ES" sz="3800" dirty="0"/>
              <a:t> objetivos </a:t>
            </a:r>
            <a:r>
              <a:rPr lang="es-ES" sz="3800" dirty="0" err="1"/>
              <a:t>são</a:t>
            </a:r>
            <a:r>
              <a:rPr lang="en-ZM" sz="3800" dirty="0"/>
              <a:t>:</a:t>
            </a:r>
          </a:p>
          <a:p>
            <a:pPr lvl="0"/>
            <a:r>
              <a:rPr lang="pt-BR" sz="3800" dirty="0"/>
              <a:t>facilitar a mobilidade dos estudantes; 
aumentar a empregabilidade; 
reduzir a duplicação de aprendizagem; 
promover a integração regional; 
reforçar a colaboração institucional; 
melhorar a garantia de qualidade; 
apoiar a aprendizagem ao longo da vida; 
Incentivar a educação interdisciplinar.</a:t>
            </a:r>
          </a:p>
          <a:p>
            <a:pPr lvl="0"/>
            <a:endParaRPr lang="en-ZM" sz="3800" dirty="0"/>
          </a:p>
          <a:p>
            <a:pPr marL="0" indent="0">
              <a:buNone/>
            </a:pPr>
            <a:r>
              <a:rPr lang="pt-BR" sz="3800" dirty="0"/>
              <a:t>Um sistema deste tipo desloca o foco do </a:t>
            </a:r>
            <a:r>
              <a:rPr lang="pt-BR" sz="3800" b="1" dirty="0"/>
              <a:t>tempo passado em sala de aula </a:t>
            </a:r>
            <a:r>
              <a:rPr lang="pt-BR" sz="3800" dirty="0"/>
              <a:t>para os </a:t>
            </a:r>
            <a:r>
              <a:rPr lang="pt-BR" sz="3800" b="1" dirty="0"/>
              <a:t>resultados de aprendizagem e competências adquiridas</a:t>
            </a:r>
            <a:r>
              <a:rPr lang="pt-BR" sz="3800" dirty="0"/>
              <a:t>, tornando as qualificações mais transparentes e comparáveis internacionalmente.</a:t>
            </a:r>
            <a:endParaRPr lang="en-ZM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063BF52-3436-A816-22E1-F857D6D19936}"/>
              </a:ext>
            </a:extLst>
          </p:cNvPr>
          <p:cNvCxnSpPr>
            <a:cxnSpLocks/>
          </p:cNvCxnSpPr>
          <p:nvPr/>
        </p:nvCxnSpPr>
        <p:spPr>
          <a:xfrm>
            <a:off x="1020536" y="1447426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B797E34C-89DF-1E4D-DB85-16F31F8C98E2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09B8324C-E6ED-A3F8-3D3A-77DB45C4C0CE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8500323C-11B8-C688-77A3-3FF4166D69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8499" y="5874583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9456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D2BF6C-2143-01E9-E3D5-A598F8C9A5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C9D9793-138D-72A2-20EF-DFBB997CD2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15FF017-B3BE-94B0-C5B6-5E22A1847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200" y="453260"/>
            <a:ext cx="7886700" cy="994172"/>
          </a:xfrm>
        </p:spPr>
        <p:txBody>
          <a:bodyPr>
            <a:normAutofit/>
          </a:bodyPr>
          <a:lstStyle/>
          <a:p>
            <a:r>
              <a:rPr lang="en-GB" sz="2800" b="1" dirty="0" err="1">
                <a:solidFill>
                  <a:srgbClr val="7CB551"/>
                </a:solidFill>
                <a:latin typeface="Century Gothic" panose="020B0502020202020204" pitchFamily="34" charset="0"/>
              </a:rPr>
              <a:t>Contexto</a:t>
            </a:r>
            <a:r>
              <a:rPr lang="en-GB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 de Política -1</a:t>
            </a: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1F22ED-6E01-3A83-83D2-1BC4DCE040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600363"/>
            <a:ext cx="7886700" cy="4553315"/>
          </a:xfrm>
        </p:spPr>
        <p:txBody>
          <a:bodyPr>
            <a:normAutofit fontScale="47500" lnSpcReduction="20000"/>
          </a:bodyPr>
          <a:lstStyle/>
          <a:p>
            <a:pPr>
              <a:buFont typeface="+mj-lt"/>
              <a:buAutoNum type="arabicPeriod"/>
            </a:pPr>
            <a:endParaRPr lang="en-US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n-ZM" sz="4000" dirty="0"/>
          </a:p>
          <a:p>
            <a:pPr marL="0" indent="0">
              <a:buNone/>
            </a:pPr>
            <a:r>
              <a:rPr lang="pt-BR" sz="4000" dirty="0"/>
              <a:t>Vários instrumentos de política continental e regional fornecem a base para a implementação de um Sistema Regional de Transferência de Créditos.</a:t>
            </a:r>
          </a:p>
          <a:p>
            <a:pPr marL="0" indent="0">
              <a:buNone/>
            </a:pPr>
            <a:endParaRPr lang="en-ZM" sz="4000" dirty="0"/>
          </a:p>
          <a:p>
            <a:pPr marL="0" indent="0">
              <a:buNone/>
            </a:pPr>
            <a:r>
              <a:rPr lang="pt-BR" sz="4000" b="1" dirty="0"/>
              <a:t>Protocolo da SADC sobre Educação e Formação</a:t>
            </a:r>
          </a:p>
          <a:p>
            <a:pPr marL="0" indent="0">
              <a:buNone/>
            </a:pPr>
            <a:r>
              <a:rPr lang="pt-BR" sz="4000" dirty="0"/>
              <a:t>O Protocolo da SADC prevê </a:t>
            </a:r>
            <a:r>
              <a:rPr lang="en-ZM" sz="4000" dirty="0"/>
              <a:t>:</a:t>
            </a:r>
          </a:p>
          <a:p>
            <a:pPr lvl="0"/>
            <a:r>
              <a:rPr lang="pt-BR" sz="4000" dirty="0"/>
              <a:t>harmonização dos sistemas de ensino superior; 
cooperação entre universidades; 
reconhecimento mútuo das qualificações; 
aumento da mobilidade de estudantes e funcionários; 
Garantia de qualidade regional. </a:t>
            </a:r>
          </a:p>
          <a:p>
            <a:pPr lvl="0"/>
            <a:endParaRPr lang="pt-BR" sz="4000" dirty="0"/>
          </a:p>
          <a:p>
            <a:pPr marL="0" lvl="0" indent="0">
              <a:buNone/>
            </a:pPr>
            <a:r>
              <a:rPr lang="pt-BR" sz="4000" dirty="0"/>
              <a:t>O Protocolo reconhece o ensino superior como um instrumento de integração regional.</a:t>
            </a:r>
            <a:endParaRPr lang="en-ZM" sz="40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BFA39A3-2406-3FDE-8EAC-14B392EA3F95}"/>
              </a:ext>
            </a:extLst>
          </p:cNvPr>
          <p:cNvCxnSpPr>
            <a:cxnSpLocks/>
          </p:cNvCxnSpPr>
          <p:nvPr/>
        </p:nvCxnSpPr>
        <p:spPr>
          <a:xfrm>
            <a:off x="1020536" y="1447426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991D8576-8AF6-2D49-75FE-BCABF1ABB1CD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75B8AECF-E368-298F-64D2-6B45BA44C1F7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86599F9D-D01B-DCE4-8F59-09234A0157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8499" y="5874583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2998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91685-FB34-FC7C-8F0A-7D78F2CAF2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46A4A36-2D3E-E13D-F616-57F45D905C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554BBFC-6754-8330-8784-5C80C1192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200" y="453260"/>
            <a:ext cx="7886700" cy="994172"/>
          </a:xfrm>
        </p:spPr>
        <p:txBody>
          <a:bodyPr>
            <a:normAutofit/>
          </a:bodyPr>
          <a:lstStyle/>
          <a:p>
            <a:r>
              <a:rPr lang="en-GB" sz="2800" b="1" dirty="0" err="1">
                <a:solidFill>
                  <a:srgbClr val="7CB551"/>
                </a:solidFill>
                <a:latin typeface="Century Gothic" panose="020B0502020202020204" pitchFamily="34" charset="0"/>
              </a:rPr>
              <a:t>Contexto</a:t>
            </a:r>
            <a:r>
              <a:rPr lang="en-GB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 de Política - 2</a:t>
            </a: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5FF1A2-A79B-1D8B-1405-F100CFEE11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600363"/>
            <a:ext cx="7886700" cy="4553315"/>
          </a:xfrm>
        </p:spPr>
        <p:txBody>
          <a:bodyPr>
            <a:normAutofit fontScale="47500" lnSpcReduction="20000"/>
          </a:bodyPr>
          <a:lstStyle/>
          <a:p>
            <a:pPr>
              <a:buFont typeface="+mj-lt"/>
              <a:buAutoNum type="arabicPeriod"/>
            </a:pPr>
            <a:endParaRPr lang="en-US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n-ZM" sz="4200" dirty="0"/>
          </a:p>
          <a:p>
            <a:pPr marL="0" indent="0">
              <a:buNone/>
            </a:pPr>
            <a:endParaRPr lang="en-ZM" sz="4200" dirty="0"/>
          </a:p>
          <a:p>
            <a:pPr marL="0" indent="0">
              <a:buNone/>
            </a:pPr>
            <a:r>
              <a:rPr lang="pt-BR" sz="4200" b="1" dirty="0"/>
              <a:t>Quadro Africano de Qualificações Continentais (ACQF)</a:t>
            </a:r>
          </a:p>
          <a:p>
            <a:pPr marL="0" indent="0">
              <a:buNone/>
            </a:pPr>
            <a:r>
              <a:rPr lang="pt-BR" sz="4200" dirty="0"/>
              <a:t>O ACQF fornece um quadro de referência continental concebido para:</a:t>
            </a:r>
          </a:p>
          <a:p>
            <a:pPr marL="0" indent="0">
              <a:buNone/>
            </a:pPr>
            <a:endParaRPr lang="en-ZM" sz="4200" dirty="0"/>
          </a:p>
          <a:p>
            <a:pPr lvl="0"/>
            <a:r>
              <a:rPr lang="pt-BR" sz="4200" dirty="0"/>
              <a:t>compare qualificações nacionais; 
melhorar a transparência; 
facilitar o reconhecimento; 
apoiar a mobilidade laboral; 
Fortalecer a aprendizagem ao longo da vida.</a:t>
            </a:r>
            <a:r>
              <a:rPr lang="en-ZM" sz="4200" dirty="0"/>
              <a:t> </a:t>
            </a:r>
            <a:endParaRPr lang="es-ES" sz="4200" dirty="0"/>
          </a:p>
          <a:p>
            <a:pPr lvl="0"/>
            <a:endParaRPr lang="en-ZM" sz="4200" dirty="0"/>
          </a:p>
          <a:p>
            <a:pPr marL="0" indent="0">
              <a:buNone/>
            </a:pPr>
            <a:r>
              <a:rPr lang="pt-BR" sz="4200" dirty="0"/>
              <a:t>Embora a implementação continue a ser voluntária, fornece um quadro importante para o alinhamento regional.</a:t>
            </a:r>
            <a:endParaRPr lang="en-ZM" sz="42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5A86A1B-882A-249C-E133-75C1ED59CC13}"/>
              </a:ext>
            </a:extLst>
          </p:cNvPr>
          <p:cNvCxnSpPr>
            <a:cxnSpLocks/>
          </p:cNvCxnSpPr>
          <p:nvPr/>
        </p:nvCxnSpPr>
        <p:spPr>
          <a:xfrm>
            <a:off x="1020536" y="1447426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78106976-0576-103C-2259-F9F31C576AE1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C1CFAE6A-A406-814B-AD6D-EFAC5F027543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535644AB-CCE4-CA50-427E-8F421935A9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8499" y="5874583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0548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EBC8A-BDEA-7C42-B928-BF4AC4F6D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1057B9A-76A0-0821-308A-47EB460337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F1B0F9D-B062-711B-CEA7-81D0325DA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200" y="453260"/>
            <a:ext cx="7886700" cy="994172"/>
          </a:xfrm>
        </p:spPr>
        <p:txBody>
          <a:bodyPr>
            <a:normAutofit/>
          </a:bodyPr>
          <a:lstStyle/>
          <a:p>
            <a:r>
              <a:rPr lang="en-GB" sz="2800" b="1" dirty="0" err="1">
                <a:solidFill>
                  <a:srgbClr val="7CB551"/>
                </a:solidFill>
                <a:latin typeface="Century Gothic" panose="020B0502020202020204" pitchFamily="34" charset="0"/>
              </a:rPr>
              <a:t>Contexto</a:t>
            </a:r>
            <a:r>
              <a:rPr lang="en-GB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 de Política - 3</a:t>
            </a: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48683-580B-8839-5591-6279B19BA5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600363"/>
            <a:ext cx="7886700" cy="4553315"/>
          </a:xfrm>
        </p:spPr>
        <p:txBody>
          <a:bodyPr>
            <a:normAutofit fontScale="40000" lnSpcReduction="20000"/>
          </a:bodyPr>
          <a:lstStyle/>
          <a:p>
            <a:pPr>
              <a:buFont typeface="+mj-lt"/>
              <a:buAutoNum type="arabicPeriod"/>
            </a:pPr>
            <a:endParaRPr lang="en-US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n-ZM" sz="4200" dirty="0"/>
          </a:p>
          <a:p>
            <a:pPr marL="0" indent="0">
              <a:buNone/>
            </a:pPr>
            <a:endParaRPr lang="en-ZM" sz="4200" dirty="0"/>
          </a:p>
          <a:p>
            <a:pPr marL="0" indent="0">
              <a:buNone/>
            </a:pPr>
            <a:r>
              <a:rPr lang="pt-BR" sz="4400" b="1" dirty="0"/>
              <a:t>Estratégia Continental de Educação para África (CESA 2026–2035)</a:t>
            </a:r>
          </a:p>
          <a:p>
            <a:pPr marL="0" indent="0">
              <a:buNone/>
            </a:pPr>
            <a:endParaRPr lang="en-ZM" sz="4400" dirty="0"/>
          </a:p>
          <a:p>
            <a:pPr marL="0" indent="0">
              <a:buNone/>
            </a:pPr>
            <a:r>
              <a:rPr lang="pt-BR" sz="4400" dirty="0"/>
              <a:t>A CESA identifica o ensino superior como um catalisador para:</a:t>
            </a:r>
          </a:p>
          <a:p>
            <a:pPr marL="0" indent="0">
              <a:buNone/>
            </a:pPr>
            <a:endParaRPr lang="en-ZM" sz="4400" dirty="0"/>
          </a:p>
          <a:p>
            <a:pPr lvl="0"/>
            <a:r>
              <a:rPr lang="pt-BR" sz="4400" dirty="0"/>
              <a:t>inovação; 
industrialização; 
transformação digital; 
excelência em investigação; 
mobilidade; 
empreendedorismo.</a:t>
            </a:r>
          </a:p>
          <a:p>
            <a:pPr lvl="0"/>
            <a:endParaRPr lang="en-ZM" sz="4400" dirty="0"/>
          </a:p>
          <a:p>
            <a:pPr marL="0" indent="0">
              <a:buNone/>
            </a:pPr>
            <a:r>
              <a:rPr lang="pt-BR" sz="4400" dirty="0"/>
              <a:t>A mobilidade estudantil é explicitamente reconhecida como um motor da integração continental.</a:t>
            </a:r>
            <a:endParaRPr lang="en-ZM" sz="44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5495245-1579-88FE-5915-CA246A250419}"/>
              </a:ext>
            </a:extLst>
          </p:cNvPr>
          <p:cNvCxnSpPr>
            <a:cxnSpLocks/>
          </p:cNvCxnSpPr>
          <p:nvPr/>
        </p:nvCxnSpPr>
        <p:spPr>
          <a:xfrm>
            <a:off x="1020536" y="1447426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7B6CB5DB-8528-69D9-A2AB-DF20A304D944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E3DF66D3-86E1-1486-03BD-1DACC1A76279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4F03284E-614C-1C3D-C6FC-ECD0317BEB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8499" y="5874583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9889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FFA03E-3D37-51EC-2DE5-0AF144F6E0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C1B2920-649B-F767-556D-4DC807C0B6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78BA90-2D61-D6CA-E638-B8C5C2B93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200" y="453260"/>
            <a:ext cx="7886700" cy="994172"/>
          </a:xfrm>
        </p:spPr>
        <p:txBody>
          <a:bodyPr>
            <a:normAutofit/>
          </a:bodyPr>
          <a:lstStyle/>
          <a:p>
            <a:r>
              <a:rPr lang="en-GB" sz="2800" b="1" dirty="0" err="1">
                <a:solidFill>
                  <a:srgbClr val="7CB551"/>
                </a:solidFill>
                <a:latin typeface="Century Gothic" panose="020B0502020202020204" pitchFamily="34" charset="0"/>
              </a:rPr>
              <a:t>Contexto</a:t>
            </a:r>
            <a:r>
              <a:rPr lang="en-GB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 de Política -4</a:t>
            </a: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FA01D0-4695-37FD-87DD-380AF5CC5E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600363"/>
            <a:ext cx="7886700" cy="4553315"/>
          </a:xfrm>
        </p:spPr>
        <p:txBody>
          <a:bodyPr>
            <a:normAutofit fontScale="47500" lnSpcReduction="20000"/>
          </a:bodyPr>
          <a:lstStyle/>
          <a:p>
            <a:pPr>
              <a:buFont typeface="+mj-lt"/>
              <a:buAutoNum type="arabicPeriod"/>
            </a:pPr>
            <a:endParaRPr lang="en-US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n-ZM" sz="4200" dirty="0"/>
          </a:p>
          <a:p>
            <a:pPr marL="0" indent="0">
              <a:buNone/>
            </a:pPr>
            <a:endParaRPr lang="en-ZM" sz="4200" dirty="0"/>
          </a:p>
          <a:p>
            <a:pPr marL="0" indent="0">
              <a:buNone/>
            </a:pPr>
            <a:r>
              <a:rPr lang="pt-BR" sz="4400" b="1" dirty="0"/>
              <a:t>Convenção Global de Reconhecimento da UNESCO</a:t>
            </a:r>
          </a:p>
          <a:p>
            <a:pPr marL="0" indent="0">
              <a:buNone/>
            </a:pPr>
            <a:r>
              <a:rPr lang="pt-BR" sz="4400" dirty="0"/>
              <a:t>A Convenção Global da UNESCO promove:</a:t>
            </a:r>
          </a:p>
          <a:p>
            <a:pPr marL="0" indent="0">
              <a:buNone/>
            </a:pPr>
            <a:endParaRPr lang="en-ZM" sz="4400" dirty="0"/>
          </a:p>
          <a:p>
            <a:pPr lvl="0"/>
            <a:r>
              <a:rPr lang="pt-BR" sz="4400" dirty="0"/>
              <a:t>reconhecimento de qualificações; 
avaliação justa; 
mobilidade internacional; 
Garantia de qualidade.</a:t>
            </a:r>
          </a:p>
          <a:p>
            <a:pPr lvl="0"/>
            <a:endParaRPr lang="en-ZM" sz="4400" dirty="0"/>
          </a:p>
          <a:p>
            <a:pPr marL="0" indent="0">
              <a:buNone/>
            </a:pPr>
            <a:r>
              <a:rPr lang="pt-BR" sz="4400" dirty="0"/>
              <a:t>Muitos países africanos estão a alinhar a legislação nacional em conformidade.</a:t>
            </a:r>
            <a:endParaRPr lang="en-ZM" sz="44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BED5D50-C707-B3DA-0376-65A835E92846}"/>
              </a:ext>
            </a:extLst>
          </p:cNvPr>
          <p:cNvCxnSpPr>
            <a:cxnSpLocks/>
          </p:cNvCxnSpPr>
          <p:nvPr/>
        </p:nvCxnSpPr>
        <p:spPr>
          <a:xfrm>
            <a:off x="1020536" y="1447426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EF04E6FF-3166-F32C-B3BE-0EE9C36DC733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04CB6D01-47B9-5631-24AB-B2418A87F7C4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486742DB-7614-A6F9-9A82-3211009342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8499" y="5874583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4521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CA9AF-3862-94EE-CC51-8690A9A833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65333BB-298A-8896-6601-CFDB7E96A9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2F14B63-7E3F-6362-C2C7-E211BE454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200" y="207228"/>
            <a:ext cx="7886700" cy="994172"/>
          </a:xfrm>
        </p:spPr>
        <p:txBody>
          <a:bodyPr>
            <a:normAutofit/>
          </a:bodyPr>
          <a:lstStyle/>
          <a:p>
            <a:r>
              <a:rPr lang="pt-BR" sz="2800" b="1" dirty="0" err="1">
                <a:solidFill>
                  <a:srgbClr val="7CB551"/>
                </a:solidFill>
                <a:latin typeface="Century Gothic" panose="020B0502020202020204" pitchFamily="34" charset="0"/>
              </a:rPr>
              <a:t>Situaçao</a:t>
            </a:r>
            <a:r>
              <a:rPr lang="pt-BR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 atual na SADC</a:t>
            </a: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88ED51-0061-8CDB-853D-7F4100E21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354336"/>
            <a:ext cx="7886700" cy="495227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ZM" sz="1600" dirty="0"/>
          </a:p>
          <a:p>
            <a:pPr marL="0" indent="0">
              <a:buNone/>
            </a:pPr>
            <a:r>
              <a:rPr lang="en-GB" sz="1600" b="1" dirty="0"/>
              <a:t>Quadros </a:t>
            </a:r>
            <a:r>
              <a:rPr lang="en-GB" sz="1600" b="1" dirty="0" err="1"/>
              <a:t>Nacionais</a:t>
            </a:r>
            <a:r>
              <a:rPr lang="en-GB" sz="1600" b="1" dirty="0"/>
              <a:t> de </a:t>
            </a:r>
            <a:r>
              <a:rPr lang="en-GB" sz="1600" b="1" dirty="0" err="1"/>
              <a:t>Qualificações</a:t>
            </a:r>
            <a:endParaRPr lang="en-GB" sz="1600" dirty="0"/>
          </a:p>
          <a:p>
            <a:pPr marL="0" indent="0">
              <a:buNone/>
            </a:pPr>
            <a:r>
              <a:rPr lang="pt-BR" sz="1600" dirty="0"/>
              <a:t>Vários países da SADC possuem atualmente Quadros Nacionais de Qualificações funcionais, incluindo</a:t>
            </a:r>
            <a:r>
              <a:rPr lang="en-GB" sz="1600" dirty="0"/>
              <a:t>:</a:t>
            </a:r>
          </a:p>
          <a:p>
            <a:pPr marL="0" indent="0">
              <a:buNone/>
            </a:pPr>
            <a:endParaRPr lang="en-GB" sz="1600" dirty="0"/>
          </a:p>
          <a:p>
            <a:pPr lvl="0"/>
            <a:r>
              <a:rPr lang="pt-BR" sz="1600" dirty="0"/>
              <a:t>África do Sul 
Botswana 
Namíbia 
Maurícias 
Zâmbia 
Zimbabué</a:t>
            </a:r>
            <a:r>
              <a:rPr lang="en-GB" sz="1600" dirty="0"/>
              <a:t> </a:t>
            </a:r>
          </a:p>
          <a:p>
            <a:pPr lvl="0"/>
            <a:endParaRPr lang="en-GB" sz="1600" dirty="0"/>
          </a:p>
          <a:p>
            <a:pPr marL="0" indent="0">
              <a:buNone/>
            </a:pPr>
            <a:r>
              <a:rPr lang="pt-BR" sz="1600" dirty="0"/>
              <a:t>Outros permanecem em várias fases de desenvolvimento.
A existência dos </a:t>
            </a:r>
            <a:r>
              <a:rPr lang="pt-BR" sz="1600" dirty="0" err="1"/>
              <a:t>NQFs</a:t>
            </a:r>
            <a:r>
              <a:rPr lang="pt-BR" sz="1600" dirty="0"/>
              <a:t> fornece uma base importante para a harmonização regional</a:t>
            </a:r>
            <a:r>
              <a:rPr lang="en-GB" sz="1600" dirty="0"/>
              <a:t>.</a:t>
            </a:r>
          </a:p>
          <a:p>
            <a:pPr marL="0" indent="0">
              <a:buNone/>
            </a:pPr>
            <a:endParaRPr lang="en-GB" sz="1600" dirty="0"/>
          </a:p>
          <a:p>
            <a:pPr>
              <a:defRPr sz="2200"/>
            </a:pPr>
            <a:r>
              <a:rPr lang="pt-BR" sz="1600" dirty="0"/>
              <a:t>As agências de garantia de qualidade colaboram cada vez mais.
A transferência de créditos mantém-se maioritariamente bilateral</a:t>
            </a:r>
            <a:r>
              <a:rPr lang="en-GB" sz="1600" dirty="0"/>
              <a:t>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B783683-FDDA-9372-4596-C75A453A1B3F}"/>
              </a:ext>
            </a:extLst>
          </p:cNvPr>
          <p:cNvCxnSpPr>
            <a:cxnSpLocks/>
          </p:cNvCxnSpPr>
          <p:nvPr/>
        </p:nvCxnSpPr>
        <p:spPr>
          <a:xfrm>
            <a:off x="1020536" y="1201400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320189D3-3550-C1CE-4B24-BB6F762F4BE9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D23472F3-08BE-CB9D-D229-427F114C3C5A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2BE1EA55-DF2A-DED4-D2A5-E872FAD5F0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8499" y="5874583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084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2127</Words>
  <Application>Microsoft Office PowerPoint</Application>
  <PresentationFormat>Presentación en pantalla (4:3)</PresentationFormat>
  <Paragraphs>225</Paragraphs>
  <Slides>28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5" baseType="lpstr">
      <vt:lpstr>Aptos</vt:lpstr>
      <vt:lpstr>Arial</vt:lpstr>
      <vt:lpstr>Calibri</vt:lpstr>
      <vt:lpstr>Century Gothic</vt:lpstr>
      <vt:lpstr>Montserrat</vt:lpstr>
      <vt:lpstr>Trebuchet MS</vt:lpstr>
      <vt:lpstr>Office Theme</vt:lpstr>
      <vt:lpstr>Sistema Regional de Transferência de Créditos na SADC  Tendências de Mobilidade e Esquemas Regionais de Mobilidade  Stephen Simukanga Diretor Executivo da SARUA  ACTS MÓDULO 2 14 Julho 2026          </vt:lpstr>
      <vt:lpstr>Introdução </vt:lpstr>
      <vt:lpstr>Introdução </vt:lpstr>
      <vt:lpstr>Porquê um Sistema Regional de Transferência de Créditos?</vt:lpstr>
      <vt:lpstr>Contexto de Política -1</vt:lpstr>
      <vt:lpstr>Contexto de Política - 2</vt:lpstr>
      <vt:lpstr>Contexto de Política - 3</vt:lpstr>
      <vt:lpstr>Contexto de Política -4</vt:lpstr>
      <vt:lpstr>Situaçao atual na SADC</vt:lpstr>
      <vt:lpstr>Garantia de Qualidade</vt:lpstr>
      <vt:lpstr>Sistemas de Crédito</vt:lpstr>
      <vt:lpstr>Reconhecimento das Qualificações</vt:lpstr>
      <vt:lpstr>Progresso para a Transferência Regional de Créditos</vt:lpstr>
      <vt:lpstr>Desafios de Implementação - 1</vt:lpstr>
      <vt:lpstr>Desafios de Implementação - 2</vt:lpstr>
      <vt:lpstr>Desafios de Implementação - 3</vt:lpstr>
      <vt:lpstr>Desafios de Implementação - 4</vt:lpstr>
      <vt:lpstr>Reflexões sobre a Mobilidade Intra-Africana Existente -1</vt:lpstr>
      <vt:lpstr>Reflexões sobre a Mobilidade Intra-Africana Existente -1</vt:lpstr>
      <vt:lpstr>Mobilidade intra-africana comparada com mobilidade global -1</vt:lpstr>
      <vt:lpstr>Mobilidade intra-africana comparada com mobilidade global - 2</vt:lpstr>
      <vt:lpstr>Esquemas de Mobilidade Regional na SADC-1</vt:lpstr>
      <vt:lpstr>Esquemas de Mobilidade Regional na SADC-2</vt:lpstr>
      <vt:lpstr>Esquemas de Mobilidade Regional na SADC-3</vt:lpstr>
      <vt:lpstr>Lições da Europa</vt:lpstr>
      <vt:lpstr>Caminho a seguir para a SADC</vt:lpstr>
      <vt:lpstr>Conclusão</vt:lpstr>
      <vt:lpstr>Conclusão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Marina Larrea</cp:lastModifiedBy>
  <cp:revision>34</cp:revision>
  <dcterms:created xsi:type="dcterms:W3CDTF">2013-01-27T09:14:16Z</dcterms:created>
  <dcterms:modified xsi:type="dcterms:W3CDTF">2026-07-15T10:36:29Z</dcterms:modified>
  <cp:category/>
</cp:coreProperties>
</file>