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sldIdLst>
    <p:sldId id="257" r:id="rId3"/>
    <p:sldId id="938" r:id="rId4"/>
    <p:sldId id="937" r:id="rId5"/>
    <p:sldId id="931" r:id="rId6"/>
    <p:sldId id="896" r:id="rId7"/>
    <p:sldId id="917" r:id="rId8"/>
    <p:sldId id="939" r:id="rId9"/>
    <p:sldId id="865" r:id="rId10"/>
  </p:sldIdLst>
  <p:sldSz cx="12192000" cy="6858000"/>
  <p:notesSz cx="6858000" cy="9144000"/>
  <p:defaultTextStyle>
    <a:defPPr>
      <a:defRPr lang="en-U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561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073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792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44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94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="1"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5DDB0-F56D-4895-84A4-282083BB0E65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400" i="1">
                <a:solidFill>
                  <a:schemeClr val="tx1"/>
                </a:solidFill>
                <a:latin typeface="Harlow Solid Italic" panose="04030604020F02020D02" pitchFamily="82" charset="0"/>
              </a:defRPr>
            </a:lvl1pPr>
          </a:lstStyle>
          <a:p>
            <a:r>
              <a:rPr lang="en-US" sz="1800" dirty="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</a:rPr>
              <a:t>Quality</a:t>
            </a:r>
            <a:r>
              <a:rPr lang="en-US" dirty="0"/>
              <a:t> </a:t>
            </a:r>
            <a:r>
              <a:rPr lang="en-US" sz="1800" dirty="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</a:rPr>
              <a:t>Education</a:t>
            </a:r>
            <a:r>
              <a:rPr lang="en-US" dirty="0">
                <a:latin typeface="Gabriola" panose="04040605051002020D02" pitchFamily="82" charset="0"/>
              </a:rPr>
              <a:t> </a:t>
            </a:r>
            <a:r>
              <a:rPr lang="en-US" sz="1800" dirty="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</a:rPr>
              <a:t>for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681" y="161939"/>
            <a:ext cx="1245307" cy="10974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52" y="51101"/>
            <a:ext cx="1183676" cy="109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55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56881" y="365125"/>
            <a:ext cx="8554127" cy="1325563"/>
          </a:xfrm>
        </p:spPr>
        <p:txBody>
          <a:bodyPr>
            <a:normAutofit/>
          </a:bodyPr>
          <a:lstStyle>
            <a:lvl1pPr>
              <a:defRPr sz="4400" b="1">
                <a:latin typeface="Gabriola"/>
                <a:cs typeface="Gabriol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6424"/>
            <a:ext cx="10515600" cy="4351338"/>
          </a:xfrm>
          <a:blipFill dpi="0" rotWithShape="1">
            <a:blip r:embed="rId3">
              <a:alphaModFix amt="4000"/>
            </a:blip>
            <a:srcRect/>
            <a:tile tx="0" ty="0" sx="100000" sy="100000" flip="none" algn="tl"/>
          </a:blipFill>
          <a:ln>
            <a:noFill/>
          </a:ln>
        </p:spPr>
        <p:txBody>
          <a:bodyPr/>
          <a:lstStyle>
            <a:lvl1pPr marL="228600" indent="-228600">
              <a:buFont typeface="Wingdings" panose="05000000000000000000" pitchFamily="2" charset="2"/>
              <a:buChar char="Ø"/>
              <a:defRPr>
                <a:latin typeface="Bookman Old Style" panose="020506040505050202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Bookman Old Style" panose="02050604050505020204" pitchFamily="18" charset="0"/>
              </a:defRPr>
            </a:lvl2pPr>
            <a:lvl3pPr>
              <a:defRPr i="1">
                <a:latin typeface="Bookman Old Style" panose="02050604050505020204" pitchFamily="18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8982" y="6094401"/>
            <a:ext cx="2743200" cy="365125"/>
          </a:xfrm>
        </p:spPr>
        <p:txBody>
          <a:bodyPr/>
          <a:lstStyle/>
          <a:p>
            <a:fld id="{DDBBBD04-1848-43AA-BF3A-8801F23264E0}" type="datetime2">
              <a:rPr lang="en-US" smtClean="0"/>
              <a:t>Tuesday, September 15,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104850"/>
            <a:ext cx="4114800" cy="365125"/>
          </a:xfrm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Quality Education for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599" y="6094401"/>
            <a:ext cx="2743200" cy="365125"/>
          </a:xfrm>
        </p:spPr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583988"/>
            <a:ext cx="10515600" cy="2852737"/>
          </a:xfrm>
        </p:spPr>
        <p:txBody>
          <a:bodyPr anchor="b">
            <a:normAutofit/>
          </a:bodyPr>
          <a:lstStyle>
            <a:lvl1pPr>
              <a:defRPr sz="6600" b="0"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4888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C29D-2A49-4229-96E1-B8FFF046C983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Quality Education for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39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FF365-3A6A-4CD7-8657-4FA82C48EADC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Quality Education for Development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7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22400" y="157019"/>
            <a:ext cx="9310255" cy="1006764"/>
          </a:xfrm>
        </p:spPr>
        <p:txBody>
          <a:bodyPr/>
          <a:lstStyle>
            <a:lvl1pPr>
              <a:defRPr b="1"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6693" y="1625747"/>
            <a:ext cx="45751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6693" y="2449659"/>
            <a:ext cx="45751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36493" y="162574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36493" y="2449659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86693" y="6208572"/>
            <a:ext cx="2743200" cy="365125"/>
          </a:xfrm>
        </p:spPr>
        <p:txBody>
          <a:bodyPr/>
          <a:lstStyle>
            <a:lvl1pPr>
              <a:defRPr lang="en-US" sz="1800" kern="1200" smtClean="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  <a:ea typeface="+mn-ea"/>
                <a:cs typeface="+mn-cs"/>
              </a:defRPr>
            </a:lvl1pPr>
          </a:lstStyle>
          <a:p>
            <a:fld id="{E13DBCDB-8214-4CFD-A3C6-FEF02BCCBB4A}" type="datetime2">
              <a:rPr lang="en-US" smtClean="0"/>
              <a:pPr/>
              <a:t>Tuesday, September 15, 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24220" y="6208572"/>
            <a:ext cx="3001818" cy="365125"/>
          </a:xfrm>
        </p:spPr>
        <p:txBody>
          <a:bodyPr/>
          <a:lstStyle>
            <a:lvl1pPr>
              <a:defRPr sz="1800">
                <a:latin typeface="Gabriola" panose="04040605051002020D02" pitchFamily="82" charset="0"/>
              </a:defRPr>
            </a:lvl1pPr>
          </a:lstStyle>
          <a:p>
            <a:r>
              <a:rPr lang="en-US"/>
              <a:t>Quality Education for Development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6481" y="6208572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38B87B96-A069-468B-B765-A8B3278B5A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3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  <a:ea typeface="+mn-ea"/>
                <a:cs typeface="+mn-cs"/>
              </a:defRPr>
            </a:lvl1pPr>
          </a:lstStyle>
          <a:p>
            <a:fld id="{26C9C1D8-A615-402C-8876-AF99A05C9BBE}" type="datetime2">
              <a:rPr lang="en-US" smtClean="0"/>
              <a:pPr/>
              <a:t>Tuesday, September 15, 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Quality Education for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18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B9122-0884-4C44-A818-2333E8C409D7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Quality Education for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54544"/>
            <a:ext cx="3932237" cy="9028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54544"/>
            <a:ext cx="6172200" cy="47065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8CD7-DF0A-41B1-8AF7-80703B85617E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Quaility Education for Developement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59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73018"/>
            <a:ext cx="3932237" cy="88438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173018"/>
            <a:ext cx="6172200" cy="46880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C4070-9E52-47B8-B979-7677EC428460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Quaility Education for Developement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79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4A119-34FA-425B-B58A-E65C0F2DAF90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Quaility Education for Developement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29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00D7B-37AD-4A5D-91FD-333D7DAF8BF9}" type="datetime2">
              <a:rPr lang="en-US" smtClean="0"/>
              <a:t>Tuesday, September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Quality Education for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2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69245" y="1715617"/>
            <a:ext cx="8422754" cy="51423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675422"/>
            <a:ext cx="9426575" cy="5182870"/>
          </a:xfrm>
          <a:custGeom>
            <a:avLst/>
            <a:gdLst/>
            <a:ahLst/>
            <a:cxnLst/>
            <a:rect l="l" t="t" r="r" b="b"/>
            <a:pathLst>
              <a:path w="9426575" h="5182870">
                <a:moveTo>
                  <a:pt x="0" y="0"/>
                </a:moveTo>
                <a:lnTo>
                  <a:pt x="0" y="5182577"/>
                </a:lnTo>
                <a:lnTo>
                  <a:pt x="4034545" y="5182577"/>
                </a:lnTo>
                <a:lnTo>
                  <a:pt x="9426422" y="401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681405"/>
            <a:ext cx="9426575" cy="5177155"/>
          </a:xfrm>
          <a:custGeom>
            <a:avLst/>
            <a:gdLst/>
            <a:ahLst/>
            <a:cxnLst/>
            <a:rect l="l" t="t" r="r" b="b"/>
            <a:pathLst>
              <a:path w="9426575" h="5177155">
                <a:moveTo>
                  <a:pt x="0" y="0"/>
                </a:moveTo>
                <a:lnTo>
                  <a:pt x="0" y="5176594"/>
                </a:lnTo>
                <a:lnTo>
                  <a:pt x="918114" y="5176594"/>
                </a:lnTo>
                <a:lnTo>
                  <a:pt x="9426422" y="342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359408"/>
            <a:ext cx="6943331" cy="49179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5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9343" y="242981"/>
            <a:ext cx="9351117" cy="90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8982" y="1345336"/>
            <a:ext cx="1049481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82" y="61069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kern="1200" smtClean="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  <a:ea typeface="+mn-ea"/>
                <a:cs typeface="+mn-cs"/>
              </a:defRPr>
            </a:lvl1pPr>
          </a:lstStyle>
          <a:p>
            <a:fld id="{1FB161BC-5C51-49F3-9B83-ACCECCE46F83}" type="datetime2">
              <a:rPr lang="en-US" smtClean="0"/>
              <a:pPr/>
              <a:t>Tuesday, September 15,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6945" y="61069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  <a:latin typeface="Gabriola" panose="04040605051002020D02" pitchFamily="82" charset="0"/>
              </a:defRPr>
            </a:lvl1pPr>
          </a:lstStyle>
          <a:p>
            <a:r>
              <a:rPr lang="en-US" dirty="0"/>
              <a:t>Quality Education for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9" y="61069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87B96-A069-468B-B765-A8B3278B5A4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681" y="161939"/>
            <a:ext cx="1245307" cy="10974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52" y="51101"/>
            <a:ext cx="1183676" cy="109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9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Gabriola" panose="04040605051002020D02" pitchFamily="8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1" y="103445"/>
            <a:ext cx="12994641" cy="6996491"/>
            <a:chOff x="1049426" y="-138491"/>
            <a:chExt cx="11142827" cy="6996491"/>
          </a:xfrm>
        </p:grpSpPr>
        <p:sp>
          <p:nvSpPr>
            <p:cNvPr id="4" name="object 4"/>
            <p:cNvSpPr/>
            <p:nvPr/>
          </p:nvSpPr>
          <p:spPr>
            <a:xfrm>
              <a:off x="9215373" y="6654800"/>
              <a:ext cx="2976880" cy="203200"/>
            </a:xfrm>
            <a:custGeom>
              <a:avLst/>
              <a:gdLst/>
              <a:ahLst/>
              <a:cxnLst/>
              <a:rect l="l" t="t" r="r" b="b"/>
              <a:pathLst>
                <a:path w="2976879" h="203200">
                  <a:moveTo>
                    <a:pt x="0" y="203200"/>
                  </a:moveTo>
                  <a:lnTo>
                    <a:pt x="2976625" y="203200"/>
                  </a:lnTo>
                  <a:lnTo>
                    <a:pt x="2976625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6956031" y="6654800"/>
              <a:ext cx="2259965" cy="203200"/>
            </a:xfrm>
            <a:custGeom>
              <a:avLst/>
              <a:gdLst/>
              <a:ahLst/>
              <a:cxnLst/>
              <a:rect l="l" t="t" r="r" b="b"/>
              <a:pathLst>
                <a:path w="2259965" h="203200">
                  <a:moveTo>
                    <a:pt x="2259342" y="0"/>
                  </a:moveTo>
                  <a:lnTo>
                    <a:pt x="0" y="0"/>
                  </a:lnTo>
                  <a:lnTo>
                    <a:pt x="0" y="203200"/>
                  </a:lnTo>
                  <a:lnTo>
                    <a:pt x="2259342" y="203200"/>
                  </a:lnTo>
                  <a:lnTo>
                    <a:pt x="2259342" y="0"/>
                  </a:lnTo>
                  <a:close/>
                </a:path>
              </a:pathLst>
            </a:custGeom>
            <a:solidFill>
              <a:srgbClr val="FAEF1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49426" y="-115002"/>
              <a:ext cx="1197781" cy="111134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414977" y="-138491"/>
              <a:ext cx="1125362" cy="11036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C150DEA-22A1-3250-DA0F-67EFCD3ED9AE}"/>
              </a:ext>
            </a:extLst>
          </p:cNvPr>
          <p:cNvSpPr txBox="1"/>
          <p:nvPr/>
        </p:nvSpPr>
        <p:spPr>
          <a:xfrm>
            <a:off x="1229361" y="1022489"/>
            <a:ext cx="103632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RECOGNITION OF QUALIFICATIONS IN PRACTICE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anose="020B0A040201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masis MT Pro Medium" panose="020B060402020202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masis MT Pro Medium" panose="020B060402020202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masis MT Pro Medium" panose="020B060402020202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Dr. Robert Ayine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Inter-University Council for East Africa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anose="020B0A040201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15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September 2026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763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3755B-5D4A-09C3-0068-35564E4E6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Introduction….</a:t>
            </a:r>
            <a:endParaRPr lang="en-U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5C15C-7FD3-11A7-26DA-EE1FD6324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Recognition of qualifications is very central in global policy discussions in the field of education and training.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Contemporary realities have emerged in recognition of qualifications: a) The recognition of professional qualifications for progression and work b) Recognition by professional bodies for practice c) RPL (Waivers, Exemptions) and credit systems d) micro-credentials and certifications</a:t>
            </a:r>
            <a:endParaRPr lang="en-U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C3583-C122-0C81-D9CE-422BFFD51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BBD04-1848-43AA-BF3A-8801F23264E0}" type="datetime2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Tuesday, September 15, 2026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086F-86CA-359B-6971-EFD454D1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Quality Education for Development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920A4-5E73-7542-721A-10CBC41F6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B87B96-A069-468B-B765-A8B3278B5A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130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B09EC-168D-F7D1-F276-3FDE65E1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</a:t>
            </a:r>
            <a:r>
              <a:rPr lang="en-US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</a:t>
            </a:r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en-U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3641C-91F9-F9A0-5C48-472507ED3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Declaration is expected to facilitate comparability, compatibility &amp; mutual recognition of HE &amp; training system in EAC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will help enable free movement of skills,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labour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people and services as envisioned under Article 11 of EAC Common Market Protocol which came into force in 2010.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Recognition is a formal acknowledgement by competent authority of the value of the qualification. For a qualification especially foreign to be recognized, it goes through the equating/interpretation/weighting process</a:t>
            </a:r>
            <a:endParaRPr lang="en-U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CF450-0F74-8466-8340-3BEF2D1C8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BBD04-1848-43AA-BF3A-8801F23264E0}" type="datetime2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Tuesday, September 15, 2026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C16B4-B756-4D93-9FC6-DF01DCE9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Quality Education for Development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C92D0-8174-4C0C-991B-086F9AB3A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B87B96-A069-468B-B765-A8B3278B5A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60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3923D-2251-6087-4420-816C86662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720" y="1584960"/>
            <a:ext cx="10962640" cy="5013960"/>
          </a:xfrm>
        </p:spPr>
        <p:txBody>
          <a:bodyPr>
            <a:normAutofit/>
          </a:bodyPr>
          <a:lstStyle/>
          <a:p>
            <a:pPr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need to establish systems to support mutual recognition of qualifications in Africa is a long-standing agenda. Why??</a:t>
            </a:r>
          </a:p>
          <a:p>
            <a:pPr lvl="1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Education, skills, and qualifications are at the heart of the African Renaissance. </a:t>
            </a:r>
          </a:p>
          <a:p>
            <a:pPr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1981, UNESCO adopted the Arusha Convention on Recognition of Qualifications in Higher Education in Africa. Also The Addis Ababa Convention is now in place.</a:t>
            </a:r>
          </a:p>
          <a:p>
            <a:pPr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1990s, similar efforts in developing qualifications frameworks in Europe and Asia can be tranced.</a:t>
            </a:r>
          </a:p>
          <a:p>
            <a:pPr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African Continental Qualifications Framework (ACQF, 2022) has now been developed as a vital policy initiative to achieve continental harmonization of education in Africa.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84B9FEA-8A43-59DD-A20D-0FE21F911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1440" y="259080"/>
            <a:ext cx="9682480" cy="108204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The Context for Qualifications Framework and Harmonization of HE </a:t>
            </a:r>
            <a:endParaRPr lang="en-GB" altLang="en-US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DB6AEF0B-FA4B-6BB1-FEE5-CE09A6C3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0519" y="6365557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Char char="•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FEC782-74E6-449A-A2F6-897D904F0302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54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ABFB0229-AB2B-4F52-9195-0D98E1E9C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1154544"/>
            <a:ext cx="3932237" cy="9028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2700" b="1" kern="1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en-US" sz="2700" b="1" kern="1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 Questions to Discuss</a:t>
            </a:r>
            <a:endParaRPr lang="en-US" altLang="en-US" sz="2700" b="1" kern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0EE2293A-CAF2-401D-9AEB-A34C27708D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3188" y="1154544"/>
            <a:ext cx="6172200" cy="470650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the purpose of a recognition of qualifications?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flexible/adaptive are we to new realities in the recognition of qualifications?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the barriers to access to education occasioned by recognition of qualifications challenges?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should we do as actors to resolve the challenges?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defRPr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 we deal with rigidity in recognition of Qualifications 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72DA56F7-E8C0-74FF-A74C-974B7287666B}"/>
              </a:ext>
            </a:extLst>
          </p:cNvPr>
          <p:cNvSpPr txBox="1">
            <a:spLocks/>
          </p:cNvSpPr>
          <p:nvPr/>
        </p:nvSpPr>
        <p:spPr>
          <a:xfrm>
            <a:off x="839788" y="2057400"/>
            <a:ext cx="3932237" cy="38115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defPPr>
              <a:defRPr lang="en-UG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sz="3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5000"/>
              <a:buChar char="•"/>
              <a:defRPr sz="26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3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00" name="Date Placeholder 4">
            <a:extLst>
              <a:ext uri="{FF2B5EF4-FFF2-40B4-BE49-F238E27FC236}">
                <a16:creationId xmlns:a16="http://schemas.microsoft.com/office/drawing/2014/main" id="{98D9E178-3472-F083-8F0D-FE98864924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8982" y="6106976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8E08CD7-DF0A-41B1-8AF7-80703B85617E}" type="datetime2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Tuesday, September 15, 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8202" name="Footer Placeholder 5">
            <a:extLst>
              <a:ext uri="{FF2B5EF4-FFF2-40B4-BE49-F238E27FC236}">
                <a16:creationId xmlns:a16="http://schemas.microsoft.com/office/drawing/2014/main" id="{8BFD1FC5-755F-3AF8-B5D2-D110B511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6945" y="6106976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Quaility Education for Developement</a:t>
            </a:r>
          </a:p>
        </p:txBody>
      </p:sp>
      <p:sp>
        <p:nvSpPr>
          <p:cNvPr id="8204" name="Slide Number Placeholder 6">
            <a:extLst>
              <a:ext uri="{FF2B5EF4-FFF2-40B4-BE49-F238E27FC236}">
                <a16:creationId xmlns:a16="http://schemas.microsoft.com/office/drawing/2014/main" id="{EA92F482-A7C7-0F5F-490E-0069C017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0697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8B87B96-A069-468B-B765-A8B3278B5A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11159A36-D1E9-4786-AC3A-C6A1D336E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8836" y="307034"/>
            <a:ext cx="8188325" cy="719126"/>
          </a:xfrm>
        </p:spPr>
        <p:txBody>
          <a:bodyPr>
            <a:noAutofit/>
          </a:bodyPr>
          <a:lstStyle/>
          <a:p>
            <a:pPr eaLnBrk="1" hangingPunct="1"/>
            <a:b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3. EXPERIENCE SHARING</a:t>
            </a:r>
            <a:b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en-GB" altLang="en-US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1C1C828-6C45-440A-AF41-F656169FA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1" y="1726665"/>
            <a:ext cx="10515597" cy="449072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Duration of study?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Credit requirements/rigor of study</a:t>
            </a:r>
          </a:p>
          <a:p>
            <a:pPr lvl="0"/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Issue of graduation Load?</a:t>
            </a:r>
            <a:endParaRPr lang="en-UG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Position of the qualification within the Qualifications Framework?</a:t>
            </a:r>
          </a:p>
          <a:p>
            <a:pPr lvl="0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 of practice is it admissible in the professional discipline</a:t>
            </a:r>
          </a:p>
          <a:p>
            <a:pPr lvl="0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Entry or exit level of this qualification?</a:t>
            </a:r>
          </a:p>
          <a:p>
            <a:pPr lvl="0"/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or part qualification?</a:t>
            </a:r>
          </a:p>
          <a:p>
            <a:pPr lvl="0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the prior requisite qualification qualifications required?</a:t>
            </a:r>
          </a:p>
          <a:p>
            <a:pPr lvl="0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awarded the qualification?</a:t>
            </a:r>
            <a:endParaRPr lang="en-UG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68F87456-8DE4-B8EE-3728-1474D85A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0519" y="6365557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Char char="•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FEC782-74E6-449A-A2F6-897D904F0302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4F6E491-3FF3-8CCA-D157-BCDD13C6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E6EC0693-4FEE-A9C0-A515-75C076632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8836" y="307034"/>
            <a:ext cx="8188325" cy="719126"/>
          </a:xfrm>
        </p:spPr>
        <p:txBody>
          <a:bodyPr>
            <a:noAutofit/>
          </a:bodyPr>
          <a:lstStyle/>
          <a:p>
            <a:pPr eaLnBrk="1" hangingPunct="1"/>
            <a:b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3. EXPERIENCE SHARING</a:t>
            </a:r>
            <a:br>
              <a:rPr lang="en-US" alt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en-GB" altLang="en-US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BE81CBDC-A8EC-CFA4-F3DC-D59ED11F7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1" y="1726665"/>
            <a:ext cx="10515597" cy="4490720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or part qualification?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the prior requisite qualification qualifications required?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awarded the qualification?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 Vs Academic qualifications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Certifications vs full qualifications (Micro-credentials)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Follow the law, regulations – what does the </a:t>
            </a:r>
            <a:r>
              <a:rPr lang="en-US" sz="24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country’s requirements?</a:t>
            </a:r>
            <a:endParaRPr kumimoji="0" lang="en-UG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05329C52-6770-A2E1-FFF3-E47DBDAF7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0519" y="6365557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Char char="•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FEC782-74E6-449A-A2F6-897D904F0302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05116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58C55-4655-442A-BABF-3A939C58C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4279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defRPr/>
            </a:pPr>
            <a:endParaRPr lang="en-US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ctr">
              <a:buNone/>
              <a:defRPr/>
            </a:pPr>
            <a:r>
              <a:rPr lang="en-US" sz="5400" dirty="0">
                <a:latin typeface="Aharoni" panose="02010803020104030203" pitchFamily="2" charset="-79"/>
                <a:cs typeface="Aharoni" panose="02010803020104030203" pitchFamily="2" charset="-79"/>
              </a:rPr>
              <a:t>THANK YOU!</a:t>
            </a:r>
          </a:p>
          <a:p>
            <a:pPr marL="0" indent="0" algn="ctr">
              <a:buNone/>
              <a:defRPr/>
            </a:pPr>
            <a:endParaRPr 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  <a:defRPr/>
            </a:pPr>
            <a:endParaRPr 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21673A1B-9C98-8BC4-ACDE-F5825DA1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0519" y="6365557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Char char="•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FEC782-74E6-449A-A2F6-897D904F0302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UCEA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mple IUCEA Master Slide [Read-Only]" id="{F601AC77-52BC-4A29-B1CE-0C19DE501535}" vid="{9009E84F-42D7-4181-A078-165F0202CE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494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Aharoni</vt:lpstr>
      <vt:lpstr>Amasis MT Pro Medium</vt:lpstr>
      <vt:lpstr>Arial</vt:lpstr>
      <vt:lpstr>Arial Black</vt:lpstr>
      <vt:lpstr>Bookman Old Style</vt:lpstr>
      <vt:lpstr>Calibri</vt:lpstr>
      <vt:lpstr>Gabriola</vt:lpstr>
      <vt:lpstr>Harlow Solid Italic</vt:lpstr>
      <vt:lpstr>Tahoma</vt:lpstr>
      <vt:lpstr>Times New Roman</vt:lpstr>
      <vt:lpstr>Verdana</vt:lpstr>
      <vt:lpstr>Wingdings</vt:lpstr>
      <vt:lpstr>1_Office Theme</vt:lpstr>
      <vt:lpstr>IUCEA_template</vt:lpstr>
      <vt:lpstr>PowerPoint Presentation</vt:lpstr>
      <vt:lpstr>Introduction….</vt:lpstr>
      <vt:lpstr>Introduction Cont…</vt:lpstr>
      <vt:lpstr>The Context for Qualifications Framework and Harmonization of HE </vt:lpstr>
      <vt:lpstr>3. Important Questions to Discuss</vt:lpstr>
      <vt:lpstr> 3. EXPERIENCE SHARING </vt:lpstr>
      <vt:lpstr> 3. EXPERIENCE SHARING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Ayine</dc:creator>
  <cp:lastModifiedBy>Robert Ayine</cp:lastModifiedBy>
  <cp:revision>1</cp:revision>
  <dcterms:created xsi:type="dcterms:W3CDTF">2026-09-15T11:09:38Z</dcterms:created>
  <dcterms:modified xsi:type="dcterms:W3CDTF">2026-09-15T11:24:09Z</dcterms:modified>
</cp:coreProperties>
</file>