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Montserrat" panose="00000500000000000000" pitchFamily="2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7083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NCmL1m15PCGO/Nah0oSCngmnl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CBEEBC-84F7-438B-8E05-FF57EDCFC9CC}">
  <a:tblStyle styleId="{7DCBEEBC-84F7-438B-8E05-FF57EDCFC9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  <p:guide pos="70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" name="Google Shape;1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5160500e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g3f5160500e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b55c0dd2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g3fb55c0dd2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b55c0dd2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g3fb55c0dd2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b55c0dd2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3" name="Google Shape;173;g3fb55c0dd2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3" descr="Icon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706" y="0"/>
            <a:ext cx="967529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3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4856" y="2382717"/>
            <a:ext cx="6090377" cy="1900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3" descr="A picture containing drawing, foo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55732"/>
          <a:stretch/>
        </p:blipFill>
        <p:spPr>
          <a:xfrm>
            <a:off x="9240986" y="349670"/>
            <a:ext cx="2642535" cy="128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01931" y="5760644"/>
            <a:ext cx="754174" cy="91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3" descr="A picture containing drawing, food, plat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62253" y="5818922"/>
            <a:ext cx="1167274" cy="771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3" descr="Logotipo&#10;&#10;Descripción generada automáticamente con confianza baj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02427" y="192369"/>
            <a:ext cx="1996809" cy="119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52467" y="580030"/>
            <a:ext cx="1022827" cy="107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75725" y="5860630"/>
            <a:ext cx="241935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3" descr="A purple and black logo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47559" y="5918122"/>
            <a:ext cx="1872987" cy="499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objetos">
  <p:cSld name="1_Título y objeto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27" name="Google Shape;27;p16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os objetos">
  <p:cSld name="1_Dos objeto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>
                <a:solidFill>
                  <a:srgbClr val="E94E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35" name="Google Shape;35;p18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7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21648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ació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>
            <a:spLocks noGrp="1"/>
          </p:cNvSpPr>
          <p:nvPr>
            <p:ph type="title"/>
          </p:nvPr>
        </p:nvSpPr>
        <p:spPr>
          <a:xfrm>
            <a:off x="838200" y="3183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52" name="Google Shape;52;p19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57" name="Google Shape;57;p20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  <a:defRPr sz="2800">
                <a:solidFill>
                  <a:srgbClr val="E94E1B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65" name="Google Shape;65;p22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73" name="Google Shape;73;p14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En blanco">
  <p:cSld name="1_En blanc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78" name="Google Shape;78;p23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87" name="Google Shape;87;p15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  <a:defRPr sz="28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9B233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9B233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95" name="Google Shape;95;p21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>
  <p:cSld name="Comparació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4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4"/>
          <p:cNvSpPr txBox="1">
            <a:spLocks noGrp="1"/>
          </p:cNvSpPr>
          <p:nvPr>
            <p:ph type="title"/>
          </p:nvPr>
        </p:nvSpPr>
        <p:spPr>
          <a:xfrm>
            <a:off x="838200" y="1682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06" name="Google Shape;106;p24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5" descr="Imagen que contiene luz, reloj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13" name="Google Shape;113;p25" descr="Un dibujo de una cara feliz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olo el título">
  <p:cSld name="1_Solo el título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>
            <a:spLocks noGrp="1"/>
          </p:cNvSpPr>
          <p:nvPr>
            <p:ph type="title"/>
          </p:nvPr>
        </p:nvSpPr>
        <p:spPr>
          <a:xfrm>
            <a:off x="838200" y="2737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  <a:defRPr sz="3600" b="1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  <p:pic>
        <p:nvPicPr>
          <p:cNvPr id="119" name="Google Shape;119;p26" descr="Un dibujo de una cara feliz&#10;&#10;Descripción generada automáticamente con confianza baj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54992" y="6082413"/>
            <a:ext cx="1756008" cy="54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sz="44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png"/><Relationship Id="rId10" Type="http://schemas.openxmlformats.org/officeDocument/2006/relationships/image" Target="../media/image19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>
            <a:spLocks noGrp="1"/>
          </p:cNvSpPr>
          <p:nvPr>
            <p:ph type="title"/>
          </p:nvPr>
        </p:nvSpPr>
        <p:spPr>
          <a:xfrm>
            <a:off x="1002150" y="265856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r>
              <a:rPr lang="en-GB"/>
              <a:t>MODULE 3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r>
              <a:rPr lang="en-GB" sz="2300">
                <a:solidFill>
                  <a:srgbClr val="E94E1B"/>
                </a:solidFill>
                <a:highlight>
                  <a:srgbClr val="FFFFFF"/>
                </a:highlight>
              </a:rPr>
              <a:t>How and to what extent are specific instruments needed?</a:t>
            </a:r>
            <a:endParaRPr sz="4800">
              <a:solidFill>
                <a:srgbClr val="E94E1B"/>
              </a:solidFill>
            </a:endParaRPr>
          </a:p>
        </p:txBody>
      </p:sp>
      <p:sp>
        <p:nvSpPr>
          <p:cNvPr id="129" name="Google Shape;12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endParaRPr sz="1900">
              <a:solidFill>
                <a:srgbClr val="222222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9B233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r>
              <a:rPr lang="en-GB"/>
              <a:t>Overview</a:t>
            </a:r>
            <a:endParaRPr/>
          </a:p>
        </p:txBody>
      </p:sp>
      <p:sp>
        <p:nvSpPr>
          <p:cNvPr id="135" name="Google Shape;135;p6"/>
          <p:cNvSpPr txBox="1">
            <a:spLocks noGrp="1"/>
          </p:cNvSpPr>
          <p:nvPr>
            <p:ph type="body" idx="1"/>
          </p:nvPr>
        </p:nvSpPr>
        <p:spPr>
          <a:xfrm>
            <a:off x="942725" y="1512000"/>
            <a:ext cx="86520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rgbClr val="222222"/>
              </a:solidFill>
            </a:endParaRPr>
          </a:p>
          <a:p>
            <a:pPr marL="5969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Montserrat"/>
              <a:buChar char="●"/>
            </a:pPr>
            <a:r>
              <a:rPr lang="en-GB" sz="1500">
                <a:solidFill>
                  <a:srgbClr val="222222"/>
                </a:solidFill>
              </a:rPr>
              <a:t>Welcome and introduction</a:t>
            </a:r>
            <a:endParaRPr sz="1500">
              <a:solidFill>
                <a:srgbClr val="222222"/>
              </a:solidFill>
            </a:endParaRPr>
          </a:p>
          <a:p>
            <a:pPr marL="5969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Montserrat"/>
              <a:buChar char="●"/>
            </a:pPr>
            <a:r>
              <a:rPr lang="en-GB" sz="1500">
                <a:solidFill>
                  <a:srgbClr val="222222"/>
                </a:solidFill>
              </a:rPr>
              <a:t>Reflection on activities</a:t>
            </a:r>
            <a:endParaRPr sz="1500">
              <a:solidFill>
                <a:srgbClr val="222222"/>
              </a:solidFill>
            </a:endParaRPr>
          </a:p>
          <a:p>
            <a:pPr marL="5969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Montserrat"/>
              <a:buChar char="●"/>
            </a:pPr>
            <a:r>
              <a:rPr lang="en-GB" sz="1500">
                <a:solidFill>
                  <a:srgbClr val="222222"/>
                </a:solidFill>
              </a:rPr>
              <a:t>Examples of implementation</a:t>
            </a:r>
            <a:endParaRPr sz="1500">
              <a:solidFill>
                <a:srgbClr val="222222"/>
              </a:solidFill>
            </a:endParaRPr>
          </a:p>
          <a:p>
            <a:pPr marL="5969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Font typeface="Montserrat"/>
              <a:buChar char="●"/>
            </a:pPr>
            <a:r>
              <a:rPr lang="en-GB" sz="1500">
                <a:solidFill>
                  <a:srgbClr val="222222"/>
                </a:solidFill>
              </a:rPr>
              <a:t>Looking ahead </a:t>
            </a:r>
            <a:endParaRPr sz="15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 sz="11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9B233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r>
              <a:rPr lang="en-GB"/>
              <a:t>PART 1: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r>
              <a:rPr lang="en-GB"/>
              <a:t>Group perspectiv es</a:t>
            </a:r>
            <a:endParaRPr sz="8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838200" y="140813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3600"/>
              <a:buFont typeface="Montserrat"/>
              <a:buNone/>
            </a:pPr>
            <a:r>
              <a:rPr lang="en-GB"/>
              <a:t>Perspectives</a:t>
            </a:r>
            <a:endParaRPr/>
          </a:p>
        </p:txBody>
      </p:sp>
      <p:pic>
        <p:nvPicPr>
          <p:cNvPr id="146" name="Google Shape;146;p7" title="mentimeter_qr_code-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8850" y="1222551"/>
            <a:ext cx="4909250" cy="490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5160500e0_0_2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969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endParaRPr sz="11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endParaRPr/>
          </a:p>
        </p:txBody>
      </p:sp>
      <p:sp>
        <p:nvSpPr>
          <p:cNvPr id="152" name="Google Shape;152;g3f5160500e0_0_2"/>
          <p:cNvSpPr txBox="1"/>
          <p:nvPr/>
        </p:nvSpPr>
        <p:spPr>
          <a:xfrm>
            <a:off x="422250" y="1797650"/>
            <a:ext cx="113475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53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PART 2: Recognition in practice</a:t>
            </a:r>
            <a:r>
              <a:rPr lang="en-GB" sz="6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6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839830" y="155200"/>
            <a:ext cx="5641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</a:pPr>
            <a:r>
              <a:rPr lang="en-GB"/>
              <a:t>Break out sessions</a:t>
            </a:r>
            <a:endParaRPr/>
          </a:p>
        </p:txBody>
      </p:sp>
      <p:sp>
        <p:nvSpPr>
          <p:cNvPr id="158" name="Google Shape;158;p10"/>
          <p:cNvSpPr txBox="1">
            <a:spLocks noGrp="1"/>
          </p:cNvSpPr>
          <p:nvPr>
            <p:ph type="body" idx="1"/>
          </p:nvPr>
        </p:nvSpPr>
        <p:spPr>
          <a:xfrm>
            <a:off x="1596601" y="1934450"/>
            <a:ext cx="89988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Exchange current practices in your institution for recognition of:</a:t>
            </a:r>
            <a:endParaRPr sz="200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- Credits</a:t>
            </a:r>
            <a:endParaRPr sz="200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- Qualifications</a:t>
            </a:r>
            <a:endParaRPr sz="200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- Study periods </a:t>
            </a: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Identify:</a:t>
            </a:r>
            <a:endParaRPr sz="200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- Challenges</a:t>
            </a:r>
            <a:endParaRPr sz="200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- Opportunities</a:t>
            </a:r>
            <a:endParaRPr sz="2000"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- Collective actions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FEEDBACK in big group</a:t>
            </a:r>
            <a:endParaRPr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b55c0dd20_0_3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5969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"/>
              <a:buChar char="●"/>
            </a:pPr>
            <a:endParaRPr sz="110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</a:pPr>
            <a:endParaRPr/>
          </a:p>
        </p:txBody>
      </p:sp>
      <p:sp>
        <p:nvSpPr>
          <p:cNvPr id="164" name="Google Shape;164;g3fb55c0dd20_0_3"/>
          <p:cNvSpPr txBox="1"/>
          <p:nvPr/>
        </p:nvSpPr>
        <p:spPr>
          <a:xfrm>
            <a:off x="422250" y="1797650"/>
            <a:ext cx="11347500" cy="24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GB" sz="6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PART </a:t>
            </a:r>
            <a:r>
              <a:rPr lang="en-GB" sz="6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-GB" sz="6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endParaRPr sz="6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Way forward</a:t>
            </a:r>
            <a:endParaRPr sz="33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3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Roadmap….</a:t>
            </a:r>
            <a:endParaRPr sz="33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55c0dd20_0_19"/>
          <p:cNvSpPr txBox="1">
            <a:spLocks noGrp="1"/>
          </p:cNvSpPr>
          <p:nvPr>
            <p:ph type="title"/>
          </p:nvPr>
        </p:nvSpPr>
        <p:spPr>
          <a:xfrm>
            <a:off x="839825" y="155200"/>
            <a:ext cx="87504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800"/>
              <a:buFont typeface="Montserrat"/>
              <a:buNone/>
            </a:pPr>
            <a:r>
              <a:rPr lang="en-GB"/>
              <a:t>Recommended planning principles</a:t>
            </a:r>
            <a:endParaRPr/>
          </a:p>
        </p:txBody>
      </p:sp>
      <p:sp>
        <p:nvSpPr>
          <p:cNvPr id="170" name="Google Shape;170;g3fb55c0dd20_0_19"/>
          <p:cNvSpPr txBox="1">
            <a:spLocks noGrp="1"/>
          </p:cNvSpPr>
          <p:nvPr>
            <p:ph type="body" idx="1"/>
          </p:nvPr>
        </p:nvSpPr>
        <p:spPr>
          <a:xfrm>
            <a:off x="956300" y="1256850"/>
            <a:ext cx="10464600" cy="51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-GB" b="1"/>
              <a:t> </a:t>
            </a:r>
            <a:r>
              <a:rPr lang="en-GB" sz="2000" b="1"/>
              <a:t>Recognition is broader than credit conversion</a:t>
            </a:r>
            <a:r>
              <a:rPr lang="en-GB" sz="2000"/>
              <a:t>: distinguish access, admission, recognition of qualifications, recognition of periods of study, credit transfer, recognition of prior learning, and professional recognition.</a:t>
            </a:r>
            <a:endParaRPr sz="200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b="1"/>
              <a:t> </a:t>
            </a:r>
            <a:r>
              <a:rPr lang="en-GB" sz="2000" b="1"/>
              <a:t>Integration does not require identical systems</a:t>
            </a:r>
            <a:r>
              <a:rPr lang="en-GB" sz="2000"/>
              <a:t>: Build interoperability, transparency and trust while respecting institutional autonomy, national legislation and regional realities.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 b="1"/>
              <a:t>Assess both policy and implementation</a:t>
            </a:r>
            <a:r>
              <a:rPr lang="en-GB" sz="2000"/>
              <a:t>: A regulation has limited value if institutions lack procedures, trained staff, data or appeal mechanisms.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 b="1"/>
              <a:t>Design around learners</a:t>
            </a:r>
            <a:r>
              <a:rPr lang="en-GB" sz="2000"/>
              <a:t>: Decisions should be timely, reasoned, proportionate, reviewable and communicated in accessible language.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Use </a:t>
            </a:r>
            <a:r>
              <a:rPr lang="en-GB" sz="2000" b="1"/>
              <a:t>pilots</a:t>
            </a:r>
            <a:r>
              <a:rPr lang="en-GB" sz="2000"/>
              <a:t> before national scale-up and publish evidence on results, including unequal access and unintended barriers.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" name="Google Shape;175;g3fb55c0dd20_0_12"/>
          <p:cNvGraphicFramePr/>
          <p:nvPr/>
        </p:nvGraphicFramePr>
        <p:xfrm>
          <a:off x="762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{7DCBEEBC-84F7-438B-8E05-FF57EDCFC9CC}</a:tableStyleId>
              </a:tblPr>
              <a:tblGrid>
                <a:gridCol w="200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4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6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</a:rPr>
                        <a:t>Phase</a:t>
                      </a: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</a:rPr>
                        <a:t>Timing</a:t>
                      </a: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</a:rPr>
                        <a:t>National actions</a:t>
                      </a: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</a:rPr>
                        <a:t>Institutional actions</a:t>
                      </a: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</a:rPr>
                        <a:t>Decision gate</a:t>
                      </a:r>
                      <a:endParaRPr sz="1600" b="1">
                        <a:solidFill>
                          <a:srgbClr val="FFFFFF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832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1. Mobilise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 1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Confirm mandate, governance, scope, budget and technical team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Nominate focal points and pilot candidates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Approved inception note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2. Rapid baseline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Months 1–2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Legal, policy, data and stakeholder mapping; select indicators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Map recognition, credits, mobility, records and learner barriers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Validated diagnostic and priority gaps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9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3. Co-design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Months 2–4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Draft national principles, minimum standards and data specification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Co-design workflows, templates for example conversion table, service standards and appeals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Pilot-ready package approved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4. Prepare pilots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Months 4–5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Select sites/corridors; train teams; establish helpdesk and monitoring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Publish information; configure case records; train decision-makers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Readiness review passed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5. Pilot and learn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Months 5–8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Oversee cases; convene peer reviews; resolve policy issues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Test applications, decisions, records, reasons and appeals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Rapid evaluation and revision decisions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6. Validate and approve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Months 8–9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Revise framework; consult nationally and regionally; complete costing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Validate feasibility and institutional support needs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Technical and stakeholder endorsement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6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7. Handover and scale plan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Month 9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Secure approval; publish package; adopt 12–24 month scale-up and financing plan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Adopt transition plans and reporting commitments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243746"/>
                          </a:solidFill>
                        </a:rPr>
                        <a:t>Approved roadmap, tools and scale-up mandate</a:t>
                      </a:r>
                      <a:endParaRPr>
                        <a:solidFill>
                          <a:srgbClr val="243746"/>
                        </a:solidFill>
                      </a:endParaRPr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"/>
          <p:cNvSpPr txBox="1">
            <a:spLocks noGrp="1"/>
          </p:cNvSpPr>
          <p:nvPr>
            <p:ph type="title"/>
          </p:nvPr>
        </p:nvSpPr>
        <p:spPr>
          <a:xfrm>
            <a:off x="838200" y="2323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</a:pPr>
            <a:r>
              <a:rPr lang="en-GB"/>
              <a:t>Strategic partners</a:t>
            </a:r>
            <a:endParaRPr/>
          </a:p>
        </p:txBody>
      </p:sp>
      <p:pic>
        <p:nvPicPr>
          <p:cNvPr id="181" name="Google Shape;18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22707" y="5069092"/>
            <a:ext cx="2631469" cy="1325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" descr="Logotipo, nombre de la empresa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 l="25551" t="30516" r="26394" b="25201"/>
          <a:stretch/>
        </p:blipFill>
        <p:spPr>
          <a:xfrm>
            <a:off x="647700" y="3585844"/>
            <a:ext cx="2510783" cy="1165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" descr="Imagen que contiene Logotip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26585" y="2077949"/>
            <a:ext cx="2122073" cy="104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" descr="Imagen que contien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 t="26578" b="23832"/>
          <a:stretch/>
        </p:blipFill>
        <p:spPr>
          <a:xfrm>
            <a:off x="4962739" y="2053158"/>
            <a:ext cx="4363846" cy="109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" descr="Interfaz de usuario gráfica, Texto, Aplicación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 l="14563" t="33630" r="12548" b="25181"/>
          <a:stretch/>
        </p:blipFill>
        <p:spPr>
          <a:xfrm>
            <a:off x="5576824" y="3473814"/>
            <a:ext cx="3655398" cy="104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" descr="Logotipo&#10;&#10;Descripción generada automá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4167" y="2298670"/>
            <a:ext cx="2407710" cy="489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" descr="Logotipo, nombre de la empresa&#10;&#10;Descripción generada automáticamente"/>
          <p:cNvPicPr preferRelativeResize="0"/>
          <p:nvPr/>
        </p:nvPicPr>
        <p:blipFill rotWithShape="1">
          <a:blip r:embed="rId9">
            <a:alphaModFix/>
          </a:blip>
          <a:srcRect l="26414" r="28058"/>
          <a:stretch/>
        </p:blipFill>
        <p:spPr>
          <a:xfrm>
            <a:off x="3515624" y="3299289"/>
            <a:ext cx="1562571" cy="1728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" descr="Imagen que contiene Diagrama&#10;&#10;Descripción generada automáticamente"/>
          <p:cNvPicPr preferRelativeResize="0"/>
          <p:nvPr/>
        </p:nvPicPr>
        <p:blipFill rotWithShape="1">
          <a:blip r:embed="rId10">
            <a:alphaModFix/>
          </a:blip>
          <a:srcRect l="28616" r="27145"/>
          <a:stretch/>
        </p:blipFill>
        <p:spPr>
          <a:xfrm>
            <a:off x="9658347" y="3228065"/>
            <a:ext cx="1504953" cy="1713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" descr="Icono&#10;&#10;Descripción generada automáticamente con confianza media"/>
          <p:cNvPicPr preferRelativeResize="0"/>
          <p:nvPr/>
        </p:nvPicPr>
        <p:blipFill rotWithShape="1">
          <a:blip r:embed="rId11">
            <a:alphaModFix/>
          </a:blip>
          <a:srcRect l="35251" t="3575" r="24325"/>
          <a:stretch/>
        </p:blipFill>
        <p:spPr>
          <a:xfrm>
            <a:off x="3714145" y="1918937"/>
            <a:ext cx="1248594" cy="1500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" descr="Imagen que contiene Icono&#10;&#10;Descripción generada automáticamente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05500" y="5442942"/>
            <a:ext cx="2732531" cy="577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 descr="Icon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6752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/>
          <p:nvPr/>
        </p:nvSpPr>
        <p:spPr>
          <a:xfrm>
            <a:off x="2634916" y="576263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6600"/>
              <a:buFont typeface="Montserrat"/>
              <a:buNone/>
            </a:pPr>
            <a:r>
              <a:rPr lang="en-GB" sz="6600" b="1" i="0" u="none" strike="noStrike" cap="none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1"/>
          <p:cNvSpPr txBox="1"/>
          <p:nvPr/>
        </p:nvSpPr>
        <p:spPr>
          <a:xfrm>
            <a:off x="2634916" y="279974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r>
              <a:rPr lang="en-GB" sz="2000" b="0" i="0" u="none" strike="noStrike" cap="none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More information 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endParaRPr sz="2000" b="0" i="0" u="none" strike="noStrike" cap="none">
              <a:solidFill>
                <a:srgbClr val="E94E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4E1B"/>
              </a:buClr>
              <a:buSzPts val="2000"/>
              <a:buFont typeface="Montserrat"/>
              <a:buNone/>
            </a:pPr>
            <a:r>
              <a:rPr lang="en-GB" sz="2000" b="1" i="0" u="none" strike="noStrike" cap="none">
                <a:solidFill>
                  <a:srgbClr val="E94E1B"/>
                </a:solidFill>
                <a:latin typeface="Montserrat"/>
                <a:ea typeface="Montserrat"/>
                <a:cs typeface="Montserrat"/>
                <a:sym typeface="Montserrat"/>
              </a:rPr>
              <a:t>www.haqaa3.obreal.org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Grand écran</PresentationFormat>
  <Paragraphs>79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Montserrat</vt:lpstr>
      <vt:lpstr>Calibri</vt:lpstr>
      <vt:lpstr>Arial</vt:lpstr>
      <vt:lpstr>Tema de Office</vt:lpstr>
      <vt:lpstr>Présentation PowerPoint</vt:lpstr>
      <vt:lpstr>MODULE 3   How and to what extent are specific instruments needed?</vt:lpstr>
      <vt:lpstr>Overview</vt:lpstr>
      <vt:lpstr>PART 1:  Group perspectiv es</vt:lpstr>
      <vt:lpstr>Perspectives</vt:lpstr>
      <vt:lpstr> </vt:lpstr>
      <vt:lpstr>Break out sessions</vt:lpstr>
      <vt:lpstr> </vt:lpstr>
      <vt:lpstr>Recommended planning principles</vt:lpstr>
      <vt:lpstr>Présentation PowerPoint</vt:lpstr>
      <vt:lpstr>Strategic partners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Eloi Espósito</dc:creator>
  <cp:lastModifiedBy>Marina Larrea</cp:lastModifiedBy>
  <cp:revision>1</cp:revision>
  <dcterms:created xsi:type="dcterms:W3CDTF">2023-06-29T15:28:25Z</dcterms:created>
  <dcterms:modified xsi:type="dcterms:W3CDTF">2026-09-21T15:38:21Z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2023-09-18T13:10:43Z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3be26fec-ea62-4695-b32a-b1ddfa0da754</vt:lpwstr>
  </property>
  <property fmtid="{D5CDD505-2E9C-101B-9397-08002B2CF9AE}" pid="8" name="MSIP_Label_6bd9ddd1-4d20-43f6-abfa-fc3c07406f94_ContentBits">
    <vt:lpwstr>0</vt:lpwstr>
  </property>
</Properties>
</file>