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2192000" cy="6858000"/>
  <p:notesSz cx="6858000" cy="9144000"/>
  <p:embeddedFontLst>
    <p:embeddedFont>
      <p:font typeface="Montserrat" panose="00000500000000000000" pitchFamily="2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7083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gNCmL1m15PCGO/Nah0oSCngmnl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DCBEEBC-84F7-438B-8E05-FF57EDCFC9CC}">
  <a:tblStyle styleId="{7DCBEEBC-84F7-438B-8E05-FF57EDCFC9C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72" y="156"/>
      </p:cViewPr>
      <p:guideLst>
        <p:guide orient="horz" pos="2160"/>
        <p:guide pos="3840"/>
        <p:guide pos="70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customschemas.google.com/relationships/presentationmetadata" Target="metadata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2" name="Google Shape;12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6" name="Google Shape;1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f5160500e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9" name="Google Shape;149;g3f5160500e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fb55c0dd2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1" name="Google Shape;161;g3fb55c0dd2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b55c0dd20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g3fb55c0dd20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fb55c0dd2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3" name="Google Shape;173;g3fb55c0dd2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3" name="Google Shape;19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3" descr="Icono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5706" y="0"/>
            <a:ext cx="9675294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3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84856" y="2382717"/>
            <a:ext cx="6090377" cy="1900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3" descr="A picture containing drawing, foo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r="55732"/>
          <a:stretch/>
        </p:blipFill>
        <p:spPr>
          <a:xfrm>
            <a:off x="9240986" y="349670"/>
            <a:ext cx="2642535" cy="1280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01931" y="5760644"/>
            <a:ext cx="754174" cy="915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13" descr="A picture containing drawing, food, plat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562253" y="5818922"/>
            <a:ext cx="1167274" cy="771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3" descr="Logotipo&#10;&#10;Descripción generada automáticamente con confianza baj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02427" y="192369"/>
            <a:ext cx="1996809" cy="1199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52467" y="580030"/>
            <a:ext cx="1022827" cy="1076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975725" y="5860630"/>
            <a:ext cx="2419350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3" descr="A purple and black logo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747559" y="5918122"/>
            <a:ext cx="1872987" cy="499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ítulo y objetos">
  <p:cSld name="1_Título y objeto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  <a:defRPr sz="3600" b="1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B233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27" name="Google Shape;27;p16" descr="Un dibujo de una cara feliz&#10;&#10;Descripción generada automáticamente con confianza baj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os objetos">
  <p:cSld name="1_Dos objeto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  <a:defRPr sz="3600">
                <a:solidFill>
                  <a:srgbClr val="E94E1B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B233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B233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35" name="Google Shape;35;p18" descr="Un dibujo de una cara feliz&#10;&#10;Descripción generada automáticamente con confianza baj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17" descr="Imagen que contiene luz, reloj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 l="21648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mparació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9"/>
          <p:cNvSpPr txBox="1">
            <a:spLocks noGrp="1"/>
          </p:cNvSpPr>
          <p:nvPr>
            <p:ph type="title"/>
          </p:nvPr>
        </p:nvSpPr>
        <p:spPr>
          <a:xfrm>
            <a:off x="838200" y="31838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  <a:defRPr sz="3600" b="1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52" name="Google Shape;52;p19" descr="Un dibujo de una cara feliz&#10;&#10;Descripción generada automáticamente con confianza baj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57" name="Google Shape;57;p20" descr="Un dibujo de una cara feliz&#10;&#10;Descripción generada automáticamente con confianza baj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2800"/>
              <a:buFont typeface="Montserrat"/>
              <a:buNone/>
              <a:defRPr sz="2800">
                <a:solidFill>
                  <a:srgbClr val="E94E1B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65" name="Google Shape;65;p22" descr="Un dibujo de una cara feliz&#10;&#10;Descripción generada automáticamente con confianza baj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n blanco">
  <p:cSld name="1_En blanco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78" name="Google Shape;78;p23" descr="Un dibujo de una cara feliz&#10;&#10;Descripción generada automáticamente con confianza baj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5" descr="Imagen que contiene luz, reloj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B233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B233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87" name="Google Shape;87;p15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2800"/>
              <a:buFont typeface="Montserrat"/>
              <a:buNone/>
              <a:defRPr sz="2800" b="1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B233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1" name="Google Shape;91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95" name="Google Shape;95;p21" descr="Un dibujo de una cara feliz&#10;&#10;Descripción generada automáticamente con confianza baj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>
  <p:cSld name="Comparació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4" descr="Imagen que contiene luz, reloj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4"/>
          <p:cNvSpPr txBox="1">
            <a:spLocks noGrp="1"/>
          </p:cNvSpPr>
          <p:nvPr>
            <p:ph type="title"/>
          </p:nvPr>
        </p:nvSpPr>
        <p:spPr>
          <a:xfrm>
            <a:off x="838200" y="16827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0" name="Google Shape;100;p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2" name="Google Shape;102;p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106" name="Google Shape;106;p24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5" descr="Imagen que contiene luz, reloj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 txBox="1"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113" name="Google Shape;113;p25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olo el título">
  <p:cSld name="1_Solo el título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6"/>
          <p:cNvSpPr txBox="1">
            <a:spLocks noGrp="1"/>
          </p:cNvSpPr>
          <p:nvPr>
            <p:ph type="title"/>
          </p:nvPr>
        </p:nvSpPr>
        <p:spPr>
          <a:xfrm>
            <a:off x="838200" y="2737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  <a:defRPr sz="3600" b="1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119" name="Google Shape;119;p26" descr="Un dibujo de una cara feliz&#10;&#10;Descripción generada automáticamente con confianza baj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 sz="4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"/>
          <p:cNvSpPr txBox="1">
            <a:spLocks noGrp="1"/>
          </p:cNvSpPr>
          <p:nvPr>
            <p:ph type="title"/>
          </p:nvPr>
        </p:nvSpPr>
        <p:spPr>
          <a:xfrm>
            <a:off x="1002150" y="265856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GB" dirty="0"/>
              <a:t>MÓDULO 3</a:t>
            </a:r>
            <a:br>
              <a:rPr lang="en-GB" dirty="0"/>
            </a:br>
            <a:endParaRPr dirty="0"/>
          </a:p>
          <a:p>
            <a:pPr lvl="0" algn="ctr"/>
            <a:r>
              <a:rPr lang="pt-BR" sz="2300" dirty="0"/>
              <a:t>Como e em que medida são necessários instrumentos específicos?</a:t>
            </a:r>
            <a:endParaRPr sz="4800" dirty="0">
              <a:solidFill>
                <a:srgbClr val="E94E1B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GB" dirty="0" err="1"/>
              <a:t>Visão</a:t>
            </a:r>
            <a:r>
              <a:rPr lang="en-GB" dirty="0"/>
              <a:t> </a:t>
            </a:r>
            <a:r>
              <a:rPr lang="en-GB" dirty="0" err="1"/>
              <a:t>geral</a:t>
            </a:r>
            <a:endParaRPr dirty="0"/>
          </a:p>
        </p:txBody>
      </p:sp>
      <p:sp>
        <p:nvSpPr>
          <p:cNvPr id="135" name="Google Shape;135;p6"/>
          <p:cNvSpPr txBox="1">
            <a:spLocks noGrp="1"/>
          </p:cNvSpPr>
          <p:nvPr>
            <p:ph type="body" idx="1"/>
          </p:nvPr>
        </p:nvSpPr>
        <p:spPr>
          <a:xfrm>
            <a:off x="942725" y="1512000"/>
            <a:ext cx="8652000" cy="43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dirty="0">
              <a:solidFill>
                <a:srgbClr val="222222"/>
              </a:solidFill>
            </a:endParaRPr>
          </a:p>
          <a:p>
            <a:pPr marL="596900" lvl="0" indent="-323850">
              <a:lnSpc>
                <a:spcPct val="115000"/>
              </a:lnSpc>
              <a:spcBef>
                <a:spcPts val="1200"/>
              </a:spcBef>
              <a:buClr>
                <a:srgbClr val="222222"/>
              </a:buClr>
              <a:buSzPts val="1500"/>
              <a:buFont typeface="Montserrat"/>
              <a:buChar char="●"/>
            </a:pPr>
            <a:r>
              <a:rPr lang="pt-BR" sz="1500" dirty="0">
                <a:solidFill>
                  <a:srgbClr val="222222"/>
                </a:solidFill>
              </a:rPr>
              <a:t>Boas-vindas e introdução
Reflexão sobre as atividades
Exemplos de implementação
Olhando para o futuro</a:t>
            </a:r>
            <a:endParaRPr sz="11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9B233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 txBox="1">
            <a:spLocks noGrp="1"/>
          </p:cNvSpPr>
          <p:nvPr>
            <p:ph type="title"/>
          </p:nvPr>
        </p:nvSpPr>
        <p:spPr>
          <a:xfrm>
            <a:off x="831850" y="9858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/>
            <a:r>
              <a:rPr lang="en-GB"/>
              <a:t>PARTE 1:  
Perspetivas de grupo</a:t>
            </a:r>
            <a:endParaRPr sz="8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 txBox="1">
            <a:spLocks noGrp="1"/>
          </p:cNvSpPr>
          <p:nvPr>
            <p:ph type="title"/>
          </p:nvPr>
        </p:nvSpPr>
        <p:spPr>
          <a:xfrm>
            <a:off x="838200" y="140813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GB" dirty="0" err="1"/>
              <a:t>Perspetivas</a:t>
            </a:r>
            <a:endParaRPr dirty="0"/>
          </a:p>
        </p:txBody>
      </p:sp>
      <p:pic>
        <p:nvPicPr>
          <p:cNvPr id="146" name="Google Shape;146;p7" title="mentimeter_qr_code-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8850" y="1222551"/>
            <a:ext cx="4909250" cy="490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5160500e0_0_2"/>
          <p:cNvSpPr txBox="1">
            <a:spLocks noGrp="1"/>
          </p:cNvSpPr>
          <p:nvPr>
            <p:ph type="title"/>
          </p:nvPr>
        </p:nvSpPr>
        <p:spPr>
          <a:xfrm>
            <a:off x="831850" y="9858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969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"/>
              <a:buChar char="●"/>
            </a:pPr>
            <a:endParaRPr sz="11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"/>
              <a:buNone/>
            </a:pPr>
            <a:endParaRPr/>
          </a:p>
        </p:txBody>
      </p:sp>
      <p:sp>
        <p:nvSpPr>
          <p:cNvPr id="152" name="Google Shape;152;g3f5160500e0_0_2"/>
          <p:cNvSpPr txBox="1"/>
          <p:nvPr/>
        </p:nvSpPr>
        <p:spPr>
          <a:xfrm>
            <a:off x="422250" y="1797650"/>
            <a:ext cx="11347500" cy="1652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90000"/>
              </a:lnSpc>
              <a:buSzPts val="6000"/>
            </a:pPr>
            <a:r>
              <a:rPr lang="pt-BR" sz="53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PARTE 2: Reconhecimento na prática</a:t>
            </a:r>
            <a:endParaRPr sz="3600" b="1" i="0" u="none" strike="noStrike" cap="none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"/>
          <p:cNvSpPr txBox="1">
            <a:spLocks noGrp="1"/>
          </p:cNvSpPr>
          <p:nvPr>
            <p:ph type="title"/>
          </p:nvPr>
        </p:nvSpPr>
        <p:spPr>
          <a:xfrm>
            <a:off x="839830" y="155200"/>
            <a:ext cx="5641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/>
            <a:r>
              <a:rPr lang="en-GB" dirty="0" err="1"/>
              <a:t>Sessões</a:t>
            </a:r>
            <a:r>
              <a:rPr lang="en-GB" dirty="0"/>
              <a:t> </a:t>
            </a:r>
            <a:r>
              <a:rPr lang="en-GB" dirty="0" err="1"/>
              <a:t>em</a:t>
            </a:r>
            <a:r>
              <a:rPr lang="en-GB" dirty="0"/>
              <a:t> </a:t>
            </a:r>
            <a:r>
              <a:rPr lang="en-GB" dirty="0" err="1"/>
              <a:t>grupo</a:t>
            </a:r>
            <a:endParaRPr dirty="0"/>
          </a:p>
        </p:txBody>
      </p:sp>
      <p:sp>
        <p:nvSpPr>
          <p:cNvPr id="158" name="Google Shape;158;p10"/>
          <p:cNvSpPr txBox="1">
            <a:spLocks noGrp="1"/>
          </p:cNvSpPr>
          <p:nvPr>
            <p:ph type="body" idx="1"/>
          </p:nvPr>
        </p:nvSpPr>
        <p:spPr>
          <a:xfrm>
            <a:off x="1596601" y="1934450"/>
            <a:ext cx="10021092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 indent="-355600">
              <a:lnSpc>
                <a:spcPct val="100000"/>
              </a:lnSpc>
              <a:spcBef>
                <a:spcPts val="0"/>
              </a:spcBef>
              <a:buSzPts val="2000"/>
              <a:buChar char="●"/>
            </a:pPr>
            <a:r>
              <a:rPr lang="pt-BR" sz="2000" dirty="0"/>
              <a:t>Troca sobre as práticas atuais na sua instituição pelo reconhecimento de</a:t>
            </a:r>
            <a:r>
              <a:rPr lang="en-GB" sz="2000" dirty="0"/>
              <a:t>:</a:t>
            </a:r>
            <a:endParaRPr sz="2000" dirty="0"/>
          </a:p>
          <a:p>
            <a:pPr marL="1028700" lvl="1" indent="-342900">
              <a:lnSpc>
                <a:spcPct val="100000"/>
              </a:lnSpc>
              <a:spcBef>
                <a:spcPts val="0"/>
              </a:spcBef>
              <a:buSzPts val="2000"/>
              <a:buFontTx/>
              <a:buChar char="-"/>
            </a:pPr>
            <a:r>
              <a:rPr lang="pt-BR" sz="2000" dirty="0"/>
              <a:t>Créditos
- Qualificações
- Períodos de estudo</a:t>
            </a:r>
            <a:r>
              <a:rPr lang="en-GB" sz="2000" dirty="0"/>
              <a:t> </a:t>
            </a:r>
          </a:p>
          <a:p>
            <a:pPr marL="1028700" lvl="1" indent="-342900">
              <a:lnSpc>
                <a:spcPct val="100000"/>
              </a:lnSpc>
              <a:spcBef>
                <a:spcPts val="0"/>
              </a:spcBef>
              <a:buSzPts val="2000"/>
              <a:buFontTx/>
              <a:buChar char="-"/>
            </a:pPr>
            <a:endParaRPr lang="en-GB" sz="2000" dirty="0"/>
          </a:p>
          <a:p>
            <a:pPr lvl="0" indent="-355600">
              <a:lnSpc>
                <a:spcPct val="100000"/>
              </a:lnSpc>
              <a:spcBef>
                <a:spcPts val="0"/>
              </a:spcBef>
              <a:buSzPts val="2000"/>
              <a:buChar char="●"/>
            </a:pPr>
            <a:r>
              <a:rPr lang="en-GB" sz="2000" dirty="0" err="1"/>
              <a:t>Identificar</a:t>
            </a:r>
            <a:r>
              <a:rPr lang="en-GB" sz="2000" dirty="0"/>
              <a:t>:</a:t>
            </a:r>
            <a:endParaRPr sz="2000" dirty="0"/>
          </a:p>
          <a:p>
            <a:pPr lvl="1">
              <a:lnSpc>
                <a:spcPct val="100000"/>
              </a:lnSpc>
              <a:spcBef>
                <a:spcPts val="0"/>
              </a:spcBef>
              <a:buSzPts val="2000"/>
            </a:pPr>
            <a:r>
              <a:rPr lang="en-GB" sz="2000" dirty="0"/>
              <a:t>- </a:t>
            </a:r>
            <a:r>
              <a:rPr lang="en-GB" sz="2000" dirty="0" err="1"/>
              <a:t>Desafios</a:t>
            </a:r>
            <a:r>
              <a:rPr lang="en-GB" sz="2000" dirty="0"/>
              <a:t>
- </a:t>
            </a:r>
            <a:r>
              <a:rPr lang="en-GB" sz="2000" dirty="0" err="1"/>
              <a:t>Oportunidades</a:t>
            </a:r>
            <a:r>
              <a:rPr lang="en-GB" sz="2000" dirty="0"/>
              <a:t>
- </a:t>
            </a:r>
            <a:r>
              <a:rPr lang="en-GB" sz="2000" dirty="0" err="1"/>
              <a:t>Ações</a:t>
            </a:r>
            <a:r>
              <a:rPr lang="en-GB" sz="2000" dirty="0"/>
              <a:t> </a:t>
            </a:r>
            <a:r>
              <a:rPr lang="en-GB" sz="2000" dirty="0" err="1"/>
              <a:t>coletivas</a:t>
            </a: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en-GB" sz="2000" dirty="0"/>
              <a:t>FEEDBACK </a:t>
            </a:r>
            <a:r>
              <a:rPr lang="en-GB" sz="2000" dirty="0" err="1"/>
              <a:t>em</a:t>
            </a:r>
            <a:r>
              <a:rPr lang="en-GB" sz="2000" dirty="0"/>
              <a:t> </a:t>
            </a:r>
            <a:r>
              <a:rPr lang="en-GB" sz="2000" dirty="0" err="1"/>
              <a:t>plenária</a:t>
            </a:r>
            <a:endParaRPr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b55c0dd20_0_3"/>
          <p:cNvSpPr txBox="1">
            <a:spLocks noGrp="1"/>
          </p:cNvSpPr>
          <p:nvPr>
            <p:ph type="title"/>
          </p:nvPr>
        </p:nvSpPr>
        <p:spPr>
          <a:xfrm>
            <a:off x="831850" y="9858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969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"/>
              <a:buChar char="●"/>
            </a:pPr>
            <a:endParaRPr sz="11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"/>
              <a:buNone/>
            </a:pPr>
            <a:endParaRPr/>
          </a:p>
        </p:txBody>
      </p:sp>
      <p:sp>
        <p:nvSpPr>
          <p:cNvPr id="164" name="Google Shape;164;g3fb55c0dd20_0_3"/>
          <p:cNvSpPr txBox="1"/>
          <p:nvPr/>
        </p:nvSpPr>
        <p:spPr>
          <a:xfrm>
            <a:off x="422250" y="1797650"/>
            <a:ext cx="11347500" cy="2677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90000"/>
              </a:lnSpc>
              <a:buSzPts val="6000"/>
            </a:pPr>
            <a:r>
              <a:rPr lang="pt-BR" sz="6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PARTE 3:  
Caminho a seguir
Roteiro....</a:t>
            </a:r>
            <a:endParaRPr sz="33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b55c0dd20_0_19"/>
          <p:cNvSpPr txBox="1">
            <a:spLocks noGrp="1"/>
          </p:cNvSpPr>
          <p:nvPr>
            <p:ph type="title"/>
          </p:nvPr>
        </p:nvSpPr>
        <p:spPr>
          <a:xfrm>
            <a:off x="839825" y="155200"/>
            <a:ext cx="8750400" cy="8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/>
            <a:r>
              <a:rPr lang="en-GB" dirty="0" err="1"/>
              <a:t>Princípios</a:t>
            </a:r>
            <a:r>
              <a:rPr lang="en-GB" dirty="0"/>
              <a:t> </a:t>
            </a:r>
            <a:r>
              <a:rPr lang="en-GB" dirty="0" err="1"/>
              <a:t>recomendados</a:t>
            </a:r>
            <a:r>
              <a:rPr lang="en-GB" dirty="0"/>
              <a:t> de </a:t>
            </a:r>
            <a:r>
              <a:rPr lang="en-GB" dirty="0" err="1"/>
              <a:t>planejamento</a:t>
            </a:r>
            <a:endParaRPr dirty="0"/>
          </a:p>
        </p:txBody>
      </p:sp>
      <p:sp>
        <p:nvSpPr>
          <p:cNvPr id="170" name="Google Shape;170;g3fb55c0dd20_0_19"/>
          <p:cNvSpPr txBox="1">
            <a:spLocks noGrp="1"/>
          </p:cNvSpPr>
          <p:nvPr>
            <p:ph type="body" idx="1"/>
          </p:nvPr>
        </p:nvSpPr>
        <p:spPr>
          <a:xfrm>
            <a:off x="956300" y="1256850"/>
            <a:ext cx="10464600" cy="51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 indent="-330200">
              <a:lnSpc>
                <a:spcPct val="115000"/>
              </a:lnSpc>
              <a:buChar char="●"/>
            </a:pPr>
            <a:r>
              <a:rPr lang="pt-BR" b="1" dirty="0"/>
              <a:t>O reconhecimento é mais amplo do que a conversão de créditos</a:t>
            </a:r>
            <a:r>
              <a:rPr lang="pt-BR" dirty="0"/>
              <a:t>: distinga acesso, admissão, reconhecimento de qualificações, reconhecimento de períodos de estudo, transferência de créditos, reconhecimento de aprendizado prévio e reconhecimento profissional. 
 </a:t>
            </a:r>
            <a:r>
              <a:rPr lang="pt-BR" b="1" dirty="0"/>
              <a:t>A integração não exige sistemas idênticos</a:t>
            </a:r>
            <a:r>
              <a:rPr lang="pt-BR" dirty="0"/>
              <a:t>: construir interoperabilidade, transparência e confiança, respeitando a autonomia institucional, a legislação nacional e as realidades regionais. 
</a:t>
            </a:r>
            <a:r>
              <a:rPr lang="pt-BR" b="1" dirty="0"/>
              <a:t>Avalie tanto a política quanto a implementação</a:t>
            </a:r>
            <a:r>
              <a:rPr lang="pt-BR" dirty="0"/>
              <a:t>: Um regulamento tem valor limitado se as instituições carecem de procedimentos, equipe treinada, dados ou mecanismos de apelação. 
</a:t>
            </a:r>
            <a:r>
              <a:rPr lang="pt-BR" b="1" dirty="0"/>
              <a:t>Desenho em torno dos estudantes</a:t>
            </a:r>
            <a:r>
              <a:rPr lang="pt-BR" dirty="0"/>
              <a:t>: As decisões devem ser oportunas, fundamentadas, proporcionais, revisáveis e comunicadas em linguagem acessível. 
</a:t>
            </a:r>
            <a:r>
              <a:rPr lang="pt-BR" b="1" dirty="0"/>
              <a:t>Use pilotos </a:t>
            </a:r>
            <a:r>
              <a:rPr lang="pt-BR" dirty="0"/>
              <a:t>antes da ampliação nacional e publique evidências sobre resultados, incluindo acesso desigual e barreiras não intencionais.</a:t>
            </a:r>
            <a:endParaRPr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5" name="Google Shape;175;g3fb55c0dd20_0_12"/>
          <p:cNvGraphicFramePr/>
          <p:nvPr>
            <p:extLst>
              <p:ext uri="{D42A27DB-BD31-4B8C-83A1-F6EECF244321}">
                <p14:modId xmlns:p14="http://schemas.microsoft.com/office/powerpoint/2010/main" val="1504348587"/>
              </p:ext>
            </p:extLst>
          </p:nvPr>
        </p:nvGraphicFramePr>
        <p:xfrm>
          <a:off x="76200" y="-1600"/>
          <a:ext cx="12039600" cy="6926595"/>
        </p:xfrm>
        <a:graphic>
          <a:graphicData uri="http://schemas.openxmlformats.org/drawingml/2006/table">
            <a:tbl>
              <a:tblPr>
                <a:noFill/>
                <a:tableStyleId>{7DCBEEBC-84F7-438B-8E05-FF57EDCFC9CC}</a:tableStyleId>
              </a:tblPr>
              <a:tblGrid>
                <a:gridCol w="200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4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8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4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6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dirty="0">
                          <a:solidFill>
                            <a:srgbClr val="FFFFFF"/>
                          </a:solidFill>
                        </a:rPr>
                        <a:t>Fase</a:t>
                      </a:r>
                      <a:endParaRPr sz="1600" b="1" dirty="0">
                        <a:solidFill>
                          <a:srgbClr val="FFFFFF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32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dirty="0" err="1">
                          <a:solidFill>
                            <a:srgbClr val="FFFFFF"/>
                          </a:solidFill>
                        </a:rPr>
                        <a:t>Temporização</a:t>
                      </a:r>
                      <a:endParaRPr sz="1600" b="1" dirty="0">
                        <a:solidFill>
                          <a:srgbClr val="FFFFFF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32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dirty="0" err="1">
                          <a:solidFill>
                            <a:srgbClr val="FFFFFF"/>
                          </a:solidFill>
                        </a:rPr>
                        <a:t>Ações</a:t>
                      </a:r>
                      <a:r>
                        <a:rPr lang="en-GB" sz="1600" b="1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rgbClr val="FFFFFF"/>
                          </a:solidFill>
                        </a:rPr>
                        <a:t>nacionais</a:t>
                      </a:r>
                      <a:endParaRPr sz="1600" b="1" dirty="0">
                        <a:solidFill>
                          <a:srgbClr val="FFFFFF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32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dirty="0" err="1">
                          <a:solidFill>
                            <a:srgbClr val="FFFFFF"/>
                          </a:solidFill>
                        </a:rPr>
                        <a:t>Ações</a:t>
                      </a:r>
                      <a:r>
                        <a:rPr lang="en-GB" sz="1600" b="1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rgbClr val="FFFFFF"/>
                          </a:solidFill>
                        </a:rPr>
                        <a:t>institucionais</a:t>
                      </a:r>
                      <a:endParaRPr sz="1600" b="1" dirty="0">
                        <a:solidFill>
                          <a:srgbClr val="FFFFFF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32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dirty="0">
                          <a:solidFill>
                            <a:srgbClr val="FFFFFF"/>
                          </a:solidFill>
                        </a:rPr>
                        <a:t>Punto de </a:t>
                      </a:r>
                      <a:r>
                        <a:rPr lang="en-GB" sz="1600" b="1" dirty="0" err="1">
                          <a:solidFill>
                            <a:srgbClr val="FFFFFF"/>
                          </a:solidFill>
                        </a:rPr>
                        <a:t>partida</a:t>
                      </a:r>
                      <a:endParaRPr sz="1600" b="1" dirty="0">
                        <a:solidFill>
                          <a:srgbClr val="FFFFFF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32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6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1. </a:t>
                      </a: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Mobilizar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Mês</a:t>
                      </a: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 1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Confirmar mandato, governança, escopo, orçamento e equipe técnica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Indicar pontos focais e candidatos-piloto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Nota de </a:t>
                      </a: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início</a:t>
                      </a: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 </a:t>
                      </a: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aprovada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6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2. </a:t>
                      </a: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Linha</a:t>
                      </a: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 base </a:t>
                      </a: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rápida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Mês</a:t>
                      </a: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 1–2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Mapeamento jurídico, de políticas, de dados e de partes interessadas; indicadores selecionados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Reconhecimento de mapas, créditos, mobilidade, registros e barreiras para aprendizes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Lacunas diagnósticas e de prioridade validadas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59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3. Co-design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Mês</a:t>
                      </a: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 2–4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Rascunho de princípios nacionais, padrões mínimos e especificação de dados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Fluxos de trabalho de </a:t>
                      </a:r>
                      <a:r>
                        <a:rPr lang="pt-BR" dirty="0" err="1">
                          <a:solidFill>
                            <a:srgbClr val="243746"/>
                          </a:solidFill>
                        </a:rPr>
                        <a:t>co-design</a:t>
                      </a: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, modelos como tabela de conversão, padrões de serviço e recursos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Pacote pronto para piloto aprovado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6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4. </a:t>
                      </a: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Preparar</a:t>
                      </a: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 </a:t>
                      </a: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pilotos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Mês</a:t>
                      </a: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 4–5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Selecionar locais/corredores; treinar equipes; estabelecer </a:t>
                      </a:r>
                      <a:r>
                        <a:rPr lang="pt-BR" dirty="0" err="1">
                          <a:solidFill>
                            <a:srgbClr val="243746"/>
                          </a:solidFill>
                        </a:rPr>
                        <a:t>helpdesk</a:t>
                      </a: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 e monitoramento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Publicar informações; configurar registros de casos; treinar os tomadores de decisão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Revisão</a:t>
                      </a: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 de </a:t>
                      </a: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prontidão</a:t>
                      </a: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 </a:t>
                      </a: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aprovada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6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5. </a:t>
                      </a: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Pilotar</a:t>
                      </a: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 e </a:t>
                      </a: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aprender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Mês</a:t>
                      </a: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 5–8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Supervisionar casos; convocar revisões por pares; resolver questões de políticas públicas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Testar aplicações, decisões, registros, motivos e recursos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Avaliação rápida e decisões de revisão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6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6. Validar e </a:t>
                      </a: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aprovar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Mês</a:t>
                      </a: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 8–9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revisar o framework; consultar nacional e regionalmente; calcular custos completos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Validar a viabilidade e as necessidades de apoio institucional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Endosso técnico e de partes interessadas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6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7. Transferência e escala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>
                          <a:solidFill>
                            <a:srgbClr val="243746"/>
                          </a:solidFill>
                        </a:rPr>
                        <a:t>Mês</a:t>
                      </a:r>
                      <a:r>
                        <a:rPr lang="en-GB" dirty="0">
                          <a:solidFill>
                            <a:srgbClr val="243746"/>
                          </a:solidFill>
                        </a:rPr>
                        <a:t> 9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Aprovação garantida; publicação do pacote; adoção de um plano de expansão e financiamento de 12 a 24 meses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Adotar planos de transição e compromissos de reporte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>
                          <a:solidFill>
                            <a:srgbClr val="243746"/>
                          </a:solidFill>
                        </a:rPr>
                        <a:t>Roteiro, ferramentas e mandato de ampliação aprovados</a:t>
                      </a:r>
                      <a:endParaRPr dirty="0"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1" descr="Icon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67529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1"/>
          <p:cNvSpPr txBox="1"/>
          <p:nvPr/>
        </p:nvSpPr>
        <p:spPr>
          <a:xfrm>
            <a:off x="2634916" y="576263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>
              <a:lnSpc>
                <a:spcPct val="90000"/>
              </a:lnSpc>
              <a:buClr>
                <a:srgbClr val="E94E1B"/>
              </a:buClr>
              <a:buSzPts val="6600"/>
            </a:pPr>
            <a:r>
              <a:rPr lang="en-GB" sz="6600" b="1" dirty="0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rPr>
              <a:t>OBRIGADA!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1"/>
          <p:cNvSpPr txBox="1"/>
          <p:nvPr/>
        </p:nvSpPr>
        <p:spPr>
          <a:xfrm>
            <a:off x="2634916" y="279974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>
              <a:lnSpc>
                <a:spcPct val="90000"/>
              </a:lnSpc>
              <a:buClr>
                <a:srgbClr val="E94E1B"/>
              </a:buClr>
              <a:buSzPts val="2000"/>
            </a:pPr>
            <a:r>
              <a:rPr lang="en-GB" sz="2000" dirty="0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rPr>
              <a:t>Mais </a:t>
            </a:r>
            <a:r>
              <a:rPr lang="en-GB" sz="2000" dirty="0" err="1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rPr>
              <a:t>informações</a:t>
            </a:r>
            <a:r>
              <a:rPr lang="en-GB" sz="2000" dirty="0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GB" sz="2000" dirty="0" err="1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rPr>
              <a:t>em</a:t>
            </a:r>
            <a:endParaRPr lang="en-GB" sz="2000">
              <a:solidFill>
                <a:srgbClr val="E94E1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 algn="ctr">
              <a:lnSpc>
                <a:spcPct val="90000"/>
              </a:lnSpc>
              <a:buClr>
                <a:srgbClr val="E94E1B"/>
              </a:buClr>
              <a:buSzPts val="2000"/>
            </a:pPr>
            <a:endParaRPr sz="2000" b="0" i="0" u="none" strike="noStrike" cap="none" dirty="0">
              <a:solidFill>
                <a:srgbClr val="E94E1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2000"/>
              <a:buFont typeface="Montserrat"/>
              <a:buNone/>
            </a:pPr>
            <a:r>
              <a:rPr lang="en-GB" sz="2000" b="1" i="0" u="none" strike="noStrike" cap="none" dirty="0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rPr>
              <a:t>www.haqaa3.obreal.org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514</Words>
  <Application>Microsoft Office PowerPoint</Application>
  <PresentationFormat>Grand écran</PresentationFormat>
  <Paragraphs>63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Montserrat</vt:lpstr>
      <vt:lpstr>Calibri</vt:lpstr>
      <vt:lpstr>Arial</vt:lpstr>
      <vt:lpstr>Tema de Office</vt:lpstr>
      <vt:lpstr>Présentation PowerPoint</vt:lpstr>
      <vt:lpstr>MÓDULO 3  Como e em que medida são necessários instrumentos específicos?</vt:lpstr>
      <vt:lpstr>Visão geral</vt:lpstr>
      <vt:lpstr>PARTE 1:  
Perspetivas de grupo</vt:lpstr>
      <vt:lpstr>Perspetivas</vt:lpstr>
      <vt:lpstr> </vt:lpstr>
      <vt:lpstr>Sessões em grupo</vt:lpstr>
      <vt:lpstr> </vt:lpstr>
      <vt:lpstr>Princípios recomendados de planejamento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Eloi Espósito</dc:creator>
  <cp:lastModifiedBy>Marina Larrea</cp:lastModifiedBy>
  <cp:revision>2</cp:revision>
  <dcterms:created xsi:type="dcterms:W3CDTF">2023-06-29T15:28:25Z</dcterms:created>
  <dcterms:modified xsi:type="dcterms:W3CDTF">2026-09-21T15:46:44Z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2023-09-18T13:10:43Z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3be26fec-ea62-4695-b32a-b1ddfa0da754</vt:lpwstr>
  </property>
  <property fmtid="{D5CDD505-2E9C-101B-9397-08002B2CF9AE}" pid="8" name="MSIP_Label_6bd9ddd1-4d20-43f6-abfa-fc3c07406f94_ContentBits">
    <vt:lpwstr>0</vt:lpwstr>
  </property>
</Properties>
</file>